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56" r:id="rId2"/>
    <p:sldId id="258" r:id="rId3"/>
    <p:sldId id="270" r:id="rId4"/>
    <p:sldId id="259" r:id="rId5"/>
    <p:sldId id="260" r:id="rId6"/>
    <p:sldId id="261" r:id="rId7"/>
    <p:sldId id="262" r:id="rId8"/>
    <p:sldId id="274" r:id="rId9"/>
    <p:sldId id="275" r:id="rId10"/>
    <p:sldId id="271" r:id="rId11"/>
    <p:sldId id="272" r:id="rId12"/>
    <p:sldId id="273" r:id="rId13"/>
    <p:sldId id="276" r:id="rId14"/>
    <p:sldId id="264" r:id="rId15"/>
    <p:sldId id="268" r:id="rId16"/>
    <p:sldId id="269"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p:scale>
          <a:sx n="90" d="100"/>
          <a:sy n="90" d="100"/>
        </p:scale>
        <p:origin x="516" y="66"/>
      </p:cViewPr>
      <p:guideLst>
        <p:guide orient="horz" pos="2160"/>
        <p:guide pos="2880"/>
      </p:guideLst>
    </p:cSldViewPr>
  </p:slideViewPr>
  <p:notesTextViewPr>
    <p:cViewPr>
      <p:scale>
        <a:sx n="1" d="1"/>
        <a:sy n="1" d="1"/>
      </p:scale>
      <p:origin x="0" y="0"/>
    </p:cViewPr>
  </p:notesTextViewPr>
  <p:sorterViewPr>
    <p:cViewPr>
      <p:scale>
        <a:sx n="100" d="100"/>
        <a:sy n="100" d="100"/>
      </p:scale>
      <p:origin x="0" y="-1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5234336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33" name="Shape 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147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125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15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defRPr sz="4000" b="0" i="0" u="none" strike="noStrike" cap="none" baseline="0">
                <a:solidFill>
                  <a:schemeClr val="dk2"/>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rgbClr val="CC0000"/>
              </a:buClr>
              <a:buFont typeface="Arial"/>
              <a:buChar char="•"/>
              <a:defRPr sz="3200" b="0" i="0" u="none" strike="noStrike" cap="none" baseline="0">
                <a:solidFill>
                  <a:srgbClr val="CC0000"/>
                </a:solidFill>
                <a:latin typeface="Arial"/>
                <a:ea typeface="Arial"/>
                <a:cs typeface="Arial"/>
                <a:sym typeface="Arial"/>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7" name="Shape 17"/>
          <p:cNvSpPr txBox="1">
            <a:spLocks noGrp="1"/>
          </p:cNvSpPr>
          <p:nvPr>
            <p:ph type="title" idx="2"/>
          </p:nvPr>
        </p:nvSpPr>
        <p:spPr>
          <a:xfrm>
            <a:off x="457200" y="274637"/>
            <a:ext cx="8229600" cy="1143000"/>
          </a:xfrm>
          <a:prstGeom prst="rect">
            <a:avLst/>
          </a:prstGeom>
          <a:noFill/>
          <a:ln>
            <a:noFill/>
          </a:ln>
        </p:spPr>
        <p:txBody>
          <a:bodyPr lIns="91425" tIns="91425" rIns="91425" bIns="91425" anchor="ctr"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18" name="Shape 18"/>
          <p:cNvSpPr txBox="1">
            <a:spLocks noGrp="1"/>
          </p:cNvSpPr>
          <p:nvPr>
            <p:ph type="body" idx="3"/>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19" name="Shape 1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0" name="Shape 2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lnSpc>
                <a:spcPct val="100000"/>
              </a:lnSpc>
              <a:spcBef>
                <a:spcPts val="0"/>
              </a:spcBef>
              <a:spcAft>
                <a:spcPts val="0"/>
              </a:spcAft>
              <a:defRPr sz="4400">
                <a:solidFill>
                  <a:schemeClr val="dk2"/>
                </a:solidFill>
                <a:latin typeface="Arial"/>
                <a:ea typeface="Arial"/>
                <a:cs typeface="Arial"/>
                <a:sym typeface="Arial"/>
              </a:defRPr>
            </a:lvl1pPr>
            <a:lvl2pPr algn="ctr" rtl="0">
              <a:lnSpc>
                <a:spcPct val="100000"/>
              </a:lnSpc>
              <a:spcBef>
                <a:spcPts val="0"/>
              </a:spcBef>
              <a:spcAft>
                <a:spcPts val="0"/>
              </a:spcAft>
              <a:defRPr sz="4400">
                <a:solidFill>
                  <a:schemeClr val="dk2"/>
                </a:solidFill>
                <a:latin typeface="Arial"/>
                <a:ea typeface="Arial"/>
                <a:cs typeface="Arial"/>
                <a:sym typeface="Arial"/>
              </a:defRPr>
            </a:lvl2pPr>
            <a:lvl3pPr algn="ctr" rtl="0">
              <a:lnSpc>
                <a:spcPct val="100000"/>
              </a:lnSpc>
              <a:spcBef>
                <a:spcPts val="0"/>
              </a:spcBef>
              <a:spcAft>
                <a:spcPts val="0"/>
              </a:spcAft>
              <a:defRPr sz="4400">
                <a:solidFill>
                  <a:schemeClr val="dk2"/>
                </a:solidFill>
                <a:latin typeface="Arial"/>
                <a:ea typeface="Arial"/>
                <a:cs typeface="Arial"/>
                <a:sym typeface="Arial"/>
              </a:defRPr>
            </a:lvl3pPr>
            <a:lvl4pPr algn="ctr" rtl="0">
              <a:lnSpc>
                <a:spcPct val="100000"/>
              </a:lnSpc>
              <a:spcBef>
                <a:spcPts val="0"/>
              </a:spcBef>
              <a:spcAft>
                <a:spcPts val="0"/>
              </a:spcAft>
              <a:defRPr sz="4400">
                <a:solidFill>
                  <a:schemeClr val="dk2"/>
                </a:solidFill>
                <a:latin typeface="Arial"/>
                <a:ea typeface="Arial"/>
                <a:cs typeface="Arial"/>
                <a:sym typeface="Arial"/>
              </a:defRPr>
            </a:lvl4pPr>
            <a:lvl5pPr algn="ctr" rtl="0">
              <a:lnSpc>
                <a:spcPct val="100000"/>
              </a:lnSpc>
              <a:spcBef>
                <a:spcPts val="0"/>
              </a:spcBef>
              <a:spcAft>
                <a:spcPts val="0"/>
              </a:spcAft>
              <a:defRPr sz="4400">
                <a:solidFill>
                  <a:schemeClr val="dk2"/>
                </a:solidFill>
                <a:latin typeface="Arial"/>
                <a:ea typeface="Arial"/>
                <a:cs typeface="Arial"/>
                <a:sym typeface="Arial"/>
              </a:defRPr>
            </a:lvl5pPr>
            <a:lvl6pPr algn="ctr" rtl="0">
              <a:lnSpc>
                <a:spcPct val="100000"/>
              </a:lnSpc>
              <a:spcBef>
                <a:spcPts val="0"/>
              </a:spcBef>
              <a:spcAft>
                <a:spcPts val="0"/>
              </a:spcAft>
              <a:defRPr sz="4400">
                <a:solidFill>
                  <a:schemeClr val="dk2"/>
                </a:solidFill>
                <a:latin typeface="Arial"/>
                <a:ea typeface="Arial"/>
                <a:cs typeface="Arial"/>
                <a:sym typeface="Arial"/>
              </a:defRPr>
            </a:lvl6pPr>
            <a:lvl7pPr algn="ctr" rtl="0">
              <a:lnSpc>
                <a:spcPct val="100000"/>
              </a:lnSpc>
              <a:spcBef>
                <a:spcPts val="0"/>
              </a:spcBef>
              <a:spcAft>
                <a:spcPts val="0"/>
              </a:spcAft>
              <a:defRPr sz="4400">
                <a:solidFill>
                  <a:schemeClr val="dk2"/>
                </a:solidFill>
                <a:latin typeface="Arial"/>
                <a:ea typeface="Arial"/>
                <a:cs typeface="Arial"/>
                <a:sym typeface="Arial"/>
              </a:defRPr>
            </a:lvl7pPr>
            <a:lvl8pPr algn="ctr" rtl="0">
              <a:lnSpc>
                <a:spcPct val="100000"/>
              </a:lnSpc>
              <a:spcBef>
                <a:spcPts val="0"/>
              </a:spcBef>
              <a:spcAft>
                <a:spcPts val="0"/>
              </a:spcAft>
              <a:defRPr sz="4400">
                <a:solidFill>
                  <a:schemeClr val="dk2"/>
                </a:solidFill>
                <a:latin typeface="Arial"/>
                <a:ea typeface="Arial"/>
                <a:cs typeface="Arial"/>
                <a:sym typeface="Arial"/>
              </a:defRPr>
            </a:lvl8pPr>
            <a:lvl9pPr algn="ctr" rtl="0">
              <a:lnSpc>
                <a:spcPct val="100000"/>
              </a:lnSpc>
              <a:spcBef>
                <a:spcPts val="0"/>
              </a:spcBef>
              <a:spcAft>
                <a:spcPts val="0"/>
              </a:spcAft>
              <a:defRPr sz="4400">
                <a:solidFill>
                  <a:schemeClr val="dk2"/>
                </a:solidFill>
                <a:latin typeface="Arial"/>
                <a:ea typeface="Arial"/>
                <a:cs typeface="Arial"/>
                <a:sym typeface="Arial"/>
              </a:defRPr>
            </a:lvl9pPr>
          </a:lstStyle>
          <a:p>
            <a:endParaRPr/>
          </a:p>
        </p:txBody>
      </p:sp>
      <p:sp>
        <p:nvSpPr>
          <p:cNvPr id="24" name="Shape 24"/>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algn="l"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Arial"/>
                <a:ea typeface="Arial"/>
                <a:cs typeface="Arial"/>
                <a:sym typeface="Arial"/>
              </a:defRPr>
            </a:lvl9pPr>
          </a:lstStyle>
          <a:p>
            <a:endParaRPr/>
          </a:p>
        </p:txBody>
      </p:sp>
      <p:sp>
        <p:nvSpPr>
          <p:cNvPr id="25" name="Shape 2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6" name="Shape 2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7" name="Shape 27"/>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9054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2pPr>
            <a:lvl3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3pPr>
            <a:lvl4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4pPr>
            <a:lvl5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5pPr>
            <a:lvl6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6pPr>
            <a:lvl7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7pPr>
            <a:lvl8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8pPr>
            <a:lvl9pPr marL="0" marR="0" indent="0" algn="ctr" rtl="0">
              <a:lnSpc>
                <a:spcPct val="100000"/>
              </a:lnSpc>
              <a:spcBef>
                <a:spcPts val="0"/>
              </a:spcBef>
              <a:spcAft>
                <a:spcPts val="0"/>
              </a:spcAft>
              <a:defRPr sz="4400" b="0" i="0" u="none" strike="noStrike" cap="none" baseline="0">
                <a:solidFill>
                  <a:schemeClr val="dk2"/>
                </a:solidFill>
                <a:latin typeface="Arial"/>
                <a:ea typeface="Arial"/>
                <a:cs typeface="Arial"/>
                <a:sym typeface="Arial"/>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0" marR="0" indent="1206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1pPr>
            <a:lvl2pPr marL="742950" marR="0" indent="-177800" algn="l" rtl="0">
              <a:lnSpc>
                <a:spcPct val="100000"/>
              </a:lnSpc>
              <a:spcBef>
                <a:spcPts val="560"/>
              </a:spcBef>
              <a:spcAft>
                <a:spcPts val="0"/>
              </a:spcAft>
              <a:buFont typeface="Arial"/>
              <a:buChar char="•"/>
              <a:defRPr sz="2800" b="0" i="0" u="none" strike="noStrike" cap="none" baseline="0"/>
            </a:lvl2pPr>
            <a:lvl3pPr marL="1143000" marR="0" indent="-136525" algn="l" rtl="0">
              <a:lnSpc>
                <a:spcPct val="100000"/>
              </a:lnSpc>
              <a:spcBef>
                <a:spcPts val="480"/>
              </a:spcBef>
              <a:spcAft>
                <a:spcPts val="0"/>
              </a:spcAft>
              <a:buFont typeface="Arial"/>
              <a:buChar char="•"/>
              <a:defRPr sz="2400" b="0" i="0" u="none" strike="noStrike" cap="none" baseline="0"/>
            </a:lvl3pPr>
            <a:lvl4pPr marL="1600200" marR="0" indent="-152400" algn="l" rtl="0">
              <a:lnSpc>
                <a:spcPct val="100000"/>
              </a:lnSpc>
              <a:spcBef>
                <a:spcPts val="400"/>
              </a:spcBef>
              <a:spcAft>
                <a:spcPts val="0"/>
              </a:spcAft>
              <a:buFont typeface="Arial"/>
              <a:buChar char="•"/>
              <a:defRPr sz="2000" b="0" i="0" u="none" strike="noStrike" cap="none" baseline="0"/>
            </a:lvl4pPr>
            <a:lvl5pPr marL="2057400" marR="0" indent="-152400" algn="l" rtl="0">
              <a:lnSpc>
                <a:spcPct val="100000"/>
              </a:lnSpc>
              <a:spcBef>
                <a:spcPts val="400"/>
              </a:spcBef>
              <a:spcAft>
                <a:spcPts val="0"/>
              </a:spcAft>
              <a:buFont typeface="Arial"/>
              <a:buChar char="•"/>
              <a:defRPr sz="2000" b="0" i="0" u="none" strike="noStrike" cap="none" baseline="0"/>
            </a:lvl5pPr>
            <a:lvl6pPr marL="25146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6pPr>
            <a:lvl7pPr marL="29718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7pPr>
            <a:lvl8pPr marL="34290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8pPr>
            <a:lvl9pPr marL="3886200" marR="0" indent="-10795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3" name="Shape 13"/>
          <p:cNvSpPr txBox="1">
            <a:spLocks noGrp="1"/>
          </p:cNvSpPr>
          <p:nvPr>
            <p:ph type="sldNum" idx="12"/>
          </p:nvPr>
        </p:nvSpPr>
        <p:spPr>
          <a:xfrm>
            <a:off x="6553200" y="6245225"/>
            <a:ext cx="2133599" cy="476249"/>
          </a:xfrm>
          <a:prstGeom prst="rect">
            <a:avLst/>
          </a:prstGeom>
          <a:noFill/>
          <a:ln>
            <a:noFill/>
          </a:ln>
        </p:spPr>
        <p:txBody>
          <a:bodyPr lIns="91425" tIns="91425" rIns="91425" bIns="91425" anchor="t" anchorCtr="0"/>
          <a:lstStyle>
            <a:lvl1pPr marL="0" marR="0" indent="0" algn="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24"/>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000" b="1" i="0" u="none" strike="noStrike" cap="none" baseline="0">
                <a:solidFill>
                  <a:schemeClr val="dk2"/>
                </a:solidFill>
                <a:latin typeface="Arial"/>
                <a:ea typeface="Arial"/>
                <a:cs typeface="Arial"/>
                <a:sym typeface="Arial"/>
              </a:rPr>
              <a:t>Modeling Selectivity </a:t>
            </a:r>
            <a:br>
              <a:rPr lang="x-none" sz="4000" b="1" i="0" u="none" strike="noStrike" cap="none" baseline="0">
                <a:solidFill>
                  <a:schemeClr val="dk2"/>
                </a:solidFill>
                <a:latin typeface="Arial"/>
                <a:ea typeface="Arial"/>
                <a:cs typeface="Arial"/>
                <a:sym typeface="Arial"/>
              </a:rPr>
            </a:br>
            <a:r>
              <a:rPr lang="x-none" sz="4000" b="1" i="0" u="none" strike="noStrike" cap="none" baseline="0">
                <a:solidFill>
                  <a:schemeClr val="dk2"/>
                </a:solidFill>
                <a:latin typeface="Arial"/>
                <a:ea typeface="Arial"/>
                <a:cs typeface="Arial"/>
                <a:sym typeface="Arial"/>
              </a:rPr>
              <a:t>in Stock Synthesis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p:nvPr/>
        </p:nvSpPr>
        <p:spPr>
          <a:xfrm>
            <a:off x="0" y="1371600"/>
            <a:ext cx="5486399" cy="5486399"/>
          </a:xfrm>
          <a:prstGeom prst="rect">
            <a:avLst/>
          </a:prstGeom>
          <a:blipFill>
            <a:blip r:embed="rId3"/>
            <a:stretch>
              <a:fillRect/>
            </a:stretch>
          </a:blipFill>
        </p:spPr>
      </p:sp>
      <p:sp>
        <p:nvSpPr>
          <p:cNvPr id="140" name="Shape 14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ctr" rtl="0">
              <a:spcBef>
                <a:spcPts val="0"/>
              </a:spcBef>
              <a:buClr>
                <a:schemeClr val="dk1"/>
              </a:buClr>
              <a:buSzPct val="25000"/>
              <a:buFont typeface="Calibri"/>
              <a:buNone/>
            </a:pPr>
            <a:r>
              <a:rPr lang="x-none" sz="4400" b="0" i="0" u="none" strike="noStrike" cap="none" baseline="0">
                <a:solidFill>
                  <a:schemeClr val="dk1"/>
                </a:solidFill>
                <a:latin typeface="Calibri"/>
                <a:ea typeface="Calibri"/>
                <a:cs typeface="Calibri"/>
                <a:sym typeface="Calibri"/>
              </a:rPr>
              <a:t>Understanding splines in ADMB</a:t>
            </a:r>
          </a:p>
        </p:txBody>
      </p:sp>
    </p:spTree>
    <p:extLst>
      <p:ext uri="{BB962C8B-B14F-4D97-AF65-F5344CB8AC3E}">
        <p14:creationId xmlns:p14="http://schemas.microsoft.com/office/powerpoint/2010/main" val="18990316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ctr" rtl="0">
              <a:spcBef>
                <a:spcPts val="0"/>
              </a:spcBef>
              <a:buClr>
                <a:schemeClr val="dk1"/>
              </a:buClr>
              <a:buSzPct val="25000"/>
              <a:buFont typeface="Calibri"/>
              <a:buNone/>
            </a:pPr>
            <a:r>
              <a:rPr lang="x-none" sz="4400" b="0" i="0" u="none" strike="noStrike" cap="none" baseline="0">
                <a:solidFill>
                  <a:schemeClr val="dk1"/>
                </a:solidFill>
                <a:latin typeface="Calibri"/>
                <a:ea typeface="Calibri"/>
                <a:cs typeface="Calibri"/>
                <a:sym typeface="Calibri"/>
              </a:rPr>
              <a:t>Exploring splines</a:t>
            </a:r>
          </a:p>
        </p:txBody>
      </p:sp>
      <p:sp>
        <p:nvSpPr>
          <p:cNvPr id="146" name="Shape 146"/>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spAutoFit/>
          </a:bodyPr>
          <a:lstStyle/>
          <a:p>
            <a:pPr marL="342900" marR="0" lvl="0" indent="-342900" algn="l" rtl="0">
              <a:spcBef>
                <a:spcPts val="640"/>
              </a:spcBef>
              <a:buClr>
                <a:schemeClr val="dk1"/>
              </a:buClr>
              <a:buSzPct val="98958"/>
              <a:buFont typeface="Arial"/>
              <a:buChar char="•"/>
            </a:pPr>
            <a:r>
              <a:rPr lang="x-none" sz="3200" b="0" i="0" u="none" strike="noStrike" cap="none" baseline="0">
                <a:solidFill>
                  <a:schemeClr val="dk1"/>
                </a:solidFill>
                <a:latin typeface="Calibri"/>
                <a:ea typeface="Calibri"/>
                <a:cs typeface="Calibri"/>
                <a:sym typeface="Calibri"/>
              </a:rPr>
              <a:t>R function “selfit_spline” based on work of Tommy Garrison:</a:t>
            </a:r>
          </a:p>
          <a:p>
            <a:pPr marL="457200" marR="0" lvl="1" indent="0" algn="l" rtl="0">
              <a:spcBef>
                <a:spcPts val="560"/>
              </a:spcBef>
              <a:buClr>
                <a:schemeClr val="dk1"/>
              </a:buClr>
              <a:buSzPct val="25000"/>
              <a:buFont typeface="Courier New"/>
              <a:buNone/>
            </a:pPr>
            <a:r>
              <a:rPr lang="x-none" sz="2800" b="0" i="0" u="none" strike="noStrike" cap="none" baseline="0">
                <a:solidFill>
                  <a:schemeClr val="dk1"/>
                </a:solidFill>
                <a:latin typeface="Courier New"/>
                <a:ea typeface="Courier New"/>
                <a:cs typeface="Courier New"/>
                <a:sym typeface="Courier New"/>
              </a:rPr>
              <a:t>library(r4ss)</a:t>
            </a:r>
            <a:br>
              <a:rPr lang="x-none" sz="2800" b="0" i="0" u="none" strike="noStrike" cap="none" baseline="0">
                <a:solidFill>
                  <a:schemeClr val="dk1"/>
                </a:solidFill>
                <a:latin typeface="Courier New"/>
                <a:ea typeface="Courier New"/>
                <a:cs typeface="Courier New"/>
                <a:sym typeface="Courier New"/>
              </a:rPr>
            </a:br>
            <a:r>
              <a:rPr lang="x-none" sz="2800" b="0" i="0" u="none" strike="noStrike" cap="none" baseline="0">
                <a:solidFill>
                  <a:schemeClr val="dk1"/>
                </a:solidFill>
                <a:latin typeface="Courier New"/>
                <a:ea typeface="Courier New"/>
                <a:cs typeface="Courier New"/>
                <a:sym typeface="Courier New"/>
              </a:rPr>
              <a:t>update_r4ss_files()</a:t>
            </a:r>
          </a:p>
          <a:p>
            <a:pPr marL="457200" marR="0" lvl="1" indent="0" algn="l" rtl="0">
              <a:spcBef>
                <a:spcPts val="560"/>
              </a:spcBef>
              <a:buClr>
                <a:schemeClr val="dk1"/>
              </a:buClr>
              <a:buSzPct val="25000"/>
              <a:buFont typeface="Courier New"/>
              <a:buNone/>
            </a:pPr>
            <a:r>
              <a:rPr lang="x-none" sz="2800" b="0" i="0" u="none" strike="noStrike" cap="none" baseline="0">
                <a:solidFill>
                  <a:schemeClr val="dk1"/>
                </a:solidFill>
                <a:latin typeface="Courier New"/>
                <a:ea typeface="Courier New"/>
                <a:cs typeface="Courier New"/>
                <a:sym typeface="Courier New"/>
              </a:rPr>
              <a:t>selfit_spline(n=4, dir='c:/test/')</a:t>
            </a:r>
          </a:p>
          <a:p>
            <a:pPr marL="342900" marR="0" lvl="0" indent="-342900" algn="l" rtl="0">
              <a:spcBef>
                <a:spcPts val="640"/>
              </a:spcBef>
              <a:buClr>
                <a:schemeClr val="dk1"/>
              </a:buClr>
              <a:buSzPct val="98958"/>
              <a:buFont typeface="Arial"/>
              <a:buChar char="•"/>
            </a:pPr>
            <a:r>
              <a:rPr lang="x-none" sz="3200" b="0" i="0" u="none" strike="noStrike" cap="none" baseline="0">
                <a:solidFill>
                  <a:schemeClr val="dk1"/>
                </a:solidFill>
                <a:latin typeface="Calibri"/>
                <a:ea typeface="Calibri"/>
                <a:cs typeface="Calibri"/>
                <a:sym typeface="Calibri"/>
              </a:rPr>
              <a:t>Could not replicate ADMB’s spline calculations in R late on Friday afternoon.</a:t>
            </a:r>
          </a:p>
          <a:p>
            <a:pPr marL="342900" marR="0" lvl="0" indent="-342900" algn="l" rtl="0">
              <a:spcBef>
                <a:spcPts val="640"/>
              </a:spcBef>
              <a:buClr>
                <a:schemeClr val="dk1"/>
              </a:buClr>
              <a:buSzPct val="98958"/>
              <a:buFont typeface="Arial"/>
              <a:buChar char="•"/>
            </a:pPr>
            <a:r>
              <a:rPr lang="x-none" sz="3200" b="0" i="0" u="none" strike="noStrike" cap="none" baseline="0">
                <a:solidFill>
                  <a:schemeClr val="dk1"/>
                </a:solidFill>
                <a:latin typeface="Calibri"/>
                <a:ea typeface="Calibri"/>
                <a:cs typeface="Calibri"/>
                <a:sym typeface="Calibri"/>
              </a:rPr>
              <a:t>But there’s a better way…</a:t>
            </a:r>
          </a:p>
        </p:txBody>
      </p:sp>
    </p:spTree>
    <p:extLst>
      <p:ext uri="{BB962C8B-B14F-4D97-AF65-F5344CB8AC3E}">
        <p14:creationId xmlns:p14="http://schemas.microsoft.com/office/powerpoint/2010/main" val="246059255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spAutoFit/>
          </a:bodyPr>
          <a:lstStyle/>
          <a:p>
            <a:pPr marL="0" marR="0" lvl="0" indent="0" algn="ctr" rtl="0">
              <a:spcBef>
                <a:spcPts val="0"/>
              </a:spcBef>
              <a:buClr>
                <a:schemeClr val="dk1"/>
              </a:buClr>
              <a:buSzPct val="25000"/>
              <a:buFont typeface="Calibri"/>
              <a:buNone/>
            </a:pPr>
            <a:r>
              <a:rPr lang="x-none" sz="4400" b="0" i="0" u="none" strike="noStrike" cap="none" baseline="0">
                <a:solidFill>
                  <a:schemeClr val="dk1"/>
                </a:solidFill>
                <a:latin typeface="Calibri"/>
                <a:ea typeface="Calibri"/>
                <a:cs typeface="Calibri"/>
                <a:sym typeface="Calibri"/>
              </a:rPr>
              <a:t>Run example</a:t>
            </a:r>
          </a:p>
        </p:txBody>
      </p:sp>
      <p:sp>
        <p:nvSpPr>
          <p:cNvPr id="152" name="Shape 15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spAutoFit/>
          </a:bodyPr>
          <a:lstStyle/>
          <a:p>
            <a:endParaRPr/>
          </a:p>
        </p:txBody>
      </p:sp>
      <p:sp>
        <p:nvSpPr>
          <p:cNvPr id="153" name="Shape 153"/>
          <p:cNvSpPr/>
          <p:nvPr/>
        </p:nvSpPr>
        <p:spPr>
          <a:xfrm>
            <a:off x="152400" y="1219200"/>
            <a:ext cx="8762999" cy="5572515"/>
          </a:xfrm>
          <a:prstGeom prst="rect">
            <a:avLst/>
          </a:prstGeom>
          <a:blipFill>
            <a:blip r:embed="rId3"/>
            <a:stretch>
              <a:fillRect/>
            </a:stretch>
          </a:blipFill>
        </p:spPr>
      </p:sp>
    </p:spTree>
    <p:extLst>
      <p:ext uri="{BB962C8B-B14F-4D97-AF65-F5344CB8AC3E}">
        <p14:creationId xmlns:p14="http://schemas.microsoft.com/office/powerpoint/2010/main" val="129210743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Splines</a:t>
            </a:r>
            <a:endParaRPr lang="en-US" dirty="0"/>
          </a:p>
        </p:txBody>
      </p:sp>
      <p:pic>
        <p:nvPicPr>
          <p:cNvPr id="4" name="Picture 3"/>
          <p:cNvPicPr>
            <a:picLocks noChangeAspect="1"/>
          </p:cNvPicPr>
          <p:nvPr/>
        </p:nvPicPr>
        <p:blipFill>
          <a:blip r:embed="rId2"/>
          <a:stretch>
            <a:fillRect/>
          </a:stretch>
        </p:blipFill>
        <p:spPr>
          <a:xfrm>
            <a:off x="1447800" y="1752600"/>
            <a:ext cx="6624045" cy="4505325"/>
          </a:xfrm>
          <a:prstGeom prst="rect">
            <a:avLst/>
          </a:prstGeom>
        </p:spPr>
      </p:pic>
    </p:spTree>
    <p:extLst>
      <p:ext uri="{BB962C8B-B14F-4D97-AF65-F5344CB8AC3E}">
        <p14:creationId xmlns:p14="http://schemas.microsoft.com/office/powerpoint/2010/main" val="265556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3600" b="0" i="0" u="none" strike="noStrike" cap="none" baseline="0">
                <a:solidFill>
                  <a:schemeClr val="dk2"/>
                </a:solidFill>
                <a:latin typeface="Arial"/>
                <a:ea typeface="Arial"/>
                <a:cs typeface="Arial"/>
                <a:sym typeface="Arial"/>
              </a:rPr>
              <a:t>Combining selectivity at length at age</a:t>
            </a:r>
          </a:p>
        </p:txBody>
      </p:sp>
      <p:sp>
        <p:nvSpPr>
          <p:cNvPr id="81" name="Shape 81"/>
          <p:cNvSpPr/>
          <p:nvPr/>
        </p:nvSpPr>
        <p:spPr>
          <a:xfrm>
            <a:off x="-304800" y="2085975"/>
            <a:ext cx="5029199" cy="4772024"/>
          </a:xfrm>
          <a:prstGeom prst="rect">
            <a:avLst/>
          </a:prstGeom>
          <a:noFill/>
          <a:ln>
            <a:noFill/>
          </a:ln>
        </p:spPr>
        <p:txBody>
          <a:bodyPr lIns="91425" tIns="91425" rIns="91425" bIns="91425" anchor="ctr" anchorCtr="0">
            <a:spAutoFit/>
          </a:bodyPr>
          <a:lstStyle/>
          <a:p>
            <a:endParaRPr/>
          </a:p>
        </p:txBody>
      </p:sp>
      <p:sp>
        <p:nvSpPr>
          <p:cNvPr id="82" name="Shape 82"/>
          <p:cNvSpPr/>
          <p:nvPr/>
        </p:nvSpPr>
        <p:spPr>
          <a:xfrm>
            <a:off x="4191000" y="2085975"/>
            <a:ext cx="5029199" cy="4772024"/>
          </a:xfrm>
          <a:prstGeom prst="rect">
            <a:avLst/>
          </a:prstGeom>
          <a:blipFill>
            <a:blip r:embed="rId3"/>
            <a:stretch>
              <a:fillRect/>
            </a:stretch>
          </a:blipFill>
        </p:spPr>
      </p:sp>
      <p:cxnSp>
        <p:nvCxnSpPr>
          <p:cNvPr id="83" name="Shape 83"/>
          <p:cNvCxnSpPr/>
          <p:nvPr/>
        </p:nvCxnSpPr>
        <p:spPr>
          <a:xfrm flipH="1">
            <a:off x="8305799" y="2133600"/>
            <a:ext cx="228600" cy="1371599"/>
          </a:xfrm>
          <a:prstGeom prst="straightConnector1">
            <a:avLst/>
          </a:prstGeom>
          <a:noFill/>
          <a:ln w="9525" cap="rnd">
            <a:solidFill>
              <a:srgbClr val="FF0000"/>
            </a:solidFill>
            <a:prstDash val="solid"/>
            <a:miter/>
            <a:headEnd type="none" w="med" len="med"/>
            <a:tailEnd type="triangle" w="med" len="med"/>
          </a:ln>
        </p:spPr>
      </p:cxnSp>
      <p:sp>
        <p:nvSpPr>
          <p:cNvPr id="84" name="Shape 84"/>
          <p:cNvSpPr txBox="1"/>
          <p:nvPr/>
        </p:nvSpPr>
        <p:spPr>
          <a:xfrm>
            <a:off x="8001000" y="1828800"/>
            <a:ext cx="1054100" cy="274636"/>
          </a:xfrm>
          <a:prstGeom prst="rect">
            <a:avLst/>
          </a:prstGeom>
          <a:noFill/>
          <a:ln>
            <a:noFill/>
          </a:ln>
        </p:spPr>
        <p:txBody>
          <a:bodyPr lIns="91425" tIns="45700" rIns="91425" bIns="45700" anchor="t" anchorCtr="0">
            <a:spAutoFit/>
          </a:bodyPr>
          <a:lstStyle/>
          <a:p>
            <a:pPr marL="0" marR="0" lvl="0" indent="0" algn="l" rtl="0">
              <a:lnSpc>
                <a:spcPct val="100000"/>
              </a:lnSpc>
              <a:spcBef>
                <a:spcPts val="0"/>
              </a:spcBef>
              <a:spcAft>
                <a:spcPts val="0"/>
              </a:spcAft>
              <a:buClr>
                <a:schemeClr val="dk1"/>
              </a:buClr>
              <a:buSzPct val="25000"/>
              <a:buFont typeface="Arial"/>
              <a:buNone/>
            </a:pPr>
            <a:r>
              <a:rPr lang="x-none" sz="1200" b="0" i="0" u="none" strike="noStrike" cap="none" baseline="0">
                <a:solidFill>
                  <a:srgbClr val="FF0000"/>
                </a:solidFill>
                <a:latin typeface="Arial"/>
                <a:ea typeface="Arial"/>
                <a:cs typeface="Arial"/>
                <a:sym typeface="Arial"/>
              </a:rPr>
              <a:t>growth curve</a:t>
            </a:r>
          </a:p>
        </p:txBody>
      </p:sp>
      <p:sp>
        <p:nvSpPr>
          <p:cNvPr id="85" name="Shape 85"/>
          <p:cNvSpPr txBox="1">
            <a:spLocks noGrp="1"/>
          </p:cNvSpPr>
          <p:nvPr>
            <p:ph type="body" idx="1"/>
          </p:nvPr>
        </p:nvSpPr>
        <p:spPr>
          <a:xfrm>
            <a:off x="457200" y="1341437"/>
            <a:ext cx="8229600" cy="4525961"/>
          </a:xfrm>
          <a:prstGeom prst="rect">
            <a:avLst/>
          </a:prstGeom>
          <a:noFill/>
          <a:ln>
            <a:noFill/>
          </a:ln>
        </p:spPr>
        <p:txBody>
          <a:bodyPr lIns="91425" tIns="45700" rIns="91425" bIns="45700" anchor="t" anchorCtr="0">
            <a:spAutoFit/>
          </a:bodyPr>
          <a:lstStyle/>
          <a:p>
            <a:pPr marL="0" marR="0" lvl="0" indent="0" algn="l" rtl="0">
              <a:lnSpc>
                <a:spcPct val="100000"/>
              </a:lnSpc>
              <a:spcBef>
                <a:spcPts val="480"/>
              </a:spcBef>
              <a:spcAft>
                <a:spcPts val="0"/>
              </a:spcAft>
              <a:buClr>
                <a:schemeClr val="dk1"/>
              </a:buClr>
              <a:buSzPct val="100694"/>
              <a:buFont typeface="Arial"/>
              <a:buChar char="•"/>
            </a:pPr>
            <a:r>
              <a:rPr lang="x-none" sz="2400" b="0" i="0" u="none" strike="noStrike" cap="none" baseline="0">
                <a:solidFill>
                  <a:schemeClr val="dk1"/>
                </a:solidFill>
                <a:latin typeface="Arial"/>
                <a:ea typeface="Arial"/>
                <a:cs typeface="Arial"/>
                <a:sym typeface="Arial"/>
              </a:rPr>
              <a:t>Independent functions</a:t>
            </a:r>
          </a:p>
          <a:p>
            <a:pPr marL="0" marR="0" lvl="0" indent="0" algn="l" rtl="0">
              <a:lnSpc>
                <a:spcPct val="100000"/>
              </a:lnSpc>
              <a:spcBef>
                <a:spcPts val="480"/>
              </a:spcBef>
              <a:spcAft>
                <a:spcPts val="0"/>
              </a:spcAft>
              <a:buClr>
                <a:schemeClr val="dk1"/>
              </a:buClr>
              <a:buSzPct val="100694"/>
              <a:buFont typeface="Arial"/>
              <a:buChar char="•"/>
            </a:pPr>
            <a:r>
              <a:rPr lang="x-none" sz="2400" b="0" i="0" u="none" strike="noStrike" cap="none" baseline="0">
                <a:solidFill>
                  <a:schemeClr val="dk1"/>
                </a:solidFill>
                <a:latin typeface="Arial"/>
                <a:ea typeface="Arial"/>
                <a:cs typeface="Arial"/>
                <a:sym typeface="Arial"/>
              </a:rPr>
              <a:t>Example with two double normals: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400" b="0" i="0" u="none" strike="noStrike" cap="none" baseline="0">
                <a:solidFill>
                  <a:schemeClr val="dk2"/>
                </a:solidFill>
                <a:latin typeface="Arial"/>
                <a:ea typeface="Arial"/>
                <a:cs typeface="Arial"/>
                <a:sym typeface="Arial"/>
              </a:rPr>
              <a:t>Male offset</a:t>
            </a:r>
          </a:p>
        </p:txBody>
      </p:sp>
      <p:sp>
        <p:nvSpPr>
          <p:cNvPr id="109" name="Shape 109"/>
          <p:cNvSpPr txBox="1">
            <a:spLocks noGrp="1"/>
          </p:cNvSpPr>
          <p:nvPr>
            <p:ph type="body" idx="1"/>
          </p:nvPr>
        </p:nvSpPr>
        <p:spPr>
          <a:xfrm>
            <a:off x="457200" y="1600200"/>
            <a:ext cx="8229600" cy="4525961"/>
          </a:xfrm>
          <a:prstGeom prst="rect">
            <a:avLst/>
          </a:prstGeom>
          <a:noFill/>
          <a:ln>
            <a:noFill/>
          </a:ln>
        </p:spPr>
        <p:txBody>
          <a:bodyPr lIns="91425" tIns="45700" rIns="91425" bIns="45700" anchor="t" anchorCtr="0">
            <a:spAutoFit/>
          </a:bodyPr>
          <a:lstStyle/>
          <a:p>
            <a:pPr marL="0" marR="0" lvl="0" indent="0" algn="l" rtl="0">
              <a:lnSpc>
                <a:spcPct val="100000"/>
              </a:lnSpc>
              <a:spcBef>
                <a:spcPts val="560"/>
              </a:spcBef>
              <a:spcAft>
                <a:spcPts val="0"/>
              </a:spcAft>
              <a:buClr>
                <a:schemeClr val="dk1"/>
              </a:buClr>
              <a:buSzPct val="25000"/>
              <a:buFont typeface="Arial"/>
              <a:buNone/>
            </a:pPr>
            <a:r>
              <a:rPr lang="x-none" sz="2800" b="0" i="0" u="none" strike="noStrike" cap="none" baseline="0">
                <a:solidFill>
                  <a:schemeClr val="dk1"/>
                </a:solidFill>
                <a:latin typeface="Arial"/>
                <a:ea typeface="Arial"/>
                <a:cs typeface="Arial"/>
                <a:sym typeface="Arial"/>
              </a:rPr>
              <a:t>Male (or female) selectivity is modeled two ways</a:t>
            </a:r>
          </a:p>
          <a:p>
            <a:pPr marL="0" marR="0" lvl="0" indent="0" algn="l" rtl="0">
              <a:lnSpc>
                <a:spcPct val="100000"/>
              </a:lnSpc>
              <a:spcBef>
                <a:spcPts val="560"/>
              </a:spcBef>
              <a:spcAft>
                <a:spcPts val="0"/>
              </a:spcAft>
              <a:buClr>
                <a:schemeClr val="dk1"/>
              </a:buClr>
              <a:buSzPct val="25000"/>
              <a:buFont typeface="Arial"/>
              <a:buNone/>
            </a:pPr>
            <a:r>
              <a:rPr lang="x-none" sz="2800" b="0" i="0" u="none" strike="noStrike" cap="none" baseline="0">
                <a:solidFill>
                  <a:schemeClr val="dk1"/>
                </a:solidFill>
                <a:latin typeface="Arial"/>
                <a:ea typeface="Arial"/>
                <a:cs typeface="Arial"/>
                <a:sym typeface="Arial"/>
              </a:rPr>
              <a:t>1. Offset from female selectivity using a broken stick with parameters:</a:t>
            </a:r>
          </a:p>
          <a:p>
            <a:pPr marL="742950" marR="0" lvl="1" indent="-285750" algn="l" rtl="0">
              <a:lnSpc>
                <a:spcPct val="100000"/>
              </a:lnSpc>
              <a:spcBef>
                <a:spcPts val="480"/>
              </a:spcBef>
              <a:spcAft>
                <a:spcPts val="0"/>
              </a:spcAft>
              <a:buClr>
                <a:srgbClr val="000000"/>
              </a:buClr>
              <a:buSzPct val="100694"/>
              <a:buFont typeface="Arial"/>
              <a:buChar char="•"/>
            </a:pPr>
            <a:r>
              <a:rPr lang="x-none" sz="2400" b="0" i="0" u="none" strike="noStrike" cap="none" baseline="0">
                <a:solidFill>
                  <a:schemeClr val="dk1"/>
                </a:solidFill>
                <a:latin typeface="Arial"/>
                <a:ea typeface="Arial"/>
                <a:cs typeface="Arial"/>
                <a:sym typeface="Arial"/>
              </a:rPr>
              <a:t>age/size at the break point</a:t>
            </a:r>
          </a:p>
          <a:p>
            <a:pPr marL="742950" marR="0" lvl="1" indent="-285750" algn="l" rtl="0">
              <a:lnSpc>
                <a:spcPct val="100000"/>
              </a:lnSpc>
              <a:spcBef>
                <a:spcPts val="480"/>
              </a:spcBef>
              <a:spcAft>
                <a:spcPts val="0"/>
              </a:spcAft>
              <a:buClr>
                <a:srgbClr val="000000"/>
              </a:buClr>
              <a:buSzPct val="100694"/>
              <a:buFont typeface="Arial"/>
              <a:buChar char="•"/>
            </a:pPr>
            <a:r>
              <a:rPr lang="x-none" sz="2400" b="0" i="0" u="none" strike="noStrike" cap="none" baseline="0">
                <a:solidFill>
                  <a:schemeClr val="dk1"/>
                </a:solidFill>
                <a:latin typeface="Arial"/>
                <a:ea typeface="Arial"/>
                <a:cs typeface="Arial"/>
                <a:sym typeface="Arial"/>
              </a:rPr>
              <a:t>log( male / female selectivity ) at min, max, and break point</a:t>
            </a:r>
          </a:p>
          <a:p>
            <a:pPr marL="0" marR="0" lvl="0" indent="0" algn="l" rtl="0">
              <a:lnSpc>
                <a:spcPct val="100000"/>
              </a:lnSpc>
              <a:spcBef>
                <a:spcPts val="560"/>
              </a:spcBef>
              <a:spcAft>
                <a:spcPts val="0"/>
              </a:spcAft>
              <a:buClr>
                <a:schemeClr val="dk1"/>
              </a:buClr>
              <a:buSzPct val="25000"/>
              <a:buFont typeface="Arial"/>
              <a:buNone/>
            </a:pPr>
            <a:r>
              <a:rPr lang="x-none" sz="2800" b="0" i="0" u="none" strike="noStrike" cap="none" baseline="0">
                <a:solidFill>
                  <a:schemeClr val="dk1"/>
                </a:solidFill>
                <a:latin typeface="Arial"/>
                <a:ea typeface="Arial"/>
                <a:cs typeface="Arial"/>
                <a:sym typeface="Arial"/>
              </a:rPr>
              <a:t>2. A function of parameters which are computed as offsets from parameters for other gender </a:t>
            </a:r>
            <a:br>
              <a:rPr lang="x-none" sz="2800" b="0" i="0" u="none" strike="noStrike" cap="none" baseline="0">
                <a:solidFill>
                  <a:schemeClr val="dk1"/>
                </a:solidFill>
                <a:latin typeface="Arial"/>
                <a:ea typeface="Arial"/>
                <a:cs typeface="Arial"/>
                <a:sym typeface="Arial"/>
              </a:rPr>
            </a:br>
            <a:r>
              <a:rPr lang="x-none" sz="2800" b="0" i="0" u="none" strike="noStrike" cap="none" baseline="0">
                <a:solidFill>
                  <a:schemeClr val="dk1"/>
                </a:solidFill>
                <a:latin typeface="Arial"/>
                <a:ea typeface="Arial"/>
                <a:cs typeface="Arial"/>
                <a:sym typeface="Arial"/>
              </a:rPr>
              <a:t>(only available for logistic and double normal)</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400" b="0" i="0" u="none" strike="noStrike" cap="none" baseline="0">
                <a:solidFill>
                  <a:schemeClr val="dk2"/>
                </a:solidFill>
                <a:latin typeface="Arial"/>
                <a:ea typeface="Arial"/>
                <a:cs typeface="Arial"/>
                <a:sym typeface="Arial"/>
              </a:rPr>
              <a:t>Male offset</a:t>
            </a:r>
          </a:p>
        </p:txBody>
      </p:sp>
      <p:sp>
        <p:nvSpPr>
          <p:cNvPr id="115" name="Shape 115"/>
          <p:cNvSpPr/>
          <p:nvPr/>
        </p:nvSpPr>
        <p:spPr>
          <a:xfrm>
            <a:off x="1127125" y="1066800"/>
            <a:ext cx="7018337" cy="3127374"/>
          </a:xfrm>
          <a:prstGeom prst="rect">
            <a:avLst/>
          </a:prstGeom>
          <a:blipFill>
            <a:blip r:embed="rId3"/>
            <a:stretch>
              <a:fillRect/>
            </a:stretch>
          </a:blipFill>
        </p:spPr>
      </p:sp>
      <p:sp>
        <p:nvSpPr>
          <p:cNvPr id="116" name="Shape 116"/>
          <p:cNvSpPr/>
          <p:nvPr/>
        </p:nvSpPr>
        <p:spPr>
          <a:xfrm>
            <a:off x="3878262" y="3794125"/>
            <a:ext cx="1716086" cy="571500"/>
          </a:xfrm>
          <a:prstGeom prst="rect">
            <a:avLst/>
          </a:prstGeom>
          <a:solidFill>
            <a:schemeClr val="lt1"/>
          </a:solidFill>
          <a:ln>
            <a:noFill/>
          </a:ln>
        </p:spPr>
        <p:txBody>
          <a:bodyPr lIns="91425" tIns="45700" rIns="91425" bIns="45700" anchor="ctr" anchorCtr="0">
            <a:spAutoFit/>
          </a:bodyPr>
          <a:lstStyle/>
          <a:p>
            <a:endParaRPr/>
          </a:p>
        </p:txBody>
      </p:sp>
      <p:sp>
        <p:nvSpPr>
          <p:cNvPr id="117" name="Shape 117"/>
          <p:cNvSpPr/>
          <p:nvPr/>
        </p:nvSpPr>
        <p:spPr>
          <a:xfrm>
            <a:off x="1135062" y="3829050"/>
            <a:ext cx="7018337" cy="3127374"/>
          </a:xfrm>
          <a:prstGeom prst="rect">
            <a:avLst/>
          </a:prstGeom>
          <a:blipFill>
            <a:blip r:embed="rId4"/>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769401"/>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en-US" dirty="0"/>
              <a:t>S</a:t>
            </a:r>
            <a:r>
              <a:rPr lang="x-none" sz="4400" b="0" i="0" u="none" strike="noStrike" cap="none" baseline="0" dirty="0" smtClean="0">
                <a:solidFill>
                  <a:schemeClr val="dk2"/>
                </a:solidFill>
                <a:latin typeface="Arial"/>
                <a:ea typeface="Arial"/>
                <a:cs typeface="Arial"/>
                <a:sym typeface="Arial"/>
              </a:rPr>
              <a:t>electivity </a:t>
            </a:r>
            <a:r>
              <a:rPr lang="x-none" sz="4400" b="0" i="0" u="none" strike="noStrike" cap="none" baseline="0" dirty="0">
                <a:solidFill>
                  <a:schemeClr val="dk2"/>
                </a:solidFill>
                <a:latin typeface="Arial"/>
                <a:ea typeface="Arial"/>
                <a:cs typeface="Arial"/>
                <a:sym typeface="Arial"/>
              </a:rPr>
              <a:t>in SS</a:t>
            </a:r>
          </a:p>
        </p:txBody>
      </p:sp>
      <p:sp>
        <p:nvSpPr>
          <p:cNvPr id="42" name="Shape 42"/>
          <p:cNvSpPr txBox="1">
            <a:spLocks noGrp="1"/>
          </p:cNvSpPr>
          <p:nvPr>
            <p:ph type="body" idx="1"/>
          </p:nvPr>
        </p:nvSpPr>
        <p:spPr>
          <a:xfrm>
            <a:off x="457200" y="1600200"/>
            <a:ext cx="8229600" cy="4662775"/>
          </a:xfrm>
          <a:prstGeom prst="rect">
            <a:avLst/>
          </a:prstGeom>
          <a:noFill/>
          <a:ln>
            <a:noFill/>
          </a:ln>
        </p:spPr>
        <p:txBody>
          <a:bodyPr lIns="91425" tIns="45700" rIns="91425" bIns="45700" anchor="t" anchorCtr="0">
            <a:spAutoFit/>
          </a:bodyPr>
          <a:lstStyle/>
          <a:p>
            <a:pPr marL="0" marR="0" lvl="0" indent="0" algn="l" rtl="0">
              <a:lnSpc>
                <a:spcPct val="100000"/>
              </a:lnSpc>
              <a:spcBef>
                <a:spcPts val="640"/>
              </a:spcBef>
              <a:spcAft>
                <a:spcPts val="0"/>
              </a:spcAft>
              <a:buClr>
                <a:schemeClr val="dk1"/>
              </a:buClr>
              <a:buSzPct val="98958"/>
              <a:buFont typeface="Arial"/>
              <a:buChar char="•"/>
            </a:pPr>
            <a:r>
              <a:rPr lang="en-US" sz="3200" b="0" i="0" u="none" strike="noStrike" cap="none" baseline="0" dirty="0" smtClean="0">
                <a:solidFill>
                  <a:schemeClr val="dk1"/>
                </a:solidFill>
                <a:latin typeface="Arial"/>
                <a:ea typeface="Arial"/>
                <a:cs typeface="Arial"/>
                <a:sym typeface="Arial"/>
              </a:rPr>
              <a:t>Parametric and Non-Parametric options</a:t>
            </a:r>
          </a:p>
          <a:p>
            <a:pPr lvl="1" indent="0">
              <a:spcBef>
                <a:spcPts val="640"/>
              </a:spcBef>
              <a:buClr>
                <a:schemeClr val="dk1"/>
              </a:buClr>
              <a:buSzPct val="98958"/>
            </a:pPr>
            <a:r>
              <a:rPr lang="en-US" dirty="0" smtClean="0"/>
              <a:t>Semi-Parametric option under development</a:t>
            </a:r>
            <a:endParaRPr lang="x-none" sz="2800" b="0" i="0" u="none" strike="noStrike" cap="none" baseline="0" dirty="0">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98958"/>
              <a:buFont typeface="Arial"/>
              <a:buChar char="•"/>
            </a:pPr>
            <a:r>
              <a:rPr lang="x-none" sz="3200" b="0" i="0" u="none" strike="noStrike" cap="none" baseline="0" dirty="0">
                <a:solidFill>
                  <a:schemeClr val="dk1"/>
                </a:solidFill>
                <a:latin typeface="Arial"/>
                <a:ea typeface="Arial"/>
                <a:cs typeface="Arial"/>
                <a:sym typeface="Arial"/>
              </a:rPr>
              <a:t>Selectivity can be a function of </a:t>
            </a:r>
            <a:r>
              <a:rPr lang="x-none" sz="3200" b="0" i="0" u="none" strike="noStrike" cap="none" baseline="0" dirty="0" smtClean="0">
                <a:solidFill>
                  <a:schemeClr val="dk1"/>
                </a:solidFill>
                <a:latin typeface="Arial"/>
                <a:ea typeface="Arial"/>
                <a:cs typeface="Arial"/>
                <a:sym typeface="Arial"/>
              </a:rPr>
              <a:t>age </a:t>
            </a:r>
            <a:r>
              <a:rPr lang="en-US" sz="3200" b="0" i="0" u="none" strike="noStrike" cap="none" baseline="0" dirty="0" smtClean="0">
                <a:solidFill>
                  <a:schemeClr val="dk1"/>
                </a:solidFill>
                <a:latin typeface="Arial"/>
                <a:ea typeface="Arial"/>
                <a:cs typeface="Arial"/>
                <a:sym typeface="Arial"/>
              </a:rPr>
              <a:t>and/</a:t>
            </a:r>
            <a:r>
              <a:rPr lang="x-none" sz="3200" b="0" i="0" u="none" strike="noStrike" cap="none" baseline="0" dirty="0" smtClean="0">
                <a:solidFill>
                  <a:schemeClr val="dk1"/>
                </a:solidFill>
                <a:latin typeface="Arial"/>
                <a:ea typeface="Arial"/>
                <a:cs typeface="Arial"/>
                <a:sym typeface="Arial"/>
              </a:rPr>
              <a:t>or length</a:t>
            </a:r>
            <a:endParaRPr lang="en-US" sz="3200" b="0" i="0" u="none" strike="noStrike" cap="none" baseline="0" dirty="0" smtClean="0">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98958"/>
              <a:buFont typeface="Arial"/>
              <a:buChar char="•"/>
            </a:pPr>
            <a:r>
              <a:rPr lang="x-none" sz="3200" b="0" i="0" u="none" strike="noStrike" cap="none" baseline="0" dirty="0" smtClean="0">
                <a:solidFill>
                  <a:schemeClr val="dk1"/>
                </a:solidFill>
                <a:latin typeface="Arial"/>
                <a:ea typeface="Arial"/>
                <a:cs typeface="Arial"/>
                <a:sym typeface="Arial"/>
              </a:rPr>
              <a:t>Parameters </a:t>
            </a:r>
            <a:r>
              <a:rPr lang="x-none" sz="3200" b="0" i="0" u="none" strike="noStrike" cap="none" baseline="0" dirty="0">
                <a:solidFill>
                  <a:schemeClr val="dk1"/>
                </a:solidFill>
                <a:latin typeface="Arial"/>
                <a:ea typeface="Arial"/>
                <a:cs typeface="Arial"/>
                <a:sym typeface="Arial"/>
              </a:rPr>
              <a:t>of the selectivity curves have all the functionality as other parameters:</a:t>
            </a:r>
          </a:p>
          <a:p>
            <a:pPr marL="742950" marR="0" lvl="1" indent="-285750" algn="l" rtl="0">
              <a:lnSpc>
                <a:spcPct val="100000"/>
              </a:lnSpc>
              <a:spcBef>
                <a:spcPts val="560"/>
              </a:spcBef>
              <a:spcAft>
                <a:spcPts val="0"/>
              </a:spcAft>
              <a:buClr>
                <a:srgbClr val="000000"/>
              </a:buClr>
              <a:buSzPct val="101190"/>
              <a:buFont typeface="Arial"/>
              <a:buChar char="•"/>
            </a:pPr>
            <a:r>
              <a:rPr lang="x-none" sz="2800" b="0" i="0" u="none" strike="noStrike" cap="none" baseline="0" dirty="0">
                <a:solidFill>
                  <a:schemeClr val="dk1"/>
                </a:solidFill>
                <a:latin typeface="Arial"/>
                <a:ea typeface="Arial"/>
                <a:cs typeface="Arial"/>
                <a:sym typeface="Arial"/>
              </a:rPr>
              <a:t>time blocks, random variation, covariates, priors, etc.</a:t>
            </a:r>
          </a:p>
          <a:p>
            <a:endParaRPr lang="x-none" sz="2800" b="0"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CAPAM Workshop - 2013</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7" y="1295400"/>
            <a:ext cx="9217152"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614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400" b="0" i="0" u="none" strike="noStrike" cap="none" baseline="0">
                <a:solidFill>
                  <a:schemeClr val="dk2"/>
                </a:solidFill>
                <a:latin typeface="Arial"/>
                <a:ea typeface="Arial"/>
                <a:cs typeface="Arial"/>
                <a:sym typeface="Arial"/>
              </a:rPr>
              <a:t>Functional forms</a:t>
            </a:r>
          </a:p>
        </p:txBody>
      </p:sp>
      <p:sp>
        <p:nvSpPr>
          <p:cNvPr id="48" name="Shape 48"/>
          <p:cNvSpPr txBox="1">
            <a:spLocks noGrp="1"/>
          </p:cNvSpPr>
          <p:nvPr>
            <p:ph type="body" idx="1"/>
          </p:nvPr>
        </p:nvSpPr>
        <p:spPr>
          <a:xfrm>
            <a:off x="457200" y="1600200"/>
            <a:ext cx="8229600" cy="4154943"/>
          </a:xfrm>
          <a:prstGeom prst="rect">
            <a:avLst/>
          </a:prstGeom>
          <a:noFill/>
          <a:ln>
            <a:noFill/>
          </a:ln>
        </p:spPr>
        <p:txBody>
          <a:bodyPr lIns="91425" tIns="45700" rIns="91425" bIns="45700" anchor="t" anchorCtr="0">
            <a:spAutoFit/>
          </a:bodyPr>
          <a:lstStyle/>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Full selectivity for </a:t>
            </a:r>
            <a:r>
              <a:rPr lang="en-US" sz="2400" b="0" i="0" u="none" strike="noStrike" cap="none" baseline="0" dirty="0" smtClean="0">
                <a:solidFill>
                  <a:schemeClr val="dk1"/>
                </a:solidFill>
                <a:latin typeface="Arial"/>
                <a:ea typeface="Arial"/>
                <a:cs typeface="Arial"/>
                <a:sym typeface="Arial"/>
              </a:rPr>
              <a:t>selected range of ages or lengths</a:t>
            </a:r>
            <a:endParaRPr lang="x-none" sz="2400" b="0" i="0" u="none" strike="noStrike" cap="none" baseline="0" dirty="0">
              <a:solidFill>
                <a:schemeClr val="dk1"/>
              </a:solidFill>
              <a:latin typeface="Arial"/>
              <a:ea typeface="Arial"/>
              <a:cs typeface="Arial"/>
              <a:sym typeface="Arial"/>
            </a:endParaRP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smtClean="0">
                <a:solidFill>
                  <a:schemeClr val="dk1"/>
                </a:solidFill>
                <a:latin typeface="Arial"/>
                <a:ea typeface="Arial"/>
                <a:cs typeface="Arial"/>
                <a:sym typeface="Arial"/>
              </a:rPr>
              <a:t>Logistic</a:t>
            </a:r>
            <a:endParaRPr lang="x-none" sz="2400" b="0" i="0" u="none" strike="noStrike" cap="none" baseline="0" dirty="0">
              <a:solidFill>
                <a:schemeClr val="dk1"/>
              </a:solidFill>
              <a:latin typeface="Arial"/>
              <a:ea typeface="Arial"/>
              <a:cs typeface="Arial"/>
              <a:sym typeface="Arial"/>
            </a:endParaRPr>
          </a:p>
          <a:p>
            <a:pPr marL="182880" marR="0" lvl="1" indent="-285750" algn="l" rtl="0">
              <a:lnSpc>
                <a:spcPct val="80000"/>
              </a:lnSpc>
              <a:spcBef>
                <a:spcPts val="400"/>
              </a:spcBef>
              <a:spcAft>
                <a:spcPts val="0"/>
              </a:spcAft>
              <a:buClr>
                <a:srgbClr val="000000"/>
              </a:buClr>
              <a:buSzPct val="100000"/>
              <a:buFont typeface="Arial"/>
              <a:buChar char="•"/>
              <a:tabLst>
                <a:tab pos="182880" algn="l"/>
              </a:tabLst>
            </a:pPr>
            <a:r>
              <a:rPr lang="x-none" sz="2000" b="0" i="0" u="none" strike="noStrike" cap="none" baseline="0" dirty="0">
                <a:solidFill>
                  <a:schemeClr val="dk1"/>
                </a:solidFill>
                <a:latin typeface="Arial"/>
                <a:ea typeface="Arial"/>
                <a:cs typeface="Arial"/>
                <a:sym typeface="Arial"/>
              </a:rPr>
              <a:t>commonly used for asymptotic selectivity</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smtClean="0">
                <a:solidFill>
                  <a:schemeClr val="dk1"/>
                </a:solidFill>
                <a:latin typeface="Arial"/>
                <a:ea typeface="Arial"/>
                <a:cs typeface="Arial"/>
                <a:sym typeface="Arial"/>
              </a:rPr>
              <a:t>Double </a:t>
            </a:r>
            <a:r>
              <a:rPr lang="x-none" sz="2400" b="0" i="0" u="none" strike="noStrike" cap="none" baseline="0" dirty="0">
                <a:solidFill>
                  <a:schemeClr val="dk1"/>
                </a:solidFill>
                <a:latin typeface="Arial"/>
                <a:ea typeface="Arial"/>
                <a:cs typeface="Arial"/>
                <a:sym typeface="Arial"/>
              </a:rPr>
              <a:t>normal</a:t>
            </a:r>
          </a:p>
          <a:p>
            <a:pPr marL="182880" marR="0" lvl="1" indent="-285750" algn="l" rtl="0">
              <a:lnSpc>
                <a:spcPct val="80000"/>
              </a:lnSpc>
              <a:spcBef>
                <a:spcPts val="400"/>
              </a:spcBef>
              <a:spcAft>
                <a:spcPts val="0"/>
              </a:spcAft>
              <a:buClr>
                <a:srgbClr val="000000"/>
              </a:buClr>
              <a:buSzPct val="100000"/>
              <a:buFont typeface="Arial"/>
              <a:buChar char="•"/>
              <a:tabLst>
                <a:tab pos="182880" algn="l"/>
              </a:tabLst>
            </a:pPr>
            <a:r>
              <a:rPr lang="x-none" sz="2000" b="0" i="0" u="none" strike="noStrike" cap="none" baseline="0" dirty="0">
                <a:solidFill>
                  <a:schemeClr val="dk1"/>
                </a:solidFill>
                <a:latin typeface="Arial"/>
                <a:ea typeface="Arial"/>
                <a:cs typeface="Arial"/>
                <a:sym typeface="Arial"/>
              </a:rPr>
              <a:t>most commonly used selectivity, allows a declining right limb</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Exponential-logistic</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Piecewise linear (in log space) function of length</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One value per age</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Random walk across ages</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Selex </a:t>
            </a:r>
            <a:r>
              <a:rPr lang="en-US" sz="2400" dirty="0" smtClean="0"/>
              <a:t>override:  </a:t>
            </a:r>
            <a:r>
              <a:rPr lang="x-none" sz="2400" b="0" i="0" u="none" strike="noStrike" cap="none" baseline="0" dirty="0" smtClean="0">
                <a:solidFill>
                  <a:schemeClr val="dk1"/>
                </a:solidFill>
                <a:latin typeface="Arial"/>
                <a:ea typeface="Arial"/>
                <a:cs typeface="Arial"/>
                <a:sym typeface="Arial"/>
              </a:rPr>
              <a:t>spawning </a:t>
            </a:r>
            <a:r>
              <a:rPr lang="x-none" sz="2400" b="0" i="0" u="none" strike="noStrike" cap="none" baseline="0" dirty="0">
                <a:solidFill>
                  <a:schemeClr val="dk1"/>
                </a:solidFill>
                <a:latin typeface="Arial"/>
                <a:ea typeface="Arial"/>
                <a:cs typeface="Arial"/>
                <a:sym typeface="Arial"/>
              </a:rPr>
              <a:t>biomass, recruitment, or rec dev</a:t>
            </a:r>
          </a:p>
          <a:p>
            <a:pPr marL="182880" marR="0" lvl="0" indent="0" algn="l" rtl="0">
              <a:lnSpc>
                <a:spcPct val="80000"/>
              </a:lnSpc>
              <a:spcBef>
                <a:spcPts val="480"/>
              </a:spcBef>
              <a:spcAft>
                <a:spcPts val="0"/>
              </a:spcAft>
              <a:buClr>
                <a:schemeClr val="dk1"/>
              </a:buClr>
              <a:buSzPct val="100694"/>
              <a:buFont typeface="Arial"/>
              <a:buChar char="•"/>
              <a:tabLst>
                <a:tab pos="182880" algn="l"/>
              </a:tabLst>
            </a:pPr>
            <a:r>
              <a:rPr lang="x-none" sz="2400" b="0" i="0" u="none" strike="noStrike" cap="none" baseline="0" dirty="0">
                <a:solidFill>
                  <a:schemeClr val="dk1"/>
                </a:solidFill>
                <a:latin typeface="Arial"/>
                <a:ea typeface="Arial"/>
                <a:cs typeface="Arial"/>
                <a:sym typeface="Arial"/>
              </a:rPr>
              <a:t>Mirror selectivity of another </a:t>
            </a:r>
            <a:r>
              <a:rPr lang="x-none" sz="2400" b="0" i="0" u="none" strike="noStrike" cap="none" baseline="0" dirty="0" smtClean="0">
                <a:solidFill>
                  <a:schemeClr val="dk1"/>
                </a:solidFill>
                <a:latin typeface="Arial"/>
                <a:ea typeface="Arial"/>
                <a:cs typeface="Arial"/>
                <a:sym typeface="Arial"/>
              </a:rPr>
              <a:t>fleet/survey</a:t>
            </a:r>
            <a:endParaRPr lang="x-none" sz="2400" b="0" i="0" u="none" strike="noStrike" cap="none" baseline="0" dirty="0">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400" b="0" i="0" u="none" strike="noStrike" cap="none" baseline="0">
                <a:solidFill>
                  <a:schemeClr val="dk2"/>
                </a:solidFill>
                <a:latin typeface="Arial"/>
                <a:ea typeface="Arial"/>
                <a:cs typeface="Arial"/>
                <a:sym typeface="Arial"/>
              </a:rPr>
              <a:t>Double normal</a:t>
            </a:r>
          </a:p>
        </p:txBody>
      </p:sp>
      <p:sp>
        <p:nvSpPr>
          <p:cNvPr id="54" name="Shape 54"/>
          <p:cNvSpPr txBox="1">
            <a:spLocks noGrp="1"/>
          </p:cNvSpPr>
          <p:nvPr>
            <p:ph type="body" idx="1"/>
          </p:nvPr>
        </p:nvSpPr>
        <p:spPr>
          <a:xfrm>
            <a:off x="457200" y="1600200"/>
            <a:ext cx="8229600" cy="4525961"/>
          </a:xfrm>
          <a:prstGeom prst="rect">
            <a:avLst/>
          </a:prstGeom>
          <a:noFill/>
          <a:ln>
            <a:noFill/>
          </a:ln>
        </p:spPr>
        <p:txBody>
          <a:bodyPr lIns="91425" tIns="45700" rIns="91425" bIns="45700" anchor="t" anchorCtr="0">
            <a:spAutoFit/>
          </a:bodyPr>
          <a:lstStyle/>
          <a:p>
            <a:pPr marL="0" marR="0" lvl="0" indent="0" algn="l" rtl="0">
              <a:lnSpc>
                <a:spcPct val="80000"/>
              </a:lnSpc>
              <a:spcBef>
                <a:spcPts val="480"/>
              </a:spcBef>
              <a:spcAft>
                <a:spcPts val="0"/>
              </a:spcAft>
              <a:buClr>
                <a:schemeClr val="dk1"/>
              </a:buClr>
              <a:buSzPct val="100694"/>
              <a:buFont typeface="Arial"/>
              <a:buChar char="•"/>
            </a:pPr>
            <a:r>
              <a:rPr lang="x-none" sz="2400" b="0" i="0" u="none" strike="noStrike" cap="none" baseline="0">
                <a:solidFill>
                  <a:schemeClr val="dk1"/>
                </a:solidFill>
                <a:latin typeface="Arial"/>
                <a:ea typeface="Arial"/>
                <a:cs typeface="Arial"/>
                <a:sym typeface="Arial"/>
              </a:rPr>
              <a:t>Comprised of the outer sides of two adjacent normal curves with separate variance parameters and peaks joined by a horizontal line. </a:t>
            </a:r>
          </a:p>
          <a:p>
            <a:pPr marL="0" marR="0" lvl="0" indent="0" algn="l" rtl="0">
              <a:lnSpc>
                <a:spcPct val="80000"/>
              </a:lnSpc>
              <a:spcBef>
                <a:spcPts val="480"/>
              </a:spcBef>
              <a:spcAft>
                <a:spcPts val="0"/>
              </a:spcAft>
              <a:buClr>
                <a:schemeClr val="dk1"/>
              </a:buClr>
              <a:buSzPct val="100694"/>
              <a:buFont typeface="Arial"/>
              <a:buChar char="•"/>
            </a:pPr>
            <a:r>
              <a:rPr lang="x-none" sz="2400" b="0" i="0" u="none" strike="noStrike" cap="none" baseline="0">
                <a:solidFill>
                  <a:schemeClr val="dk1"/>
                </a:solidFill>
                <a:latin typeface="Arial"/>
                <a:ea typeface="Arial"/>
                <a:cs typeface="Arial"/>
                <a:sym typeface="Arial"/>
              </a:rPr>
              <a:t>The parameters include </a:t>
            </a:r>
          </a:p>
          <a:p>
            <a:pPr marL="742950" marR="0" lvl="1" indent="-285750" algn="l" rtl="0">
              <a:lnSpc>
                <a:spcPct val="80000"/>
              </a:lnSpc>
              <a:spcBef>
                <a:spcPts val="400"/>
              </a:spcBef>
              <a:spcAft>
                <a:spcPts val="0"/>
              </a:spcAft>
              <a:buClr>
                <a:srgbClr val="000000"/>
              </a:buClr>
              <a:buSzPct val="100000"/>
              <a:buFont typeface="Arial"/>
              <a:buChar char="•"/>
            </a:pPr>
            <a:r>
              <a:rPr lang="x-none" sz="2000" b="0" i="0" u="none" strike="noStrike" cap="none" baseline="0">
                <a:solidFill>
                  <a:schemeClr val="dk1"/>
                </a:solidFill>
                <a:latin typeface="Arial"/>
                <a:ea typeface="Arial"/>
                <a:cs typeface="Arial"/>
                <a:sym typeface="Arial"/>
              </a:rPr>
              <a:t>the selectivity at the smallest and largest ages/sizes, </a:t>
            </a:r>
          </a:p>
          <a:p>
            <a:pPr marL="742950" marR="0" lvl="1" indent="-285750" algn="l" rtl="0">
              <a:lnSpc>
                <a:spcPct val="80000"/>
              </a:lnSpc>
              <a:spcBef>
                <a:spcPts val="400"/>
              </a:spcBef>
              <a:spcAft>
                <a:spcPts val="0"/>
              </a:spcAft>
              <a:buClr>
                <a:srgbClr val="000000"/>
              </a:buClr>
              <a:buSzPct val="100000"/>
              <a:buFont typeface="Arial"/>
              <a:buChar char="•"/>
            </a:pPr>
            <a:r>
              <a:rPr lang="x-none" sz="2000" b="0" i="0" u="none" strike="noStrike" cap="none" baseline="0">
                <a:solidFill>
                  <a:schemeClr val="dk1"/>
                </a:solidFill>
                <a:latin typeface="Arial"/>
                <a:ea typeface="Arial"/>
                <a:cs typeface="Arial"/>
                <a:sym typeface="Arial"/>
              </a:rPr>
              <a:t>the age/size where the selectivity first reaches full selectivity, </a:t>
            </a:r>
          </a:p>
          <a:p>
            <a:pPr marL="742950" marR="0" lvl="1" indent="-285750" algn="l" rtl="0">
              <a:lnSpc>
                <a:spcPct val="80000"/>
              </a:lnSpc>
              <a:spcBef>
                <a:spcPts val="400"/>
              </a:spcBef>
              <a:spcAft>
                <a:spcPts val="0"/>
              </a:spcAft>
              <a:buClr>
                <a:srgbClr val="000000"/>
              </a:buClr>
              <a:buSzPct val="100000"/>
              <a:buFont typeface="Arial"/>
              <a:buChar char="•"/>
            </a:pPr>
            <a:r>
              <a:rPr lang="x-none" sz="2000" b="0" i="0" u="none" strike="noStrike" cap="none" baseline="0">
                <a:solidFill>
                  <a:schemeClr val="dk1"/>
                </a:solidFill>
                <a:latin typeface="Arial"/>
                <a:ea typeface="Arial"/>
                <a:cs typeface="Arial"/>
                <a:sym typeface="Arial"/>
              </a:rPr>
              <a:t>the length of the plateau, and </a:t>
            </a:r>
          </a:p>
          <a:p>
            <a:pPr marL="742950" marR="0" lvl="1" indent="-285750" algn="l" rtl="0">
              <a:lnSpc>
                <a:spcPct val="80000"/>
              </a:lnSpc>
              <a:spcBef>
                <a:spcPts val="400"/>
              </a:spcBef>
              <a:spcAft>
                <a:spcPts val="0"/>
              </a:spcAft>
              <a:buClr>
                <a:srgbClr val="000000"/>
              </a:buClr>
              <a:buSzPct val="100000"/>
              <a:buFont typeface="Arial"/>
              <a:buChar char="•"/>
            </a:pPr>
            <a:r>
              <a:rPr lang="x-none" sz="2000" b="0" i="0" u="none" strike="noStrike" cap="none" baseline="0">
                <a:solidFill>
                  <a:schemeClr val="dk1"/>
                </a:solidFill>
                <a:latin typeface="Arial"/>
                <a:ea typeface="Arial"/>
                <a:cs typeface="Arial"/>
                <a:sym typeface="Arial"/>
              </a:rPr>
              <a:t>two parameters controlling the slope of the ascending and descending limbs. </a:t>
            </a:r>
          </a:p>
          <a:p>
            <a:pPr marL="0" marR="0" lvl="0" indent="0" algn="l" rtl="0">
              <a:lnSpc>
                <a:spcPct val="80000"/>
              </a:lnSpc>
              <a:spcBef>
                <a:spcPts val="480"/>
              </a:spcBef>
              <a:spcAft>
                <a:spcPts val="0"/>
              </a:spcAft>
              <a:buClr>
                <a:schemeClr val="dk1"/>
              </a:buClr>
              <a:buSzPct val="100694"/>
              <a:buFont typeface="Arial"/>
              <a:buChar char="•"/>
            </a:pPr>
            <a:r>
              <a:rPr lang="x-none" sz="2400" b="0" i="0" u="none" strike="noStrike" cap="none" baseline="0">
                <a:solidFill>
                  <a:schemeClr val="dk1"/>
                </a:solidFill>
                <a:latin typeface="Arial"/>
                <a:ea typeface="Arial"/>
                <a:cs typeface="Arial"/>
                <a:sym typeface="Arial"/>
              </a:rPr>
              <a:t>Can be made asymptotic by fixing some parameters </a:t>
            </a:r>
          </a:p>
          <a:p>
            <a:pPr marL="0" marR="0" lvl="0" indent="0" algn="l" rtl="0">
              <a:lnSpc>
                <a:spcPct val="80000"/>
              </a:lnSpc>
              <a:spcBef>
                <a:spcPts val="480"/>
              </a:spcBef>
              <a:spcAft>
                <a:spcPts val="0"/>
              </a:spcAft>
              <a:buClr>
                <a:schemeClr val="dk1"/>
              </a:buClr>
              <a:buSzPct val="100694"/>
              <a:buFont typeface="Arial"/>
              <a:buChar char="•"/>
            </a:pPr>
            <a:r>
              <a:rPr lang="x-none" sz="2400" b="0" i="0" u="none" strike="noStrike" cap="none" baseline="0">
                <a:solidFill>
                  <a:schemeClr val="dk1"/>
                </a:solidFill>
                <a:latin typeface="Arial"/>
                <a:ea typeface="Arial"/>
                <a:cs typeface="Arial"/>
                <a:sym typeface="Arial"/>
              </a:rPr>
              <a:t>Options for parameters representing selectivity at smallest and largest ages/sizes:</a:t>
            </a:r>
          </a:p>
          <a:p>
            <a:pPr marL="742950" marR="0" lvl="1" indent="-285750" algn="l" rtl="0">
              <a:lnSpc>
                <a:spcPct val="80000"/>
              </a:lnSpc>
              <a:spcBef>
                <a:spcPts val="400"/>
              </a:spcBef>
              <a:spcAft>
                <a:spcPts val="0"/>
              </a:spcAft>
              <a:buClr>
                <a:srgbClr val="000000"/>
              </a:buClr>
              <a:buSzPct val="100000"/>
              <a:buFont typeface="Arial"/>
              <a:buChar char="•"/>
            </a:pPr>
            <a:r>
              <a:rPr lang="x-none" sz="2000" b="0" i="0" u="none" strike="noStrike" cap="none" baseline="0">
                <a:solidFill>
                  <a:schemeClr val="dk1"/>
                </a:solidFill>
                <a:latin typeface="Arial"/>
                <a:ea typeface="Arial"/>
                <a:cs typeface="Arial"/>
                <a:sym typeface="Arial"/>
              </a:rPr>
              <a:t>use, ignore, or ignore and make selectivity constant below/above specified bin</a:t>
            </a:r>
          </a:p>
          <a:p>
            <a:endParaRPr lang="x-none" sz="20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4637"/>
            <a:ext cx="8229600" cy="1143000"/>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400" b="0" i="0" u="none" strike="noStrike" cap="none" baseline="0">
                <a:solidFill>
                  <a:schemeClr val="dk2"/>
                </a:solidFill>
                <a:latin typeface="Arial"/>
                <a:ea typeface="Arial"/>
                <a:cs typeface="Arial"/>
                <a:sym typeface="Arial"/>
              </a:rPr>
              <a:t>Double normal</a:t>
            </a:r>
          </a:p>
        </p:txBody>
      </p:sp>
      <p:sp>
        <p:nvSpPr>
          <p:cNvPr id="61" name="Shape 61"/>
          <p:cNvSpPr/>
          <p:nvPr/>
        </p:nvSpPr>
        <p:spPr>
          <a:xfrm>
            <a:off x="4556125" y="1828800"/>
            <a:ext cx="4418011" cy="4648199"/>
          </a:xfrm>
          <a:prstGeom prst="rect">
            <a:avLst/>
          </a:prstGeom>
          <a:blipFill>
            <a:blip r:embed="rId3"/>
            <a:stretch>
              <a:fillRect/>
            </a:stretch>
          </a:blipFill>
        </p:spPr>
      </p:sp>
      <p:sp>
        <p:nvSpPr>
          <p:cNvPr id="62" name="Shape 62"/>
          <p:cNvSpPr/>
          <p:nvPr/>
        </p:nvSpPr>
        <p:spPr>
          <a:xfrm>
            <a:off x="0" y="3700462"/>
            <a:ext cx="4343399" cy="3157536"/>
          </a:xfrm>
          <a:prstGeom prst="rect">
            <a:avLst/>
          </a:prstGeom>
          <a:blipFill>
            <a:blip r:embed="rId4"/>
            <a:stretch>
              <a:fillRect/>
            </a:stretch>
          </a:blipFill>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446509"/>
          </a:xfrm>
          <a:prstGeom prst="rect">
            <a:avLst/>
          </a:prstGeom>
          <a:noFill/>
          <a:ln>
            <a:noFill/>
          </a:ln>
        </p:spPr>
        <p:txBody>
          <a:bodyPr lIns="91425" tIns="45700" rIns="91425" bIns="45700" anchor="t" anchorCtr="0">
            <a:spAutoFit/>
          </a:bodyPr>
          <a:lstStyle/>
          <a:p>
            <a:pPr marL="0" marR="0" lvl="0" indent="0" algn="ctr" rtl="0">
              <a:lnSpc>
                <a:spcPct val="100000"/>
              </a:lnSpc>
              <a:spcBef>
                <a:spcPts val="0"/>
              </a:spcBef>
              <a:spcAft>
                <a:spcPts val="0"/>
              </a:spcAft>
              <a:buClr>
                <a:schemeClr val="dk2"/>
              </a:buClr>
              <a:buSzPct val="25000"/>
              <a:buFont typeface="Arial"/>
              <a:buNone/>
            </a:pPr>
            <a:r>
              <a:rPr lang="x-none" sz="4400" b="0" i="0" u="none" strike="noStrike" cap="none" baseline="0" dirty="0" smtClean="0">
                <a:solidFill>
                  <a:schemeClr val="dk2"/>
                </a:solidFill>
                <a:latin typeface="Arial"/>
                <a:ea typeface="Arial"/>
                <a:cs typeface="Arial"/>
                <a:sym typeface="Arial"/>
              </a:rPr>
              <a:t>Piecewise</a:t>
            </a:r>
            <a:r>
              <a:rPr lang="en-US" sz="4400" b="0" i="0" u="none" strike="noStrike" cap="none" baseline="0" dirty="0" smtClean="0">
                <a:solidFill>
                  <a:schemeClr val="dk2"/>
                </a:solidFill>
                <a:latin typeface="Arial"/>
                <a:ea typeface="Arial"/>
                <a:cs typeface="Arial"/>
                <a:sym typeface="Arial"/>
              </a:rPr>
              <a:t>,</a:t>
            </a:r>
            <a:r>
              <a:rPr lang="en-US" sz="4400" b="0" i="0" u="none" strike="noStrike" cap="none" dirty="0" smtClean="0">
                <a:solidFill>
                  <a:schemeClr val="dk2"/>
                </a:solidFill>
                <a:latin typeface="Arial"/>
                <a:ea typeface="Arial"/>
                <a:cs typeface="Arial"/>
                <a:sym typeface="Arial"/>
              </a:rPr>
              <a:t> log-</a:t>
            </a:r>
            <a:r>
              <a:rPr lang="x-none" sz="4400" b="0" i="0" u="none" strike="noStrike" cap="none" baseline="0" dirty="0" smtClean="0">
                <a:solidFill>
                  <a:schemeClr val="dk2"/>
                </a:solidFill>
                <a:latin typeface="Arial"/>
                <a:ea typeface="Arial"/>
                <a:cs typeface="Arial"/>
                <a:sym typeface="Arial"/>
              </a:rPr>
              <a:t>linear </a:t>
            </a:r>
            <a:r>
              <a:rPr lang="en-US" sz="4400" b="0" i="0" u="none" strike="noStrike" cap="none" baseline="0" dirty="0" smtClean="0">
                <a:solidFill>
                  <a:schemeClr val="dk2"/>
                </a:solidFill>
                <a:latin typeface="Arial"/>
                <a:ea typeface="Arial"/>
                <a:cs typeface="Arial"/>
                <a:sym typeface="Arial"/>
              </a:rPr>
              <a:t>length </a:t>
            </a:r>
            <a:r>
              <a:rPr lang="x-none" sz="4400" b="0" i="0" u="none" strike="noStrike" cap="none" baseline="0" dirty="0" smtClean="0">
                <a:solidFill>
                  <a:schemeClr val="dk2"/>
                </a:solidFill>
                <a:latin typeface="Arial"/>
                <a:ea typeface="Arial"/>
                <a:cs typeface="Arial"/>
                <a:sym typeface="Arial"/>
              </a:rPr>
              <a:t>selectivity</a:t>
            </a:r>
            <a:r>
              <a:rPr lang="en-US" sz="4400" b="0" i="0" u="none" strike="noStrike" cap="none" baseline="0" dirty="0" smtClean="0">
                <a:solidFill>
                  <a:schemeClr val="dk2"/>
                </a:solidFill>
                <a:latin typeface="Arial"/>
                <a:ea typeface="Arial"/>
                <a:cs typeface="Arial"/>
                <a:sym typeface="Arial"/>
              </a:rPr>
              <a:t> (#6)</a:t>
            </a:r>
            <a:endParaRPr lang="x-none" sz="4400" b="0" i="0" u="none" strike="noStrike" cap="none" baseline="0" dirty="0">
              <a:solidFill>
                <a:schemeClr val="dk2"/>
              </a:solidFill>
              <a:latin typeface="Arial"/>
              <a:ea typeface="Arial"/>
              <a:cs typeface="Arial"/>
              <a:sym typeface="Arial"/>
            </a:endParaRPr>
          </a:p>
        </p:txBody>
      </p:sp>
      <p:sp>
        <p:nvSpPr>
          <p:cNvPr id="68" name="Shape 68"/>
          <p:cNvSpPr/>
          <p:nvPr/>
        </p:nvSpPr>
        <p:spPr>
          <a:xfrm>
            <a:off x="1028700" y="1721146"/>
            <a:ext cx="7086600" cy="5237161"/>
          </a:xfrm>
          <a:prstGeom prst="rect">
            <a:avLst/>
          </a:prstGeom>
          <a:blipFill>
            <a:blip r:embed="rId3"/>
            <a:stretch>
              <a:fillRect/>
            </a:stretch>
          </a:blipFill>
        </p:spPr>
      </p:sp>
      <p:sp>
        <p:nvSpPr>
          <p:cNvPr id="2" name="TextBox 1"/>
          <p:cNvSpPr txBox="1"/>
          <p:nvPr/>
        </p:nvSpPr>
        <p:spPr>
          <a:xfrm>
            <a:off x="2057400" y="1981200"/>
            <a:ext cx="5867400" cy="400110"/>
          </a:xfrm>
          <a:prstGeom prst="rect">
            <a:avLst/>
          </a:prstGeom>
          <a:solidFill>
            <a:srgbClr val="FFFFFF"/>
          </a:solidFill>
        </p:spPr>
        <p:txBody>
          <a:bodyPr wrap="square" rtlCol="0">
            <a:spAutoFit/>
          </a:bodyPr>
          <a:lstStyle/>
          <a:p>
            <a:pPr lvl="1"/>
            <a:r>
              <a:rPr lang="en-US" sz="2000" b="1" dirty="0"/>
              <a:t> </a:t>
            </a:r>
            <a:r>
              <a:rPr lang="en-US" sz="2000" b="1" dirty="0" err="1"/>
              <a:t>exp</a:t>
            </a:r>
            <a:r>
              <a:rPr lang="en-US" sz="2000" b="1" dirty="0"/>
              <a:t>(interpolated </a:t>
            </a:r>
            <a:r>
              <a:rPr lang="en-US" sz="2000" b="1" dirty="0" err="1"/>
              <a:t>value</a:t>
            </a:r>
            <a:r>
              <a:rPr lang="en-US" sz="2000" b="1" baseline="-25000" dirty="0" err="1"/>
              <a:t>L</a:t>
            </a:r>
            <a:r>
              <a:rPr lang="en-US" sz="2000" b="1" dirty="0"/>
              <a:t> – max(I.V</a:t>
            </a:r>
            <a:r>
              <a:rPr lang="en-US" sz="2000" b="1" dirty="0" smtClean="0"/>
              <a:t>.))</a:t>
            </a:r>
            <a:endParaRPr lang="en-US" sz="2000" b="1"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17 (age)</a:t>
            </a:r>
            <a:br>
              <a:rPr lang="en-US" dirty="0"/>
            </a:br>
            <a:endParaRPr lang="en-US" dirty="0"/>
          </a:p>
        </p:txBody>
      </p:sp>
      <p:sp>
        <p:nvSpPr>
          <p:cNvPr id="3" name="Text Placeholder 2"/>
          <p:cNvSpPr>
            <a:spLocks noGrp="1"/>
          </p:cNvSpPr>
          <p:nvPr>
            <p:ph type="body" idx="1"/>
          </p:nvPr>
        </p:nvSpPr>
        <p:spPr/>
        <p:txBody>
          <a:bodyPr>
            <a:normAutofit fontScale="55000" lnSpcReduction="20000"/>
          </a:bodyPr>
          <a:lstStyle/>
          <a:p>
            <a:r>
              <a:rPr lang="en-US" dirty="0" smtClean="0"/>
              <a:t>This </a:t>
            </a:r>
            <a:r>
              <a:rPr lang="en-US" dirty="0"/>
              <a:t>selectivity pattern provides for a random walk in ln(selectivity).   In typical</a:t>
            </a:r>
          </a:p>
          <a:p>
            <a:r>
              <a:rPr lang="en-US" dirty="0"/>
              <a:t>usage:</a:t>
            </a:r>
          </a:p>
          <a:p>
            <a:pPr lvl="2"/>
            <a:r>
              <a:rPr lang="en-US" dirty="0"/>
              <a:t>First parameter (for age 0) could have a value of -1000 so that the age 0 fish would get a selectivity of 0.0;</a:t>
            </a:r>
          </a:p>
          <a:p>
            <a:pPr lvl="2"/>
            <a:r>
              <a:rPr lang="en-US" dirty="0"/>
              <a:t>Second parameter (for age 1) could have a value of 0.0 and not be estimated, so age 1 is the reference age against which subsequent changes occur</a:t>
            </a:r>
            <a:r>
              <a:rPr lang="en-US" dirty="0" smtClean="0"/>
              <a:t>;</a:t>
            </a:r>
            <a:endParaRPr lang="en-US" dirty="0"/>
          </a:p>
          <a:p>
            <a:r>
              <a:rPr lang="en-US" dirty="0"/>
              <a:t>Next parameters get estimated values.  To assure that selectivity increases for the</a:t>
            </a:r>
          </a:p>
          <a:p>
            <a:r>
              <a:rPr lang="en-US" dirty="0"/>
              <a:t>younger ages, the parameter min for these parameters could be set to 0.0 or a slightly negative value.</a:t>
            </a:r>
          </a:p>
          <a:p>
            <a:r>
              <a:rPr lang="en-US" dirty="0"/>
              <a:t>If dome-shaped selectivity is expected, then the parameters for older ages could have a range with the max set to 0.0 so they cannot increase further.</a:t>
            </a:r>
          </a:p>
          <a:p>
            <a:r>
              <a:rPr lang="en-US" dirty="0"/>
              <a:t>To keep selectivity at a particular age the same as selectivity at the next younger age, set its parameter value to 0.0 and not estimated. This allows for all older ages to have the same selectivity.</a:t>
            </a:r>
          </a:p>
          <a:p>
            <a:r>
              <a:rPr lang="en-US" dirty="0"/>
              <a:t>To keep a constant rate of change in selectivity across a range of ages, use the - 999 flag to keep the same rate of change in ln(selectivity) as for the previous age</a:t>
            </a:r>
            <a:r>
              <a:rPr lang="en-US" dirty="0" smtClean="0"/>
              <a:t>.</a:t>
            </a:r>
            <a:endParaRPr lang="en-US" dirty="0"/>
          </a:p>
        </p:txBody>
      </p:sp>
    </p:spTree>
    <p:extLst>
      <p:ext uri="{BB962C8B-B14F-4D97-AF65-F5344CB8AC3E}">
        <p14:creationId xmlns:p14="http://schemas.microsoft.com/office/powerpoint/2010/main" val="203374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 age selectivity</a:t>
            </a:r>
            <a:endParaRPr lang="en-US" dirty="0"/>
          </a:p>
        </p:txBody>
      </p:sp>
      <p:pic>
        <p:nvPicPr>
          <p:cNvPr id="4" name="Picture 3"/>
          <p:cNvPicPr>
            <a:picLocks noChangeAspect="1"/>
          </p:cNvPicPr>
          <p:nvPr/>
        </p:nvPicPr>
        <p:blipFill>
          <a:blip r:embed="rId2"/>
          <a:stretch>
            <a:fillRect/>
          </a:stretch>
        </p:blipFill>
        <p:spPr>
          <a:xfrm>
            <a:off x="739738" y="1600200"/>
            <a:ext cx="7664523" cy="4633736"/>
          </a:xfrm>
          <a:prstGeom prst="rect">
            <a:avLst/>
          </a:prstGeom>
        </p:spPr>
      </p:pic>
    </p:spTree>
    <p:extLst>
      <p:ext uri="{BB962C8B-B14F-4D97-AF65-F5344CB8AC3E}">
        <p14:creationId xmlns:p14="http://schemas.microsoft.com/office/powerpoint/2010/main" val="883149016"/>
      </p:ext>
    </p:extLst>
  </p:cSld>
  <p:clrMapOvr>
    <a:masterClrMapping/>
  </p:clrMapOvr>
</p:sld>
</file>

<file path=ppt/theme/theme1.xml><?xml version="1.0" encoding="utf-8"?>
<a:theme xmlns:a="http://schemas.openxmlformats.org/drawingml/2006/mai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552</Words>
  <Application>Microsoft Office PowerPoint</Application>
  <PresentationFormat>On-screen Show (4:3)</PresentationFormat>
  <Paragraphs>64</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
      <vt:lpstr>Modeling Selectivity  in Stock Synthesis</vt:lpstr>
      <vt:lpstr>Selectivity in SS</vt:lpstr>
      <vt:lpstr>CAPAM Workshop - 2013</vt:lpstr>
      <vt:lpstr>Functional forms</vt:lpstr>
      <vt:lpstr>Double normal</vt:lpstr>
      <vt:lpstr>Double normal</vt:lpstr>
      <vt:lpstr>Piecewise, log-linear length selectivity (#6)</vt:lpstr>
      <vt:lpstr>Pattern 17 (age) </vt:lpstr>
      <vt:lpstr>Random walk age selectivity</vt:lpstr>
      <vt:lpstr>Understanding splines in ADMB</vt:lpstr>
      <vt:lpstr>Exploring splines</vt:lpstr>
      <vt:lpstr>Run example</vt:lpstr>
      <vt:lpstr>Compare Splines</vt:lpstr>
      <vt:lpstr>Combining selectivity at length at age</vt:lpstr>
      <vt:lpstr>Male offset</vt:lpstr>
      <vt:lpstr>Male offset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Selectivity  in Stock Synthesis</dc:title>
  <dc:creator>Wetzel, Chantell</dc:creator>
  <cp:lastModifiedBy>Methot, Richard</cp:lastModifiedBy>
  <cp:revision>14</cp:revision>
  <dcterms:modified xsi:type="dcterms:W3CDTF">2016-04-05T12:07:07Z</dcterms:modified>
</cp:coreProperties>
</file>