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0" r:id="rId3"/>
    <p:sldId id="429" r:id="rId4"/>
    <p:sldId id="431" r:id="rId5"/>
    <p:sldId id="432" r:id="rId6"/>
    <p:sldId id="433" r:id="rId7"/>
    <p:sldId id="434" r:id="rId8"/>
    <p:sldId id="436" r:id="rId9"/>
    <p:sldId id="435" r:id="rId10"/>
    <p:sldId id="258" r:id="rId11"/>
    <p:sldId id="365" r:id="rId12"/>
    <p:sldId id="366" r:id="rId13"/>
    <p:sldId id="367" r:id="rId14"/>
    <p:sldId id="368" r:id="rId15"/>
    <p:sldId id="369" r:id="rId16"/>
    <p:sldId id="370" r:id="rId17"/>
    <p:sldId id="375" r:id="rId18"/>
    <p:sldId id="376" r:id="rId19"/>
    <p:sldId id="371" r:id="rId20"/>
    <p:sldId id="372" r:id="rId21"/>
    <p:sldId id="377" r:id="rId22"/>
    <p:sldId id="380" r:id="rId23"/>
    <p:sldId id="381" r:id="rId24"/>
    <p:sldId id="383" r:id="rId25"/>
    <p:sldId id="385" r:id="rId26"/>
    <p:sldId id="387" r:id="rId27"/>
    <p:sldId id="388" r:id="rId28"/>
    <p:sldId id="389" r:id="rId29"/>
    <p:sldId id="386" r:id="rId30"/>
    <p:sldId id="390" r:id="rId31"/>
    <p:sldId id="391" r:id="rId32"/>
    <p:sldId id="392" r:id="rId33"/>
    <p:sldId id="393" r:id="rId34"/>
    <p:sldId id="394" r:id="rId3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6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085739282589716E-2"/>
          <c:y val="5.1400554097404488E-2"/>
          <c:w val="0.87941426071741036"/>
          <c:h val="0.8326195683872849"/>
        </c:manualLayout>
      </c:layout>
      <c:lineChart>
        <c:grouping val="standard"/>
        <c:varyColors val="0"/>
        <c:ser>
          <c:idx val="0"/>
          <c:order val="0"/>
          <c:tx>
            <c:v>Survey Fall</c:v>
          </c:tx>
          <c:marker>
            <c:symbol val="none"/>
          </c:marker>
          <c:val>
            <c:numRef>
              <c:f>Hoja2!$B$1:$F$1</c:f>
              <c:numCache>
                <c:formatCode>General</c:formatCode>
                <c:ptCount val="5"/>
                <c:pt idx="0">
                  <c:v>0.49820700000000001</c:v>
                </c:pt>
                <c:pt idx="1">
                  <c:v>0.94714900000000046</c:v>
                </c:pt>
                <c:pt idx="2">
                  <c:v>0.99691799999999942</c:v>
                </c:pt>
                <c:pt idx="3">
                  <c:v>0.99982899999999997</c:v>
                </c:pt>
                <c:pt idx="4">
                  <c:v>0.99999099999999996</c:v>
                </c:pt>
              </c:numCache>
            </c:numRef>
          </c:val>
          <c:smooth val="0"/>
        </c:ser>
        <c:ser>
          <c:idx val="1"/>
          <c:order val="1"/>
          <c:tx>
            <c:v>Survey Summer</c:v>
          </c:tx>
          <c:marker>
            <c:symbol val="none"/>
          </c:marker>
          <c:val>
            <c:numRef>
              <c:f>Hoja2!$B$2:$F$2</c:f>
              <c:numCache>
                <c:formatCode>General</c:formatCode>
                <c:ptCount val="5"/>
                <c:pt idx="0">
                  <c:v>0.49842600000000037</c:v>
                </c:pt>
                <c:pt idx="1">
                  <c:v>0.92645299999999942</c:v>
                </c:pt>
                <c:pt idx="2">
                  <c:v>0.99377599999999999</c:v>
                </c:pt>
                <c:pt idx="3">
                  <c:v>0.99950599999999956</c:v>
                </c:pt>
                <c:pt idx="4">
                  <c:v>0.99996099999999954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748224"/>
        <c:axId val="158398080"/>
      </c:lineChart>
      <c:catAx>
        <c:axId val="189748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8398080"/>
        <c:crosses val="autoZero"/>
        <c:auto val="1"/>
        <c:lblAlgn val="ctr"/>
        <c:lblOffset val="100"/>
        <c:noMultiLvlLbl val="0"/>
      </c:catAx>
      <c:valAx>
        <c:axId val="158398080"/>
        <c:scaling>
          <c:orientation val="minMax"/>
          <c:max val="1"/>
          <c:min val="0.25"/>
        </c:scaling>
        <c:delete val="0"/>
        <c:axPos val="l"/>
        <c:numFmt formatCode="General" sourceLinked="1"/>
        <c:majorTickMark val="out"/>
        <c:minorTickMark val="none"/>
        <c:tickLblPos val="nextTo"/>
        <c:crossAx val="189748224"/>
        <c:crosses val="autoZero"/>
        <c:crossBetween val="between"/>
        <c:majorUnit val="0.25"/>
      </c:valAx>
    </c:plotArea>
    <c:legend>
      <c:legendPos val="r"/>
      <c:layout>
        <c:manualLayout>
          <c:xMode val="edge"/>
          <c:yMode val="edge"/>
          <c:x val="0.49750000000000022"/>
          <c:y val="0.30427199420132284"/>
          <c:w val="0.39416666666666711"/>
          <c:h val="0.34722722433632325"/>
        </c:manualLayout>
      </c:layout>
      <c:overlay val="0"/>
      <c:txPr>
        <a:bodyPr/>
        <a:lstStyle/>
        <a:p>
          <a:pPr>
            <a:defRPr sz="1800"/>
          </a:pPr>
          <a:endParaRPr lang="es-CL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ED8-FB21-412E-AC04-D981ABF61251}" type="datetimeFigureOut">
              <a:rPr lang="es-CL" smtClean="0"/>
              <a:pPr/>
              <a:t>07-08-2018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B820-5A45-45C2-A9FE-50CA5CB63E86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ED8-FB21-412E-AC04-D981ABF61251}" type="datetimeFigureOut">
              <a:rPr lang="es-CL" smtClean="0"/>
              <a:pPr/>
              <a:t>07-08-2018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B820-5A45-45C2-A9FE-50CA5CB63E86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ED8-FB21-412E-AC04-D981ABF61251}" type="datetimeFigureOut">
              <a:rPr lang="es-CL" smtClean="0"/>
              <a:pPr/>
              <a:t>07-08-2018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B820-5A45-45C2-A9FE-50CA5CB63E86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ED8-FB21-412E-AC04-D981ABF61251}" type="datetimeFigureOut">
              <a:rPr lang="es-CL" smtClean="0"/>
              <a:pPr/>
              <a:t>07-08-2018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B820-5A45-45C2-A9FE-50CA5CB63E86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ED8-FB21-412E-AC04-D981ABF61251}" type="datetimeFigureOut">
              <a:rPr lang="es-CL" smtClean="0"/>
              <a:pPr/>
              <a:t>07-08-2018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B820-5A45-45C2-A9FE-50CA5CB63E86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ED8-FB21-412E-AC04-D981ABF61251}" type="datetimeFigureOut">
              <a:rPr lang="es-CL" smtClean="0"/>
              <a:pPr/>
              <a:t>07-08-2018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B820-5A45-45C2-A9FE-50CA5CB63E86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ED8-FB21-412E-AC04-D981ABF61251}" type="datetimeFigureOut">
              <a:rPr lang="es-CL" smtClean="0"/>
              <a:pPr/>
              <a:t>07-08-2018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B820-5A45-45C2-A9FE-50CA5CB63E86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ED8-FB21-412E-AC04-D981ABF61251}" type="datetimeFigureOut">
              <a:rPr lang="es-CL" smtClean="0"/>
              <a:pPr/>
              <a:t>07-08-2018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B820-5A45-45C2-A9FE-50CA5CB63E86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ED8-FB21-412E-AC04-D981ABF61251}" type="datetimeFigureOut">
              <a:rPr lang="es-CL" smtClean="0"/>
              <a:pPr/>
              <a:t>07-08-2018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B820-5A45-45C2-A9FE-50CA5CB63E86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ED8-FB21-412E-AC04-D981ABF61251}" type="datetimeFigureOut">
              <a:rPr lang="es-CL" smtClean="0"/>
              <a:pPr/>
              <a:t>07-08-2018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B820-5A45-45C2-A9FE-50CA5CB63E86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ED8-FB21-412E-AC04-D981ABF61251}" type="datetimeFigureOut">
              <a:rPr lang="es-CL" smtClean="0"/>
              <a:pPr/>
              <a:t>07-08-2018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B820-5A45-45C2-A9FE-50CA5CB63E86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0ED8-FB21-412E-AC04-D981ABF61251}" type="datetimeFigureOut">
              <a:rPr lang="es-CL" smtClean="0"/>
              <a:pPr/>
              <a:t>07-08-2018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9B820-5A45-45C2-A9FE-50CA5CB63E86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7.emf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9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7.emf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E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480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38" y="260350"/>
            <a:ext cx="19192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07904" y="2583309"/>
            <a:ext cx="52562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 dirty="0" smtClean="0">
                <a:latin typeface="Calibri" pitchFamily="34" charset="0"/>
              </a:rPr>
              <a:t>Fisheries Research Institute</a:t>
            </a:r>
          </a:p>
          <a:p>
            <a:pPr algn="ctr" eaLnBrk="1" hangingPunct="1"/>
            <a:r>
              <a:rPr lang="en-US" b="1" dirty="0" smtClean="0">
                <a:latin typeface="Calibri" pitchFamily="34" charset="0"/>
              </a:rPr>
              <a:t>Fisheries Department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636267" y="4007966"/>
            <a:ext cx="5256213" cy="1077218"/>
          </a:xfrm>
          <a:prstGeom prst="rect">
            <a:avLst/>
          </a:prstGeom>
          <a:solidFill>
            <a:srgbClr val="0033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Stock Assessment Model Small Pelagic. Chile.</a:t>
            </a:r>
            <a:endParaRPr lang="en-US" sz="32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488509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323528" y="188640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Structure of the dynamic model</a:t>
            </a:r>
          </a:p>
        </p:txBody>
      </p:sp>
      <p:graphicFrame>
        <p:nvGraphicFramePr>
          <p:cNvPr id="11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046502"/>
              </p:ext>
            </p:extLst>
          </p:nvPr>
        </p:nvGraphicFramePr>
        <p:xfrm>
          <a:off x="179512" y="1302000"/>
          <a:ext cx="8712968" cy="42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/>
                <a:gridCol w="4356484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>
                          <a:solidFill>
                            <a:srgbClr val="FFFF00"/>
                          </a:solidFill>
                        </a:rPr>
                        <a:t>Time</a:t>
                      </a:r>
                      <a:r>
                        <a:rPr lang="es-CL" sz="180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s-CL" sz="1800" baseline="0" dirty="0" err="1" smtClean="0">
                          <a:solidFill>
                            <a:srgbClr val="FFFF00"/>
                          </a:solidFill>
                        </a:rPr>
                        <a:t>frame</a:t>
                      </a:r>
                      <a:endParaRPr lang="es-CL" sz="18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FF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Season</a:t>
                      </a:r>
                      <a:endParaRPr lang="es-CL" sz="2000" dirty="0">
                        <a:solidFill>
                          <a:srgbClr val="FFFF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(1º </a:t>
                      </a:r>
                      <a:r>
                        <a:rPr lang="es-ES" sz="1800" dirty="0" err="1" smtClean="0">
                          <a:solidFill>
                            <a:srgbClr val="FFFF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January</a:t>
                      </a:r>
                      <a:r>
                        <a:rPr lang="es-ES" sz="1800" dirty="0" smtClean="0">
                          <a:solidFill>
                            <a:srgbClr val="FFFF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– 31 </a:t>
                      </a:r>
                      <a:r>
                        <a:rPr lang="es-ES" sz="1800" dirty="0" err="1" smtClean="0">
                          <a:solidFill>
                            <a:srgbClr val="FFFF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december</a:t>
                      </a:r>
                      <a:r>
                        <a:rPr lang="es-ES" sz="1800" dirty="0" smtClean="0">
                          <a:solidFill>
                            <a:srgbClr val="FFFF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)</a:t>
                      </a:r>
                      <a:endParaRPr lang="es-CL" sz="2000" dirty="0">
                        <a:solidFill>
                          <a:srgbClr val="FFFF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81" marR="8881" marT="8881" marB="0" anchor="b">
                    <a:solidFill>
                      <a:srgbClr val="002060"/>
                    </a:solidFill>
                  </a:tcPr>
                </a:tc>
              </a:tr>
              <a:tr h="606528">
                <a:tc>
                  <a:txBody>
                    <a:bodyPr/>
                    <a:lstStyle/>
                    <a:p>
                      <a:pPr algn="l"/>
                      <a:r>
                        <a:rPr lang="es-CL" sz="1800" dirty="0" err="1" smtClean="0"/>
                        <a:t>Allocation</a:t>
                      </a:r>
                      <a:r>
                        <a:rPr lang="es-CL" sz="1800" baseline="0" dirty="0" smtClean="0"/>
                        <a:t> of </a:t>
                      </a:r>
                      <a:r>
                        <a:rPr lang="es-CL" sz="1800" baseline="0" dirty="0" err="1" smtClean="0"/>
                        <a:t>age</a:t>
                      </a:r>
                      <a:r>
                        <a:rPr lang="es-CL" sz="1800" baseline="0" dirty="0" smtClean="0"/>
                        <a:t> </a:t>
                      </a:r>
                      <a:r>
                        <a:rPr lang="es-CL" sz="1800" baseline="0" dirty="0" err="1" smtClean="0"/>
                        <a:t>groups</a:t>
                      </a:r>
                      <a:endParaRPr lang="es-CL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Arial"/>
                          <a:ea typeface="Times New Roman"/>
                          <a:cs typeface="Times New Roman"/>
                        </a:rPr>
                        <a:t>1º </a:t>
                      </a:r>
                      <a:r>
                        <a:rPr lang="es-ES" sz="1800" dirty="0" smtClean="0">
                          <a:latin typeface="Arial"/>
                          <a:ea typeface="Times New Roman"/>
                          <a:cs typeface="Times New Roman"/>
                        </a:rPr>
                        <a:t>of </a:t>
                      </a:r>
                      <a:r>
                        <a:rPr lang="es-ES" sz="1800" dirty="0" err="1" smtClean="0">
                          <a:latin typeface="Arial"/>
                          <a:ea typeface="Times New Roman"/>
                          <a:cs typeface="Times New Roman"/>
                        </a:rPr>
                        <a:t>January</a:t>
                      </a:r>
                      <a:endParaRPr lang="es-C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81" marR="8881" marT="8881" marB="0" anchor="ctr">
                    <a:solidFill>
                      <a:schemeClr val="bg1"/>
                    </a:solidFill>
                  </a:tcPr>
                </a:tc>
              </a:tr>
              <a:tr h="606528">
                <a:tc>
                  <a:txBody>
                    <a:bodyPr/>
                    <a:lstStyle/>
                    <a:p>
                      <a:pPr algn="l"/>
                      <a:r>
                        <a:rPr lang="es-CL" sz="1800" dirty="0" err="1" smtClean="0"/>
                        <a:t>Dominant</a:t>
                      </a:r>
                      <a:r>
                        <a:rPr lang="es-CL" sz="1800" dirty="0" smtClean="0"/>
                        <a:t> </a:t>
                      </a:r>
                      <a:r>
                        <a:rPr lang="es-CL" sz="1800" dirty="0" err="1" smtClean="0"/>
                        <a:t>age</a:t>
                      </a:r>
                      <a:r>
                        <a:rPr lang="es-CL" sz="1800" dirty="0" smtClean="0"/>
                        <a:t> </a:t>
                      </a:r>
                      <a:r>
                        <a:rPr lang="es-CL" sz="1800" dirty="0" err="1" smtClean="0"/>
                        <a:t>group</a:t>
                      </a:r>
                      <a:r>
                        <a:rPr lang="es-CL" sz="1800" dirty="0" smtClean="0"/>
                        <a:t> in </a:t>
                      </a:r>
                      <a:r>
                        <a:rPr lang="es-CL" sz="1800" dirty="0" err="1" smtClean="0"/>
                        <a:t>the</a:t>
                      </a:r>
                      <a:r>
                        <a:rPr lang="es-CL" sz="1800" baseline="0" dirty="0" smtClean="0"/>
                        <a:t> catch</a:t>
                      </a:r>
                      <a:endParaRPr lang="es-CL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latin typeface="Arial"/>
                          <a:ea typeface="Times New Roman"/>
                          <a:cs typeface="Times New Roman"/>
                        </a:rPr>
                        <a:t>Age</a:t>
                      </a:r>
                      <a:r>
                        <a:rPr lang="es-ES" sz="1800" dirty="0" smtClean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ES" sz="1800" dirty="0" err="1" smtClean="0">
                          <a:latin typeface="Arial"/>
                          <a:ea typeface="Times New Roman"/>
                          <a:cs typeface="Times New Roman"/>
                        </a:rPr>
                        <a:t>group</a:t>
                      </a:r>
                      <a:r>
                        <a:rPr lang="es-ES" sz="1800" dirty="0" smtClean="0">
                          <a:latin typeface="Arial"/>
                          <a:ea typeface="Times New Roman"/>
                          <a:cs typeface="Times New Roman"/>
                        </a:rPr>
                        <a:t> 1</a:t>
                      </a:r>
                      <a:endParaRPr lang="es-C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81" marR="8881" marT="8881" marB="0" anchor="ctr">
                    <a:solidFill>
                      <a:schemeClr val="bg1"/>
                    </a:solidFill>
                  </a:tcPr>
                </a:tc>
              </a:tr>
              <a:tr h="606528">
                <a:tc>
                  <a:txBody>
                    <a:bodyPr/>
                    <a:lstStyle/>
                    <a:p>
                      <a:pPr algn="l"/>
                      <a:r>
                        <a:rPr lang="es-CL" sz="1800" dirty="0" err="1" smtClean="0"/>
                        <a:t>Oldest</a:t>
                      </a:r>
                      <a:r>
                        <a:rPr lang="es-CL" sz="1800" dirty="0" smtClean="0"/>
                        <a:t> </a:t>
                      </a:r>
                      <a:r>
                        <a:rPr lang="es-CL" sz="1800" dirty="0" err="1" smtClean="0"/>
                        <a:t>age</a:t>
                      </a:r>
                      <a:r>
                        <a:rPr lang="es-CL" sz="1800" dirty="0" smtClean="0"/>
                        <a:t> </a:t>
                      </a:r>
                      <a:r>
                        <a:rPr lang="es-CL" sz="1800" dirty="0" err="1" smtClean="0"/>
                        <a:t>group</a:t>
                      </a:r>
                      <a:endParaRPr lang="es-CL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latin typeface="Arial"/>
                          <a:ea typeface="Times New Roman"/>
                          <a:cs typeface="Times New Roman"/>
                        </a:rPr>
                        <a:t>Age</a:t>
                      </a:r>
                      <a:r>
                        <a:rPr lang="es-ES" sz="1800" dirty="0" smtClean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ES" sz="1800" dirty="0" err="1" smtClean="0">
                          <a:latin typeface="Arial"/>
                          <a:ea typeface="Times New Roman"/>
                          <a:cs typeface="Times New Roman"/>
                        </a:rPr>
                        <a:t>group</a:t>
                      </a:r>
                      <a:r>
                        <a:rPr lang="es-ES" sz="1800" dirty="0" smtClean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ES" sz="1800" dirty="0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s-C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81" marR="8881" marT="8881" marB="0" anchor="ctr">
                    <a:solidFill>
                      <a:schemeClr val="bg1"/>
                    </a:solidFill>
                  </a:tcPr>
                </a:tc>
              </a:tr>
              <a:tr h="606528">
                <a:tc>
                  <a:txBody>
                    <a:bodyPr/>
                    <a:lstStyle/>
                    <a:p>
                      <a:pPr algn="l"/>
                      <a:r>
                        <a:rPr lang="es-CL" sz="1800" dirty="0" smtClean="0"/>
                        <a:t>N° </a:t>
                      </a:r>
                      <a:r>
                        <a:rPr lang="es-CL" sz="1800" dirty="0" err="1" smtClean="0"/>
                        <a:t>years</a:t>
                      </a:r>
                      <a:endParaRPr lang="es-CL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Arial"/>
                          <a:ea typeface="Times New Roman"/>
                          <a:cs typeface="Times New Roman"/>
                        </a:rPr>
                        <a:t>25</a:t>
                      </a:r>
                      <a:endParaRPr lang="es-C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81" marR="8881" marT="8881" marB="0" anchor="ctr">
                    <a:solidFill>
                      <a:schemeClr val="bg1"/>
                    </a:solidFill>
                  </a:tcPr>
                </a:tc>
              </a:tr>
              <a:tr h="606528">
                <a:tc>
                  <a:txBody>
                    <a:bodyPr/>
                    <a:lstStyle/>
                    <a:p>
                      <a:pPr algn="l"/>
                      <a:r>
                        <a:rPr lang="es-CL" sz="1800" dirty="0" smtClean="0"/>
                        <a:t>N° </a:t>
                      </a:r>
                      <a:r>
                        <a:rPr lang="es-CL" sz="1800" dirty="0" err="1" smtClean="0"/>
                        <a:t>age</a:t>
                      </a:r>
                      <a:r>
                        <a:rPr lang="es-CL" sz="1800" dirty="0" smtClean="0"/>
                        <a:t> </a:t>
                      </a:r>
                      <a:r>
                        <a:rPr lang="es-CL" sz="1800" dirty="0" err="1" smtClean="0"/>
                        <a:t>groups</a:t>
                      </a:r>
                      <a:endParaRPr lang="es-CL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s-C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81" marR="8881" marT="8881" marB="0" anchor="ctr">
                    <a:solidFill>
                      <a:schemeClr val="bg1"/>
                    </a:solidFill>
                  </a:tcPr>
                </a:tc>
              </a:tr>
              <a:tr h="606528">
                <a:tc>
                  <a:txBody>
                    <a:bodyPr/>
                    <a:lstStyle/>
                    <a:p>
                      <a:pPr algn="l"/>
                      <a:r>
                        <a:rPr lang="es-CL" sz="1800" dirty="0" smtClean="0"/>
                        <a:t>Natural </a:t>
                      </a:r>
                      <a:r>
                        <a:rPr lang="es-CL" sz="1800" dirty="0" err="1" smtClean="0"/>
                        <a:t>mortality</a:t>
                      </a:r>
                      <a:r>
                        <a:rPr lang="es-CL" sz="1800" baseline="0" dirty="0" smtClean="0"/>
                        <a:t> (M=1/</a:t>
                      </a:r>
                      <a:r>
                        <a:rPr lang="es-CL" sz="1800" baseline="0" dirty="0" err="1" smtClean="0"/>
                        <a:t>year</a:t>
                      </a:r>
                      <a:r>
                        <a:rPr lang="es-CL" sz="1800" baseline="0" dirty="0" smtClean="0"/>
                        <a:t>)</a:t>
                      </a:r>
                      <a:endParaRPr lang="es-CL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Arial"/>
                          <a:ea typeface="Times New Roman"/>
                          <a:cs typeface="Times New Roman"/>
                        </a:rPr>
                        <a:t>0.7</a:t>
                      </a:r>
                      <a:endParaRPr lang="es-C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81" marR="8881" marT="8881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488509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323528" y="188640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/>
            <a:r>
              <a:rPr lang="es-CL" sz="2800" dirty="0" err="1" smtClean="0">
                <a:solidFill>
                  <a:schemeClr val="bg1"/>
                </a:solidFill>
              </a:rPr>
              <a:t>Annual</a:t>
            </a:r>
            <a:r>
              <a:rPr lang="es-CL" sz="2800" dirty="0" smtClean="0">
                <a:solidFill>
                  <a:schemeClr val="bg1"/>
                </a:solidFill>
              </a:rPr>
              <a:t> </a:t>
            </a:r>
            <a:r>
              <a:rPr lang="es-CL" sz="2800" dirty="0" err="1" smtClean="0">
                <a:solidFill>
                  <a:schemeClr val="bg1"/>
                </a:solidFill>
              </a:rPr>
              <a:t>dynamic</a:t>
            </a:r>
            <a:r>
              <a:rPr lang="es-CL" sz="2800" dirty="0" smtClean="0">
                <a:solidFill>
                  <a:schemeClr val="bg1"/>
                </a:solidFill>
              </a:rPr>
              <a:t> </a:t>
            </a:r>
            <a:r>
              <a:rPr lang="es-CL" sz="2800" dirty="0" err="1" smtClean="0">
                <a:solidFill>
                  <a:schemeClr val="bg1"/>
                </a:solidFill>
              </a:rPr>
              <a:t>model</a:t>
            </a:r>
            <a:r>
              <a:rPr lang="es-CL" sz="2800" dirty="0" smtClean="0">
                <a:solidFill>
                  <a:schemeClr val="bg1"/>
                </a:solidFill>
              </a:rPr>
              <a:t> in </a:t>
            </a:r>
            <a:r>
              <a:rPr lang="es-CL" sz="2800" dirty="0" err="1" smtClean="0">
                <a:solidFill>
                  <a:schemeClr val="bg1"/>
                </a:solidFill>
              </a:rPr>
              <a:t>ages</a:t>
            </a:r>
            <a:endParaRPr lang="es-CL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12531"/>
          <a:stretch>
            <a:fillRect/>
          </a:stretch>
        </p:blipFill>
        <p:spPr bwMode="auto">
          <a:xfrm>
            <a:off x="176213" y="1340768"/>
            <a:ext cx="8791575" cy="4882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968252" y="2312442"/>
          <a:ext cx="2016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4" imgW="1117600" imgH="241300" progId="Equation.DSMT4">
                  <p:embed/>
                </p:oleObj>
              </mc:Choice>
              <mc:Fallback>
                <p:oleObj name="Equation" r:id="rId4" imgW="11176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252" y="2312442"/>
                        <a:ext cx="20161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980952" y="1556792"/>
          <a:ext cx="20875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6" imgW="1244600" imgH="241300" progId="Equation.DSMT4">
                  <p:embed/>
                </p:oleObj>
              </mc:Choice>
              <mc:Fallback>
                <p:oleObj name="Equation" r:id="rId6" imgW="1244600" imgH="24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952" y="1556792"/>
                        <a:ext cx="2087563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159127" y="1559967"/>
          <a:ext cx="16557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8" imgW="1041400" imgH="241300" progId="Equation.DSMT4">
                  <p:embed/>
                </p:oleObj>
              </mc:Choice>
              <mc:Fallback>
                <p:oleObj name="Equation" r:id="rId8" imgW="1041400" imgH="241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127" y="1559967"/>
                        <a:ext cx="165576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652715" y="2128292"/>
          <a:ext cx="28797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10" imgW="2171700" imgH="495300" progId="Equation.DSMT4">
                  <p:embed/>
                </p:oleObj>
              </mc:Choice>
              <mc:Fallback>
                <p:oleObj name="Equation" r:id="rId10" imgW="2171700" imgH="495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715" y="2128292"/>
                        <a:ext cx="2879725" cy="74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6071815" y="3056979"/>
          <a:ext cx="21494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12" imgW="1168400" imgH="292100" progId="Equation.DSMT4">
                  <p:embed/>
                </p:oleObj>
              </mc:Choice>
              <mc:Fallback>
                <p:oleObj name="Equation" r:id="rId12" imgW="1168400" imgH="2921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815" y="3056979"/>
                        <a:ext cx="2149475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2792040" y="3142704"/>
          <a:ext cx="12239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14" imgW="813153" imgH="254110" progId="Equation.DSMT4">
                  <p:embed/>
                </p:oleObj>
              </mc:Choice>
              <mc:Fallback>
                <p:oleObj name="Equation" r:id="rId14" imgW="813153" imgH="25411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040" y="3142704"/>
                        <a:ext cx="122396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4263652" y="3203029"/>
          <a:ext cx="13684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16" imgW="927100" imgH="228600" progId="Equation.DSMT4">
                  <p:embed/>
                </p:oleObj>
              </mc:Choice>
              <mc:Fallback>
                <p:oleObj name="Equation" r:id="rId16" imgW="9271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3652" y="3203029"/>
                        <a:ext cx="136842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3168277" y="4009479"/>
          <a:ext cx="17287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18" imgW="1435100" imgH="457200" progId="Equation.DSMT4">
                  <p:embed/>
                </p:oleObj>
              </mc:Choice>
              <mc:Fallback>
                <p:oleObj name="Equation" r:id="rId18" imgW="1435100" imgH="457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277" y="4009479"/>
                        <a:ext cx="1728788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2977777" y="5128667"/>
          <a:ext cx="16557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20" imgW="965200" imgH="342900" progId="Equation.DSMT4">
                  <p:embed/>
                </p:oleObj>
              </mc:Choice>
              <mc:Fallback>
                <p:oleObj name="Equation" r:id="rId20" imgW="965200" imgH="3429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777" y="5128667"/>
                        <a:ext cx="1655763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6038477" y="5152479"/>
          <a:ext cx="2387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22" imgW="1587500" imgH="381000" progId="Equation.DSMT4">
                  <p:embed/>
                </p:oleObj>
              </mc:Choice>
              <mc:Fallback>
                <p:oleObj name="Equation" r:id="rId22" imgW="1587500" imgH="3810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477" y="5152479"/>
                        <a:ext cx="23876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488509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88640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/>
            <a:r>
              <a:rPr lang="es-CL" sz="2800" dirty="0" err="1" smtClean="0">
                <a:solidFill>
                  <a:schemeClr val="bg1"/>
                </a:solidFill>
              </a:rPr>
              <a:t>Modelling</a:t>
            </a:r>
            <a:r>
              <a:rPr lang="es-CL" sz="2800" dirty="0" smtClean="0">
                <a:solidFill>
                  <a:schemeClr val="bg1"/>
                </a:solidFill>
              </a:rPr>
              <a:t> </a:t>
            </a:r>
            <a:r>
              <a:rPr lang="es-CL" sz="2800" dirty="0" err="1" smtClean="0">
                <a:solidFill>
                  <a:schemeClr val="bg1"/>
                </a:solidFill>
              </a:rPr>
              <a:t>recruitment</a:t>
            </a:r>
            <a:r>
              <a:rPr lang="es-CL" sz="2800" dirty="0" smtClean="0">
                <a:solidFill>
                  <a:schemeClr val="bg1"/>
                </a:solidFill>
              </a:rPr>
              <a:t> </a:t>
            </a:r>
            <a:endParaRPr lang="es-CL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814567"/>
              </p:ext>
            </p:extLst>
          </p:nvPr>
        </p:nvGraphicFramePr>
        <p:xfrm>
          <a:off x="731874" y="1772816"/>
          <a:ext cx="3552334" cy="94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1168400" imgH="292100" progId="Equation.DSMT4">
                  <p:embed/>
                </p:oleObj>
              </mc:Choice>
              <mc:Fallback>
                <p:oleObj name="Equation" r:id="rId3" imgW="1168400" imgH="292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74" y="1772816"/>
                        <a:ext cx="3552334" cy="9471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373525"/>
              </p:ext>
            </p:extLst>
          </p:nvPr>
        </p:nvGraphicFramePr>
        <p:xfrm>
          <a:off x="6076262" y="2564904"/>
          <a:ext cx="2022784" cy="729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5" imgW="813153" imgH="254110" progId="Equation.DSMT4">
                  <p:embed/>
                </p:oleObj>
              </mc:Choice>
              <mc:Fallback>
                <p:oleObj name="Equation" r:id="rId5" imgW="813153" imgH="25411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262" y="2564904"/>
                        <a:ext cx="2022784" cy="7293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524263"/>
              </p:ext>
            </p:extLst>
          </p:nvPr>
        </p:nvGraphicFramePr>
        <p:xfrm>
          <a:off x="5940152" y="1284547"/>
          <a:ext cx="2261531" cy="63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7" imgW="927100" imgH="228600" progId="Equation.DSMT4">
                  <p:embed/>
                </p:oleObj>
              </mc:Choice>
              <mc:Fallback>
                <p:oleObj name="Equation" r:id="rId7" imgW="9271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1284547"/>
                        <a:ext cx="2261531" cy="632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586967"/>
              </p:ext>
            </p:extLst>
          </p:nvPr>
        </p:nvGraphicFramePr>
        <p:xfrm>
          <a:off x="2267744" y="4653136"/>
          <a:ext cx="4752528" cy="119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9" imgW="1663700" imgH="431800" progId="Equation.DSMT4">
                  <p:embed/>
                </p:oleObj>
              </mc:Choice>
              <mc:Fallback>
                <p:oleObj name="Equation" r:id="rId9" imgW="1663700" imgH="431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653136"/>
                        <a:ext cx="4752528" cy="11969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23528" y="3645024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/>
            <a:r>
              <a:rPr lang="es-CL" sz="2800" dirty="0" err="1" smtClean="0">
                <a:solidFill>
                  <a:schemeClr val="bg1"/>
                </a:solidFill>
              </a:rPr>
              <a:t>Deviates</a:t>
            </a:r>
            <a:r>
              <a:rPr lang="es-CL" sz="2800" dirty="0" smtClean="0">
                <a:solidFill>
                  <a:schemeClr val="bg1"/>
                </a:solidFill>
              </a:rPr>
              <a:t> </a:t>
            </a:r>
            <a:r>
              <a:rPr lang="es-CL" sz="2800" dirty="0" err="1" smtClean="0">
                <a:solidFill>
                  <a:schemeClr val="bg1"/>
                </a:solidFill>
              </a:rPr>
              <a:t>from</a:t>
            </a:r>
            <a:r>
              <a:rPr lang="es-CL" sz="2800" dirty="0" smtClean="0">
                <a:solidFill>
                  <a:schemeClr val="bg1"/>
                </a:solidFill>
              </a:rPr>
              <a:t> </a:t>
            </a:r>
            <a:r>
              <a:rPr lang="es-CL" sz="2800" dirty="0" err="1" smtClean="0">
                <a:solidFill>
                  <a:schemeClr val="bg1"/>
                </a:solidFill>
              </a:rPr>
              <a:t>Average</a:t>
            </a:r>
            <a:r>
              <a:rPr lang="es-CL" sz="2800" dirty="0" smtClean="0">
                <a:solidFill>
                  <a:schemeClr val="bg1"/>
                </a:solidFill>
              </a:rPr>
              <a:t> </a:t>
            </a:r>
            <a:r>
              <a:rPr lang="es-CL" sz="2800" dirty="0" err="1" smtClean="0">
                <a:solidFill>
                  <a:schemeClr val="bg1"/>
                </a:solidFill>
              </a:rPr>
              <a:t>recruitment</a:t>
            </a:r>
            <a:endParaRPr lang="es-CL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488509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88640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/>
            <a:r>
              <a:rPr lang="es-CL" sz="2800" dirty="0" err="1" smtClean="0">
                <a:solidFill>
                  <a:schemeClr val="bg1"/>
                </a:solidFill>
              </a:rPr>
              <a:t>Used</a:t>
            </a:r>
            <a:r>
              <a:rPr lang="es-CL" sz="2800" dirty="0" smtClean="0">
                <a:solidFill>
                  <a:schemeClr val="bg1"/>
                </a:solidFill>
              </a:rPr>
              <a:t> </a:t>
            </a:r>
            <a:r>
              <a:rPr lang="es-CL" sz="2800" dirty="0" err="1" smtClean="0">
                <a:solidFill>
                  <a:schemeClr val="bg1"/>
                </a:solidFill>
              </a:rPr>
              <a:t>information</a:t>
            </a:r>
            <a:endParaRPr lang="es-CL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48172"/>
              </p:ext>
            </p:extLst>
          </p:nvPr>
        </p:nvGraphicFramePr>
        <p:xfrm>
          <a:off x="243840" y="951866"/>
          <a:ext cx="8656320" cy="5093335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128602"/>
                <a:gridCol w="2531771"/>
                <a:gridCol w="3995947"/>
              </a:tblGrid>
              <a:tr h="346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effectLst/>
                        </a:rPr>
                        <a:t>Input data</a:t>
                      </a:r>
                      <a:endParaRPr lang="en-US" sz="1800" noProof="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effectLst/>
                        </a:rPr>
                        <a:t>Period</a:t>
                      </a:r>
                      <a:endParaRPr lang="en-US" sz="1800" noProof="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noProof="0" smtClean="0">
                          <a:effectLst/>
                        </a:rPr>
                        <a:t>Source of Information</a:t>
                      </a:r>
                      <a:endParaRPr lang="en-US" sz="1800" noProof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>
                    <a:solidFill>
                      <a:srgbClr val="002060"/>
                    </a:solidFill>
                  </a:tcPr>
                </a:tc>
              </a:tr>
              <a:tr h="5246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smtClean="0">
                          <a:solidFill>
                            <a:srgbClr val="0070C0"/>
                          </a:solidFill>
                          <a:effectLst/>
                        </a:rPr>
                        <a:t>Total annual landings</a:t>
                      </a:r>
                      <a:endParaRPr lang="en-US" sz="1800" noProof="0">
                        <a:solidFill>
                          <a:srgbClr val="0070C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solidFill>
                            <a:schemeClr val="tx1"/>
                          </a:solidFill>
                          <a:effectLst/>
                        </a:rPr>
                        <a:t>From 1991 to June 2018 </a:t>
                      </a:r>
                      <a:endParaRPr lang="en-US" sz="1800" noProof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smtClean="0">
                          <a:effectLst/>
                        </a:rPr>
                        <a:t>Oficial landing</a:t>
                      </a:r>
                      <a:r>
                        <a:rPr lang="en-US" sz="1400" baseline="0" noProof="0" smtClean="0">
                          <a:effectLst/>
                        </a:rPr>
                        <a:t> statistics</a:t>
                      </a:r>
                      <a:r>
                        <a:rPr lang="en-US" sz="1400" noProof="0" smtClean="0">
                          <a:effectLst/>
                        </a:rPr>
                        <a:t>, Compiled by the National</a:t>
                      </a:r>
                      <a:r>
                        <a:rPr lang="en-US" sz="1400" baseline="0" noProof="0" smtClean="0">
                          <a:effectLst/>
                        </a:rPr>
                        <a:t> Fisheries Service</a:t>
                      </a:r>
                      <a:r>
                        <a:rPr lang="en-US" sz="1400" noProof="0" smtClean="0">
                          <a:effectLst/>
                        </a:rPr>
                        <a:t>.</a:t>
                      </a:r>
                      <a:endParaRPr lang="en-US" sz="1800" noProof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</a:tr>
              <a:tr h="327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sng" noProof="0" smtClean="0">
                          <a:solidFill>
                            <a:srgbClr val="0070C0"/>
                          </a:solidFill>
                          <a:effectLst/>
                        </a:rPr>
                        <a:t>Size/age comps</a:t>
                      </a:r>
                      <a:endParaRPr lang="en-US" sz="1800" noProof="0">
                        <a:solidFill>
                          <a:srgbClr val="0070C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solidFill>
                            <a:schemeClr val="tx1"/>
                          </a:solidFill>
                          <a:effectLst/>
                        </a:rPr>
                        <a:t>From 1991 to June of</a:t>
                      </a:r>
                      <a:r>
                        <a:rPr lang="en-US" sz="1400" baseline="0" noProof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noProof="0" dirty="0" smtClean="0">
                          <a:solidFill>
                            <a:schemeClr val="tx1"/>
                          </a:solidFill>
                          <a:effectLst/>
                        </a:rPr>
                        <a:t>2015</a:t>
                      </a:r>
                      <a:endParaRPr lang="en-US" sz="1800" noProof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effectLst/>
                        </a:rPr>
                        <a:t>Monitoring</a:t>
                      </a:r>
                      <a:r>
                        <a:rPr lang="en-US" sz="1400" baseline="0" noProof="0" dirty="0" smtClean="0">
                          <a:effectLst/>
                        </a:rPr>
                        <a:t> of the fishery</a:t>
                      </a:r>
                      <a:r>
                        <a:rPr lang="en-US" sz="1400" noProof="0" dirty="0" smtClean="0">
                          <a:effectLst/>
                        </a:rPr>
                        <a:t>, of common sardine and anchovy in</a:t>
                      </a:r>
                      <a:r>
                        <a:rPr lang="en-US" sz="1400" baseline="0" noProof="0" dirty="0" smtClean="0">
                          <a:effectLst/>
                        </a:rPr>
                        <a:t> the </a:t>
                      </a:r>
                      <a:r>
                        <a:rPr lang="en-US" sz="1400" noProof="0" dirty="0" smtClean="0">
                          <a:effectLst/>
                        </a:rPr>
                        <a:t>V-X Regions through the monitoring  of </a:t>
                      </a:r>
                      <a:r>
                        <a:rPr lang="en-US" sz="1400" noProof="0" dirty="0" err="1" smtClean="0">
                          <a:effectLst/>
                        </a:rPr>
                        <a:t>Inpesca</a:t>
                      </a:r>
                      <a:r>
                        <a:rPr lang="en-US" sz="1400" noProof="0" dirty="0" smtClean="0">
                          <a:effectLst/>
                        </a:rPr>
                        <a:t>.</a:t>
                      </a:r>
                      <a:endParaRPr lang="en-US" sz="1800" noProof="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</a:tr>
              <a:tr h="340069"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sz="1400" noProof="0" smtClean="0">
                          <a:effectLst/>
                        </a:rPr>
                        <a:t>Fleet</a:t>
                      </a:r>
                      <a:endParaRPr lang="en-US" sz="1800" noProof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445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effectLst/>
                        </a:rPr>
                        <a:t>2) Summer survey</a:t>
                      </a:r>
                      <a:endParaRPr lang="en-US" sz="1800" noProof="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solidFill>
                            <a:schemeClr val="tx1"/>
                          </a:solidFill>
                          <a:effectLst/>
                        </a:rPr>
                        <a:t>January 2000 to</a:t>
                      </a:r>
                      <a:endParaRPr lang="en-US" sz="1800" noProof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solidFill>
                            <a:schemeClr val="tx1"/>
                          </a:solidFill>
                          <a:effectLst/>
                        </a:rPr>
                        <a:t>January 2018</a:t>
                      </a:r>
                      <a:endParaRPr lang="en-US" sz="1800" noProof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smtClean="0">
                          <a:effectLst/>
                        </a:rPr>
                        <a:t>Hydroacoustic surveys of sardine</a:t>
                      </a:r>
                      <a:r>
                        <a:rPr lang="en-US" sz="1400" baseline="0" noProof="0" smtClean="0">
                          <a:effectLst/>
                        </a:rPr>
                        <a:t> and anchovy stocks </a:t>
                      </a:r>
                      <a:r>
                        <a:rPr lang="en-US" sz="1400" noProof="0" smtClean="0">
                          <a:effectLst/>
                        </a:rPr>
                        <a:t>between V and X regions, developed through  Fondo de investigación Pesquera projects</a:t>
                      </a:r>
                      <a:endParaRPr lang="en-US" sz="1800" noProof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</a:tr>
              <a:tr h="445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smtClean="0">
                          <a:effectLst/>
                        </a:rPr>
                        <a:t>3) Fall survey</a:t>
                      </a:r>
                      <a:endParaRPr lang="en-US" sz="1800" noProof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solidFill>
                            <a:schemeClr val="tx1"/>
                          </a:solidFill>
                          <a:effectLst/>
                        </a:rPr>
                        <a:t>From may 2003</a:t>
                      </a:r>
                      <a:endParaRPr lang="en-US" sz="1800" noProof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solidFill>
                            <a:schemeClr val="tx1"/>
                          </a:solidFill>
                          <a:effectLst/>
                        </a:rPr>
                        <a:t>To may 2018</a:t>
                      </a:r>
                      <a:endParaRPr lang="en-US" sz="1800" noProof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226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sng" noProof="0" smtClean="0">
                          <a:solidFill>
                            <a:srgbClr val="0070C0"/>
                          </a:solidFill>
                          <a:effectLst/>
                        </a:rPr>
                        <a:t>Acoustic biomass</a:t>
                      </a:r>
                      <a:endParaRPr lang="en-US" sz="1800" noProof="0">
                        <a:solidFill>
                          <a:srgbClr val="0070C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solidFill>
                            <a:schemeClr val="tx1"/>
                          </a:solidFill>
                          <a:effectLst/>
                        </a:rPr>
                        <a:t>From January</a:t>
                      </a:r>
                      <a:r>
                        <a:rPr lang="en-US" sz="1400" baseline="0" noProof="0" dirty="0" smtClean="0">
                          <a:solidFill>
                            <a:schemeClr val="tx1"/>
                          </a:solidFill>
                          <a:effectLst/>
                        </a:rPr>
                        <a:t> of</a:t>
                      </a:r>
                      <a:r>
                        <a:rPr lang="en-US" sz="1400" noProof="0" dirty="0" smtClean="0">
                          <a:solidFill>
                            <a:schemeClr val="tx1"/>
                          </a:solidFill>
                          <a:effectLst/>
                        </a:rPr>
                        <a:t> 2000 </a:t>
                      </a:r>
                      <a:endParaRPr lang="en-US" sz="1800" noProof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solidFill>
                            <a:schemeClr val="tx1"/>
                          </a:solidFill>
                          <a:effectLst/>
                        </a:rPr>
                        <a:t>To January</a:t>
                      </a:r>
                      <a:r>
                        <a:rPr lang="en-US" sz="1400" baseline="0" noProof="0" dirty="0" smtClean="0">
                          <a:solidFill>
                            <a:schemeClr val="tx1"/>
                          </a:solidFill>
                          <a:effectLst/>
                        </a:rPr>
                        <a:t> of</a:t>
                      </a:r>
                      <a:r>
                        <a:rPr lang="en-US" sz="1400" noProof="0" dirty="0" smtClean="0">
                          <a:solidFill>
                            <a:schemeClr val="tx1"/>
                          </a:solidFill>
                          <a:effectLst/>
                        </a:rPr>
                        <a:t> 2018</a:t>
                      </a:r>
                      <a:endParaRPr lang="en-US" sz="1800" noProof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226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smtClean="0">
                          <a:effectLst/>
                        </a:rPr>
                        <a:t>1) Summer survey</a:t>
                      </a:r>
                      <a:endParaRPr lang="en-US" sz="1800" noProof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831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smtClean="0">
                          <a:effectLst/>
                        </a:rPr>
                        <a:t>2) Fall Survey</a:t>
                      </a:r>
                      <a:endParaRPr lang="en-US" sz="1800" noProof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solidFill>
                            <a:schemeClr val="tx1"/>
                          </a:solidFill>
                          <a:effectLst/>
                        </a:rPr>
                        <a:t>2003,2005-2007,2009-2018</a:t>
                      </a:r>
                      <a:endParaRPr lang="en-US" sz="1800" noProof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226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sng" noProof="0" smtClean="0">
                          <a:solidFill>
                            <a:srgbClr val="0070C0"/>
                          </a:solidFill>
                          <a:effectLst/>
                        </a:rPr>
                        <a:t>Spawning biomass</a:t>
                      </a:r>
                      <a:endParaRPr lang="en-US" sz="1800" noProof="0">
                        <a:solidFill>
                          <a:srgbClr val="0070C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solidFill>
                            <a:schemeClr val="tx1"/>
                          </a:solidFill>
                          <a:effectLst/>
                        </a:rPr>
                        <a:t>2002,2004-2005,2007-2016</a:t>
                      </a:r>
                      <a:endParaRPr lang="en-US" sz="1800" noProof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effectLst/>
                        </a:rPr>
                        <a:t>Spawning</a:t>
                      </a:r>
                      <a:r>
                        <a:rPr lang="en-US" sz="1400" baseline="0" noProof="0" dirty="0" smtClean="0">
                          <a:effectLst/>
                        </a:rPr>
                        <a:t> stock assessment of anchovy and sardine between regions</a:t>
                      </a:r>
                      <a:r>
                        <a:rPr lang="en-US" sz="1400" noProof="0" dirty="0" smtClean="0">
                          <a:effectLst/>
                        </a:rPr>
                        <a:t> V </a:t>
                      </a:r>
                      <a:r>
                        <a:rPr lang="en-US" sz="1400" baseline="0" noProof="0" dirty="0" smtClean="0">
                          <a:effectLst/>
                        </a:rPr>
                        <a:t>and</a:t>
                      </a:r>
                      <a:r>
                        <a:rPr lang="en-US" sz="1400" noProof="0" dirty="0" smtClean="0">
                          <a:effectLst/>
                        </a:rPr>
                        <a:t> X ,</a:t>
                      </a:r>
                      <a:r>
                        <a:rPr lang="en-US" sz="1400" baseline="0" noProof="0" dirty="0" smtClean="0">
                          <a:effectLst/>
                        </a:rPr>
                        <a:t> funded by </a:t>
                      </a:r>
                      <a:r>
                        <a:rPr lang="en-US" sz="1400" noProof="0" dirty="0" err="1" smtClean="0">
                          <a:effectLst/>
                        </a:rPr>
                        <a:t>Fondo</a:t>
                      </a:r>
                      <a:r>
                        <a:rPr lang="en-US" sz="1400" noProof="0" dirty="0" smtClean="0">
                          <a:effectLst/>
                        </a:rPr>
                        <a:t> de </a:t>
                      </a:r>
                      <a:r>
                        <a:rPr lang="en-US" sz="1400" noProof="0" dirty="0" err="1" smtClean="0">
                          <a:effectLst/>
                        </a:rPr>
                        <a:t>investigación</a:t>
                      </a:r>
                      <a:r>
                        <a:rPr lang="en-US" sz="1400" noProof="0" dirty="0" smtClean="0">
                          <a:effectLst/>
                        </a:rPr>
                        <a:t> </a:t>
                      </a:r>
                      <a:r>
                        <a:rPr lang="en-US" sz="1400" noProof="0" dirty="0" err="1" smtClean="0">
                          <a:effectLst/>
                        </a:rPr>
                        <a:t>Pesquera</a:t>
                      </a:r>
                      <a:r>
                        <a:rPr lang="en-US" sz="1400" noProof="0" dirty="0" smtClean="0">
                          <a:effectLst/>
                        </a:rPr>
                        <a:t>.</a:t>
                      </a:r>
                      <a:endParaRPr lang="en-US" sz="1800" noProof="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</a:tr>
              <a:tr h="445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smtClean="0">
                          <a:effectLst/>
                        </a:rPr>
                        <a:t>1) Egg</a:t>
                      </a:r>
                      <a:r>
                        <a:rPr lang="en-US" sz="1400" baseline="0" noProof="0" smtClean="0">
                          <a:effectLst/>
                        </a:rPr>
                        <a:t> Survey</a:t>
                      </a:r>
                      <a:endParaRPr lang="en-US" sz="1800" noProof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678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smtClean="0">
                          <a:solidFill>
                            <a:srgbClr val="0070C0"/>
                          </a:solidFill>
                          <a:effectLst/>
                        </a:rPr>
                        <a:t>Mean weight at age</a:t>
                      </a:r>
                      <a:endParaRPr lang="en-US" sz="1800" noProof="0">
                        <a:solidFill>
                          <a:srgbClr val="0070C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solidFill>
                            <a:schemeClr val="tx1"/>
                          </a:solidFill>
                          <a:effectLst/>
                        </a:rPr>
                        <a:t>From 1991 to </a:t>
                      </a:r>
                      <a:r>
                        <a:rPr lang="en-US" sz="1400" noProof="0" dirty="0" err="1" smtClean="0">
                          <a:solidFill>
                            <a:schemeClr val="tx1"/>
                          </a:solidFill>
                          <a:effectLst/>
                        </a:rPr>
                        <a:t>june</a:t>
                      </a:r>
                      <a:r>
                        <a:rPr lang="en-US" sz="1400" baseline="0" noProof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noProof="0" dirty="0" smtClean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en-US" sz="1800" noProof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effectLst/>
                        </a:rPr>
                        <a:t>Monitoring</a:t>
                      </a:r>
                      <a:r>
                        <a:rPr lang="en-US" sz="1400" baseline="0" noProof="0" dirty="0" smtClean="0">
                          <a:effectLst/>
                        </a:rPr>
                        <a:t> of the fishery</a:t>
                      </a:r>
                      <a:r>
                        <a:rPr lang="en-US" sz="1400" noProof="0" dirty="0" smtClean="0">
                          <a:effectLst/>
                        </a:rPr>
                        <a:t>, common sardine and anchovy V-X Regions</a:t>
                      </a:r>
                      <a:endParaRPr lang="en-US" sz="1800" noProof="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</a:tr>
              <a:tr h="327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smtClean="0">
                          <a:solidFill>
                            <a:srgbClr val="0070C0"/>
                          </a:solidFill>
                          <a:effectLst/>
                        </a:rPr>
                        <a:t>Maturity at age</a:t>
                      </a:r>
                      <a:endParaRPr lang="en-US" sz="1800" noProof="0">
                        <a:solidFill>
                          <a:srgbClr val="0070C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dirty="0" smtClean="0">
                          <a:solidFill>
                            <a:schemeClr val="tx1"/>
                          </a:solidFill>
                          <a:effectLst/>
                        </a:rPr>
                        <a:t>Constant</a:t>
                      </a:r>
                      <a:endParaRPr lang="en-US" sz="1800" noProof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noProof="0" smtClean="0">
                          <a:effectLst/>
                        </a:rPr>
                        <a:t>Aranís </a:t>
                      </a:r>
                      <a:r>
                        <a:rPr lang="en-US" sz="1400" i="1" noProof="0" smtClean="0">
                          <a:effectLst/>
                        </a:rPr>
                        <a:t>et al</a:t>
                      </a:r>
                      <a:r>
                        <a:rPr lang="en-US" sz="1400" noProof="0" smtClean="0">
                          <a:effectLst/>
                        </a:rPr>
                        <a:t>., 2006</a:t>
                      </a:r>
                      <a:endParaRPr lang="en-US" sz="1800" noProof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</a:tr>
              <a:tr h="2719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smtClean="0">
                          <a:solidFill>
                            <a:srgbClr val="0070C0"/>
                          </a:solidFill>
                          <a:effectLst/>
                        </a:rPr>
                        <a:t>Natural mortality </a:t>
                      </a:r>
                      <a:endParaRPr lang="en-US" sz="1800" noProof="0">
                        <a:solidFill>
                          <a:srgbClr val="0070C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smtClean="0">
                          <a:solidFill>
                            <a:schemeClr val="tx1"/>
                          </a:solidFill>
                          <a:effectLst/>
                        </a:rPr>
                        <a:t>Constant</a:t>
                      </a:r>
                      <a:endParaRPr lang="en-US" sz="1800" noProof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noProof="0" dirty="0" err="1" smtClean="0">
                          <a:effectLst/>
                        </a:rPr>
                        <a:t>Cubillos</a:t>
                      </a:r>
                      <a:r>
                        <a:rPr lang="en-US" sz="1400" noProof="0" dirty="0" smtClean="0">
                          <a:effectLst/>
                        </a:rPr>
                        <a:t> </a:t>
                      </a:r>
                      <a:r>
                        <a:rPr lang="en-US" sz="1400" i="1" noProof="0" dirty="0" smtClean="0">
                          <a:effectLst/>
                        </a:rPr>
                        <a:t>et al</a:t>
                      </a:r>
                      <a:r>
                        <a:rPr lang="en-US" sz="1400" noProof="0" dirty="0" smtClean="0">
                          <a:effectLst/>
                        </a:rPr>
                        <a:t>., 1998b</a:t>
                      </a:r>
                      <a:endParaRPr lang="en-US" sz="1800" noProof="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62" marR="64262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488509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88640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/>
            <a:r>
              <a:rPr lang="es-CL" sz="2800" dirty="0" err="1" smtClean="0">
                <a:solidFill>
                  <a:schemeClr val="bg1"/>
                </a:solidFill>
              </a:rPr>
              <a:t>Annual</a:t>
            </a:r>
            <a:r>
              <a:rPr lang="es-CL" sz="2800" dirty="0" smtClean="0">
                <a:solidFill>
                  <a:schemeClr val="bg1"/>
                </a:solidFill>
              </a:rPr>
              <a:t> </a:t>
            </a:r>
            <a:r>
              <a:rPr lang="es-CL" sz="2800" dirty="0" err="1" smtClean="0">
                <a:solidFill>
                  <a:schemeClr val="bg1"/>
                </a:solidFill>
              </a:rPr>
              <a:t>Landings</a:t>
            </a:r>
            <a:endParaRPr lang="es-CL" sz="28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 rot="16200000">
            <a:off x="-1028544" y="2859723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Landings (thousands tons)</a:t>
            </a: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1916997" y="4715852"/>
            <a:ext cx="67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</a:t>
            </a:r>
            <a:endParaRPr lang="en-US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 l="54286" t="49628" b="4579"/>
          <a:stretch>
            <a:fillRect/>
          </a:stretch>
        </p:blipFill>
        <p:spPr bwMode="auto">
          <a:xfrm>
            <a:off x="476837" y="1124744"/>
            <a:ext cx="3663115" cy="3663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1979712" y="971436"/>
            <a:ext cx="96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anchovy</a:t>
            </a:r>
            <a:endParaRPr lang="en-US" dirty="0"/>
          </a:p>
        </p:txBody>
      </p:sp>
      <p:sp>
        <p:nvSpPr>
          <p:cNvPr id="9" name="8 CuadroTexto"/>
          <p:cNvSpPr txBox="1"/>
          <p:nvPr/>
        </p:nvSpPr>
        <p:spPr>
          <a:xfrm>
            <a:off x="6228184" y="2555612"/>
            <a:ext cx="202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sardine  common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 rot="16200000">
            <a:off x="3786699" y="4277017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Landings (thousands tons)</a:t>
            </a:r>
            <a:endParaRPr lang="en-U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876256" y="6142438"/>
            <a:ext cx="67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 l="54410" t="51194" b="4251"/>
          <a:stretch>
            <a:fillRect/>
          </a:stretch>
        </p:blipFill>
        <p:spPr bwMode="auto">
          <a:xfrm>
            <a:off x="5292080" y="2871230"/>
            <a:ext cx="3744416" cy="336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23279"/>
            <a:ext cx="828092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Abundance index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b="53744"/>
          <a:stretch>
            <a:fillRect/>
          </a:stretch>
        </p:blipFill>
        <p:spPr bwMode="auto">
          <a:xfrm>
            <a:off x="563248" y="493528"/>
            <a:ext cx="8041200" cy="30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 rot="16200000">
            <a:off x="-613002" y="1735317"/>
            <a:ext cx="26866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Biomass Summer survey (Ton)</a:t>
            </a: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 rot="16200000">
            <a:off x="3688015" y="1759793"/>
            <a:ext cx="226273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Biomass Fall survey (Ton)</a:t>
            </a:r>
            <a:endParaRPr lang="en-US" sz="1600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/>
          <a:srcRect b="54008"/>
          <a:stretch>
            <a:fillRect/>
          </a:stretch>
        </p:blipFill>
        <p:spPr bwMode="auto">
          <a:xfrm>
            <a:off x="591134" y="3467931"/>
            <a:ext cx="8013314" cy="339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 rot="16200000">
            <a:off x="-597614" y="4819064"/>
            <a:ext cx="26866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Biomass Summer survey (Ton)</a:t>
            </a:r>
            <a:endParaRPr lang="en-US" sz="1600" dirty="0"/>
          </a:p>
        </p:txBody>
      </p:sp>
      <p:sp>
        <p:nvSpPr>
          <p:cNvPr id="9" name="8 CuadroTexto"/>
          <p:cNvSpPr txBox="1"/>
          <p:nvPr/>
        </p:nvSpPr>
        <p:spPr>
          <a:xfrm rot="16200000">
            <a:off x="3681918" y="4823139"/>
            <a:ext cx="226273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Biomass Fall survey (Ton)</a:t>
            </a:r>
            <a:endParaRPr lang="en-US" sz="16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131840" y="764704"/>
            <a:ext cx="96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anchovy</a:t>
            </a:r>
            <a:endParaRPr lang="en-U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308304" y="764704"/>
            <a:ext cx="96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anchovy</a:t>
            </a:r>
            <a:endParaRPr lang="en-U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228184" y="3789040"/>
            <a:ext cx="202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sardine  common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339752" y="6021288"/>
            <a:ext cx="202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sardine  common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488509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88640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Size structure (Catch)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4878" t="3688" b="5329"/>
          <a:stretch>
            <a:fillRect/>
          </a:stretch>
        </p:blipFill>
        <p:spPr bwMode="auto">
          <a:xfrm>
            <a:off x="683568" y="836712"/>
            <a:ext cx="561662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699792" y="6093296"/>
            <a:ext cx="138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(cms)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 rot="16200000">
            <a:off x="-163241" y="3411713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Proportion</a:t>
            </a: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6444209" y="1484784"/>
            <a:ext cx="2520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Maturity length =12 cms TL</a:t>
            </a:r>
            <a:endParaRPr lang="en-US" sz="2800" dirty="0"/>
          </a:p>
        </p:txBody>
      </p:sp>
      <p:sp>
        <p:nvSpPr>
          <p:cNvPr id="8" name="7 Rectángulo"/>
          <p:cNvSpPr/>
          <p:nvPr/>
        </p:nvSpPr>
        <p:spPr>
          <a:xfrm>
            <a:off x="6444208" y="2780928"/>
            <a:ext cx="24117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low dominance of juveniles in catches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488509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88640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Size structure (Survey acoustic summer)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830204" y="6084004"/>
            <a:ext cx="138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(cms)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 rot="16200000">
            <a:off x="916879" y="3195689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Proportion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3871" t="2970" r="2465" b="6309"/>
          <a:stretch>
            <a:fillRect/>
          </a:stretch>
        </p:blipFill>
        <p:spPr bwMode="auto">
          <a:xfrm>
            <a:off x="1691680" y="836712"/>
            <a:ext cx="547260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488509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88640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Size structure (Survey acoustic fall)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830204" y="6084004"/>
            <a:ext cx="138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(cms)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 rot="16200000">
            <a:off x="907586" y="3364986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Proportion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4201" t="2578" r="3026" b="5912"/>
          <a:stretch>
            <a:fillRect/>
          </a:stretch>
        </p:blipFill>
        <p:spPr bwMode="auto">
          <a:xfrm>
            <a:off x="1691680" y="980728"/>
            <a:ext cx="561662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488509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16632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/>
            <a:r>
              <a:rPr lang="es-CL" sz="2800" dirty="0" smtClean="0">
                <a:solidFill>
                  <a:schemeClr val="bg1"/>
                </a:solidFill>
              </a:rPr>
              <a:t>Mean </a:t>
            </a:r>
            <a:r>
              <a:rPr lang="es-CL" sz="2800" dirty="0" err="1" smtClean="0">
                <a:solidFill>
                  <a:schemeClr val="bg1"/>
                </a:solidFill>
              </a:rPr>
              <a:t>weight</a:t>
            </a:r>
            <a:r>
              <a:rPr lang="es-CL" sz="2800" dirty="0" smtClean="0">
                <a:solidFill>
                  <a:schemeClr val="bg1"/>
                </a:solidFill>
              </a:rPr>
              <a:t> (</a:t>
            </a:r>
            <a:r>
              <a:rPr lang="es-CL" sz="2800" dirty="0" err="1" smtClean="0">
                <a:solidFill>
                  <a:schemeClr val="bg1"/>
                </a:solidFill>
              </a:rPr>
              <a:t>Kilograms</a:t>
            </a:r>
            <a:r>
              <a:rPr lang="es-CL" sz="2800" dirty="0" smtClean="0">
                <a:solidFill>
                  <a:schemeClr val="bg1"/>
                </a:solidFill>
              </a:rPr>
              <a:t>)</a:t>
            </a:r>
            <a:endParaRPr lang="es-CL" sz="2800" dirty="0">
              <a:solidFill>
                <a:schemeClr val="bg1"/>
              </a:solidFill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3939" y="764704"/>
            <a:ext cx="5166373" cy="561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8330" y="825584"/>
            <a:ext cx="7886700" cy="5699760"/>
          </a:xfrm>
          <a:solidFill>
            <a:schemeClr val="bg1">
              <a:alpha val="50196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Life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Cycle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maximum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longevity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years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somatic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growth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seasonal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oscilations</a:t>
            </a:r>
            <a:endParaRPr lang="es-CL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instantaneous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mortality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rate</a:t>
            </a:r>
            <a:endParaRPr lang="es-CL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distinct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spawning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season</a:t>
            </a:r>
            <a:endParaRPr lang="es-CL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s-CL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sardine</a:t>
            </a:r>
            <a:r>
              <a:rPr lang="es-CL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s-CL" i="1" dirty="0" err="1">
                <a:latin typeface="Times New Roman" pitchFamily="18" charset="0"/>
                <a:cs typeface="Times New Roman" pitchFamily="18" charset="0"/>
              </a:rPr>
              <a:t>Strangomera</a:t>
            </a:r>
            <a:r>
              <a:rPr lang="es-CL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i="1" dirty="0" err="1">
                <a:latin typeface="Times New Roman" pitchFamily="18" charset="0"/>
                <a:cs typeface="Times New Roman" pitchFamily="18" charset="0"/>
              </a:rPr>
              <a:t>bentincki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species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known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Inhabit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coastal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waters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(longitudinal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distribution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reaches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up to 30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nautical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miles), </a:t>
            </a:r>
          </a:p>
          <a:p>
            <a:pPr lvl="1"/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Neritic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inhabit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70 o 50 m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respectively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lvl="1"/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Conform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dense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schools</a:t>
            </a:r>
            <a:endParaRPr lang="es-CL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Species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highly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influenced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biotic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abiotic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factors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sz="1700" dirty="0">
                <a:latin typeface="Times New Roman" pitchFamily="18" charset="0"/>
                <a:cs typeface="Times New Roman" pitchFamily="18" charset="0"/>
              </a:rPr>
              <a:t>(Aguayo &amp; Soto, 1978, Serra, 1983, Cubillos y Arancibia 1993, Arancibia, </a:t>
            </a:r>
            <a:r>
              <a:rPr lang="es-CL" sz="1700" i="1" dirty="0">
                <a:latin typeface="Times New Roman" pitchFamily="18" charset="0"/>
                <a:cs typeface="Times New Roman" pitchFamily="18" charset="0"/>
              </a:rPr>
              <a:t>et al</a:t>
            </a:r>
            <a:r>
              <a:rPr lang="es-CL" sz="1700" dirty="0">
                <a:latin typeface="Times New Roman" pitchFamily="18" charset="0"/>
                <a:cs typeface="Times New Roman" pitchFamily="18" charset="0"/>
              </a:rPr>
              <a:t>, 1994, Cubillos </a:t>
            </a:r>
            <a:r>
              <a:rPr lang="es-CL" sz="1700" i="1" dirty="0">
                <a:latin typeface="Times New Roman" pitchFamily="18" charset="0"/>
                <a:cs typeface="Times New Roman" pitchFamily="18" charset="0"/>
              </a:rPr>
              <a:t>et al</a:t>
            </a:r>
            <a:r>
              <a:rPr lang="es-CL" sz="1700" dirty="0">
                <a:latin typeface="Times New Roman" pitchFamily="18" charset="0"/>
                <a:cs typeface="Times New Roman" pitchFamily="18" charset="0"/>
              </a:rPr>
              <a:t>, 2001).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23528" y="23279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Main features</a:t>
            </a:r>
          </a:p>
        </p:txBody>
      </p:sp>
    </p:spTree>
    <p:extLst>
      <p:ext uri="{BB962C8B-B14F-4D97-AF65-F5344CB8AC3E}">
        <p14:creationId xmlns:p14="http://schemas.microsoft.com/office/powerpoint/2010/main" val="37931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488509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16632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/>
            <a:r>
              <a:rPr lang="es-CL" sz="2800" dirty="0" err="1" smtClean="0">
                <a:solidFill>
                  <a:schemeClr val="bg1"/>
                </a:solidFill>
              </a:rPr>
              <a:t>Selectivity</a:t>
            </a:r>
            <a:r>
              <a:rPr lang="es-CL" sz="2800" dirty="0" smtClean="0">
                <a:solidFill>
                  <a:schemeClr val="bg1"/>
                </a:solidFill>
              </a:rPr>
              <a:t> </a:t>
            </a:r>
            <a:r>
              <a:rPr lang="es-CL" sz="2800" dirty="0" err="1" smtClean="0">
                <a:solidFill>
                  <a:schemeClr val="bg1"/>
                </a:solidFill>
              </a:rPr>
              <a:t>function</a:t>
            </a:r>
            <a:r>
              <a:rPr lang="es-CL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(Survey acoustic) </a:t>
            </a:r>
            <a:endParaRPr lang="es-CL" sz="2800" dirty="0">
              <a:solidFill>
                <a:schemeClr val="bg1"/>
              </a:solidFill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79512" y="764704"/>
            <a:ext cx="8712968" cy="936104"/>
          </a:xfrm>
          <a:prstGeom prst="rect">
            <a:avLst/>
          </a:prstGeom>
          <a:solidFill>
            <a:srgbClr val="002060">
              <a:alpha val="50196"/>
            </a:srgbClr>
          </a:solidFill>
        </p:spPr>
        <p:txBody>
          <a:bodyPr>
            <a:no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</a:t>
            </a:r>
            <a:r>
              <a:rPr kumimoji="0" lang="en-US" sz="1600" b="1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 Asymptotic selectivity function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kumimoji="0" lang="en-US" sz="1600" b="1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  C</a:t>
            </a:r>
            <a:r>
              <a:rPr kumimoji="0" lang="en-US" sz="1600" b="1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onstant between years for both, the position  (age at 50% of exploitation) and dispersion  (slope of the curvature) parameters</a:t>
            </a:r>
            <a:endParaRPr kumimoji="0" lang="en-US" sz="1800" b="1" i="0" u="none" strike="noStrike" kern="1200" cap="none" spc="0" normalizeH="0" baseline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2411760" y="1772816"/>
          <a:ext cx="355064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2171700" imgH="495300" progId="Equation.DSMT4">
                  <p:embed/>
                </p:oleObj>
              </mc:Choice>
              <mc:Fallback>
                <p:oleObj name="Equation" r:id="rId3" imgW="2171700" imgH="4953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772816"/>
                        <a:ext cx="3550649" cy="8640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/>
          <a:srcRect l="6125" t="4603" r="3523" b="6396"/>
          <a:stretch>
            <a:fillRect/>
          </a:stretch>
        </p:blipFill>
        <p:spPr bwMode="auto">
          <a:xfrm>
            <a:off x="2987824" y="3284984"/>
            <a:ext cx="3384376" cy="3179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323528" y="2708920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/>
            <a:r>
              <a:rPr lang="es-CL" sz="2800" dirty="0" err="1" smtClean="0">
                <a:solidFill>
                  <a:schemeClr val="bg1"/>
                </a:solidFill>
              </a:rPr>
              <a:t>Selectivity</a:t>
            </a:r>
            <a:r>
              <a:rPr lang="es-CL" sz="2800" dirty="0" smtClean="0">
                <a:solidFill>
                  <a:schemeClr val="bg1"/>
                </a:solidFill>
              </a:rPr>
              <a:t> </a:t>
            </a:r>
            <a:r>
              <a:rPr lang="es-CL" sz="2800" dirty="0" err="1" smtClean="0">
                <a:solidFill>
                  <a:schemeClr val="bg1"/>
                </a:solidFill>
              </a:rPr>
              <a:t>function</a:t>
            </a:r>
            <a:r>
              <a:rPr lang="es-CL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(Catch) </a:t>
            </a:r>
            <a:endParaRPr lang="es-CL" sz="28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 rot="16200000">
            <a:off x="2295321" y="4765855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Selectivity</a:t>
            </a:r>
            <a:endParaRPr lang="en-US" sz="16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67544" y="4653136"/>
            <a:ext cx="14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walk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488509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44624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/>
            <a:r>
              <a:rPr lang="es-CL" sz="2800" dirty="0" err="1" smtClean="0">
                <a:solidFill>
                  <a:schemeClr val="bg1"/>
                </a:solidFill>
              </a:rPr>
              <a:t>Assumptions</a:t>
            </a:r>
            <a:endParaRPr lang="es-CL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708749"/>
              </p:ext>
            </p:extLst>
          </p:nvPr>
        </p:nvGraphicFramePr>
        <p:xfrm>
          <a:off x="259742" y="1102305"/>
          <a:ext cx="8746435" cy="5150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6279"/>
                <a:gridCol w="7050156"/>
              </a:tblGrid>
              <a:tr h="3395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L" sz="1500" dirty="0" err="1" smtClean="0">
                          <a:effectLst/>
                        </a:rPr>
                        <a:t>Observed</a:t>
                      </a:r>
                      <a:r>
                        <a:rPr lang="es-CL" sz="1500" dirty="0" smtClean="0">
                          <a:effectLst/>
                        </a:rPr>
                        <a:t> data</a:t>
                      </a:r>
                      <a:endParaRPr lang="es-CL" sz="15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3" marR="63343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L" sz="15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Assumptions</a:t>
                      </a:r>
                      <a:endParaRPr lang="es-CL" sz="15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3" marR="63343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96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noProof="0" smtClean="0">
                          <a:effectLst/>
                        </a:rPr>
                        <a:t>Total annual landings</a:t>
                      </a:r>
                      <a:endParaRPr lang="en-US" sz="1500" noProof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3" marR="63343" marT="0" marB="0" anchor="ctr"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noProof="0" dirty="0" smtClean="0">
                          <a:effectLst/>
                        </a:rPr>
                        <a:t>Represents</a:t>
                      </a:r>
                      <a:r>
                        <a:rPr lang="en-US" sz="1500" baseline="0" noProof="0" dirty="0" smtClean="0">
                          <a:effectLst/>
                        </a:rPr>
                        <a:t> the total catch</a:t>
                      </a:r>
                      <a:r>
                        <a:rPr lang="en-US" sz="1500" noProof="0" dirty="0" smtClean="0">
                          <a:effectLst/>
                        </a:rPr>
                        <a:t> of the annual period. It</a:t>
                      </a:r>
                      <a:r>
                        <a:rPr lang="en-US" sz="1500" baseline="0" noProof="0" dirty="0" smtClean="0">
                          <a:effectLst/>
                        </a:rPr>
                        <a:t> is </a:t>
                      </a:r>
                      <a:r>
                        <a:rPr lang="en-US" sz="1500" baseline="0" noProof="0" dirty="0" err="1" smtClean="0">
                          <a:effectLst/>
                        </a:rPr>
                        <a:t>assummed</a:t>
                      </a:r>
                      <a:r>
                        <a:rPr lang="en-US" sz="1500" baseline="0" noProof="0" dirty="0" smtClean="0">
                          <a:effectLst/>
                        </a:rPr>
                        <a:t> as a continuous process throughout the year. </a:t>
                      </a:r>
                      <a:r>
                        <a:rPr lang="en-US" sz="1500" noProof="0" dirty="0" smtClean="0">
                          <a:effectLst/>
                        </a:rPr>
                        <a:t>Observation</a:t>
                      </a:r>
                      <a:r>
                        <a:rPr lang="en-US" sz="1500" baseline="0" noProof="0" dirty="0" smtClean="0">
                          <a:effectLst/>
                        </a:rPr>
                        <a:t> error is considered</a:t>
                      </a:r>
                      <a:r>
                        <a:rPr lang="en-US" sz="1500" noProof="0" dirty="0" smtClean="0">
                          <a:effectLst/>
                        </a:rPr>
                        <a:t> </a:t>
                      </a:r>
                      <a:r>
                        <a:rPr lang="en-US" sz="1600" b="1" noProof="0" dirty="0" smtClean="0">
                          <a:solidFill>
                            <a:srgbClr val="FF0000"/>
                          </a:solidFill>
                          <a:effectLst/>
                        </a:rPr>
                        <a:t>CV= 0,01</a:t>
                      </a:r>
                      <a:endParaRPr lang="en-US" sz="1600" b="1" noProof="0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3" marR="63343" marT="0" marB="0" anchor="ctr"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5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noProof="0" smtClean="0">
                          <a:effectLst/>
                        </a:rPr>
                        <a:t>Summer survey biomass</a:t>
                      </a:r>
                      <a:endParaRPr lang="en-US" sz="1500" noProof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3" marR="63343" marT="0" marB="0"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noProof="0" dirty="0" smtClean="0">
                          <a:effectLst/>
                        </a:rPr>
                        <a:t>Represents biomass at the initial</a:t>
                      </a:r>
                      <a:r>
                        <a:rPr lang="en-US" sz="1500" baseline="0" noProof="0" dirty="0" smtClean="0">
                          <a:effectLst/>
                        </a:rPr>
                        <a:t> of the </a:t>
                      </a:r>
                      <a:r>
                        <a:rPr lang="en-US" sz="1500" baseline="0" noProof="0" dirty="0" err="1" smtClean="0">
                          <a:effectLst/>
                        </a:rPr>
                        <a:t>yeat</a:t>
                      </a:r>
                      <a:r>
                        <a:rPr lang="en-US" sz="1500" noProof="0" dirty="0" err="1" smtClean="0">
                          <a:effectLst/>
                        </a:rPr>
                        <a:t>,en</a:t>
                      </a:r>
                      <a:r>
                        <a:rPr lang="en-US" sz="1500" noProof="0" dirty="0" smtClean="0">
                          <a:effectLst/>
                        </a:rPr>
                        <a:t> of </a:t>
                      </a:r>
                      <a:r>
                        <a:rPr lang="en-US" sz="1500" b="1" noProof="0" dirty="0" err="1" smtClean="0">
                          <a:solidFill>
                            <a:srgbClr val="0033CC"/>
                          </a:solidFill>
                          <a:effectLst/>
                        </a:rPr>
                        <a:t>january</a:t>
                      </a:r>
                      <a:r>
                        <a:rPr lang="en-US" sz="1500" b="1" noProof="0" dirty="0" smtClean="0">
                          <a:solidFill>
                            <a:srgbClr val="0033CC"/>
                          </a:solidFill>
                          <a:effectLst/>
                        </a:rPr>
                        <a:t>, (0.083 of the year).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noProof="0" dirty="0" smtClean="0">
                          <a:effectLst/>
                        </a:rPr>
                        <a:t>error de </a:t>
                      </a:r>
                      <a:r>
                        <a:rPr lang="en-US" sz="1500" noProof="0" dirty="0" err="1" smtClean="0">
                          <a:effectLst/>
                        </a:rPr>
                        <a:t>observación</a:t>
                      </a:r>
                      <a:r>
                        <a:rPr lang="en-US" sz="1500" noProof="0" dirty="0" smtClean="0">
                          <a:effectLst/>
                        </a:rPr>
                        <a:t> </a:t>
                      </a:r>
                      <a:r>
                        <a:rPr lang="en-US" sz="1600" b="1" noProof="0" dirty="0" smtClean="0">
                          <a:solidFill>
                            <a:srgbClr val="FF0000"/>
                          </a:solidFill>
                          <a:effectLst/>
                        </a:rPr>
                        <a:t>CV= 0,3</a:t>
                      </a:r>
                      <a:endParaRPr lang="en-US" sz="1600" b="1" noProof="0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3" marR="63343" marT="0" marB="0" anchor="ctr"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96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noProof="0" smtClean="0">
                          <a:effectLst/>
                        </a:rPr>
                        <a:t>Fall survey biomass</a:t>
                      </a:r>
                      <a:endParaRPr lang="en-US" sz="1500" noProof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3" marR="63343" marT="0" marB="0"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noProof="0" dirty="0" smtClean="0">
                          <a:effectLst/>
                        </a:rPr>
                        <a:t>Represent biomass in </a:t>
                      </a:r>
                      <a:r>
                        <a:rPr lang="en-US" sz="1500" b="1" noProof="0" dirty="0" smtClean="0">
                          <a:solidFill>
                            <a:srgbClr val="0033CC"/>
                          </a:solidFill>
                          <a:effectLst/>
                        </a:rPr>
                        <a:t>may, 0.33 of the year.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noProof="0" dirty="0" smtClean="0">
                          <a:effectLst/>
                        </a:rPr>
                        <a:t>error de </a:t>
                      </a:r>
                      <a:r>
                        <a:rPr lang="en-US" sz="1500" noProof="0" dirty="0" err="1" smtClean="0">
                          <a:effectLst/>
                        </a:rPr>
                        <a:t>observación</a:t>
                      </a:r>
                      <a:r>
                        <a:rPr lang="en-US" sz="1500" noProof="0" dirty="0" smtClean="0">
                          <a:effectLst/>
                        </a:rPr>
                        <a:t> </a:t>
                      </a:r>
                      <a:r>
                        <a:rPr lang="en-US" sz="1600" b="1" noProof="0" dirty="0" smtClean="0">
                          <a:solidFill>
                            <a:srgbClr val="FF0000"/>
                          </a:solidFill>
                          <a:effectLst/>
                        </a:rPr>
                        <a:t>CV= 0,3</a:t>
                      </a:r>
                      <a:endParaRPr lang="en-US" sz="1500" b="1" noProof="0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3" marR="63343" marT="0" marB="0" anchor="ctr"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96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noProof="0" dirty="0" smtClean="0">
                          <a:effectLst/>
                        </a:rPr>
                        <a:t>CPUE</a:t>
                      </a:r>
                      <a:endParaRPr lang="en-US" sz="1500" noProof="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3" marR="63343" marT="0" marB="0"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noProof="0" dirty="0" smtClean="0">
                          <a:effectLst/>
                        </a:rPr>
                        <a:t>Observation</a:t>
                      </a:r>
                      <a:r>
                        <a:rPr lang="en-US" sz="1600" baseline="0" noProof="0" dirty="0" smtClean="0">
                          <a:effectLst/>
                        </a:rPr>
                        <a:t> error is considered</a:t>
                      </a:r>
                      <a:r>
                        <a:rPr lang="en-US" sz="1600" noProof="0" dirty="0" smtClean="0">
                          <a:effectLst/>
                        </a:rPr>
                        <a:t> </a:t>
                      </a:r>
                      <a:r>
                        <a:rPr lang="en-US" sz="1600" b="1" noProof="0" dirty="0" smtClean="0">
                          <a:solidFill>
                            <a:srgbClr val="FF0000"/>
                          </a:solidFill>
                          <a:effectLst/>
                        </a:rPr>
                        <a:t>CV= 0,4</a:t>
                      </a:r>
                      <a:endParaRPr lang="en-US" sz="1600" b="1" noProof="0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3" marR="63343" marT="0" marB="0" anchor="ctr"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6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noProof="0" smtClean="0">
                          <a:effectLst/>
                        </a:rPr>
                        <a:t>Annual mean weight</a:t>
                      </a:r>
                      <a:endParaRPr lang="en-US" sz="1500" noProof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3" marR="63343" marT="0" marB="0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noProof="0" dirty="0" smtClean="0">
                          <a:effectLst/>
                        </a:rPr>
                        <a:t>Is the mean weight used to generate estimates of Acoustic biomass of Autumn survey, landings</a:t>
                      </a:r>
                      <a:r>
                        <a:rPr lang="en-US" sz="1500" baseline="0" noProof="0" dirty="0" smtClean="0">
                          <a:effectLst/>
                        </a:rPr>
                        <a:t> and spawning biomass</a:t>
                      </a:r>
                      <a:endParaRPr lang="en-US" sz="1500" noProof="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3" marR="63343" marT="0" marB="0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96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noProof="0" smtClean="0">
                          <a:effectLst/>
                        </a:rPr>
                        <a:t>Mean weight</a:t>
                      </a:r>
                      <a:r>
                        <a:rPr lang="en-US" sz="1500" baseline="0" noProof="0" smtClean="0">
                          <a:effectLst/>
                        </a:rPr>
                        <a:t> at the begining of yearr</a:t>
                      </a:r>
                      <a:endParaRPr lang="en-US" sz="1500" noProof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3" marR="63343" marT="0" marB="0" anchor="ctr">
                    <a:lnB w="381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noProof="0" dirty="0" smtClean="0">
                          <a:effectLst/>
                        </a:rPr>
                        <a:t>Represent weight at the initial of the year (</a:t>
                      </a:r>
                      <a:r>
                        <a:rPr lang="en-US" sz="1500" b="1" noProof="0" dirty="0" err="1" smtClean="0">
                          <a:solidFill>
                            <a:srgbClr val="0033CC"/>
                          </a:solidFill>
                          <a:effectLst/>
                        </a:rPr>
                        <a:t>january</a:t>
                      </a:r>
                      <a:r>
                        <a:rPr lang="en-US" sz="1500" noProof="0" dirty="0" smtClean="0">
                          <a:effectLst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noProof="0" dirty="0" smtClean="0">
                          <a:effectLst/>
                        </a:rPr>
                        <a:t>Used to generate estimates of Acoustic biomass of summer survey</a:t>
                      </a:r>
                      <a:r>
                        <a:rPr lang="en-US" sz="1500" baseline="0" noProof="0" dirty="0" smtClean="0">
                          <a:effectLst/>
                        </a:rPr>
                        <a:t> and total biomass</a:t>
                      </a:r>
                      <a:endParaRPr lang="en-US" sz="1500" noProof="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3" marR="63343" marT="0" marB="0" anchor="ctr">
                    <a:lnB w="381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noProof="0" dirty="0" err="1" smtClean="0">
                          <a:effectLst/>
                        </a:rPr>
                        <a:t>Lenght</a:t>
                      </a:r>
                      <a:r>
                        <a:rPr lang="en-US" sz="1500" noProof="0" dirty="0" smtClean="0">
                          <a:effectLst/>
                        </a:rPr>
                        <a:t> comps</a:t>
                      </a:r>
                      <a:r>
                        <a:rPr lang="en-US" sz="1500" baseline="0" noProof="0" dirty="0" smtClean="0">
                          <a:effectLst/>
                        </a:rPr>
                        <a:t> of the fleet</a:t>
                      </a:r>
                      <a:endParaRPr lang="en-US" sz="1500" noProof="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3" marR="63343" marT="0" marB="0" anchor="ctr">
                    <a:lnL w="381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500" noProof="0" dirty="0" smtClean="0">
                          <a:effectLst/>
                        </a:rPr>
                        <a:t>Represent</a:t>
                      </a:r>
                      <a:r>
                        <a:rPr lang="en-US" sz="1500" baseline="0" noProof="0" dirty="0" smtClean="0">
                          <a:effectLst/>
                        </a:rPr>
                        <a:t> the distribution of individuals </a:t>
                      </a:r>
                      <a:r>
                        <a:rPr lang="en-US" sz="1500" noProof="0" dirty="0" smtClean="0">
                          <a:effectLst/>
                        </a:rPr>
                        <a:t>in the catch by length</a:t>
                      </a:r>
                    </a:p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500" noProof="0" dirty="0" err="1" smtClean="0">
                          <a:effectLst/>
                        </a:rPr>
                        <a:t>Tamaño</a:t>
                      </a:r>
                      <a:r>
                        <a:rPr lang="en-US" sz="1500" noProof="0" dirty="0" smtClean="0">
                          <a:effectLst/>
                        </a:rPr>
                        <a:t> de </a:t>
                      </a:r>
                      <a:r>
                        <a:rPr lang="en-US" sz="1500" noProof="0" dirty="0" err="1" smtClean="0">
                          <a:effectLst/>
                        </a:rPr>
                        <a:t>muestra</a:t>
                      </a:r>
                      <a:r>
                        <a:rPr lang="en-US" sz="1500" noProof="0" dirty="0" smtClean="0">
                          <a:effectLst/>
                        </a:rPr>
                        <a:t> </a:t>
                      </a:r>
                      <a:r>
                        <a:rPr lang="en-US" sz="1500" noProof="0" dirty="0" err="1" smtClean="0">
                          <a:effectLst/>
                        </a:rPr>
                        <a:t>efectivo</a:t>
                      </a:r>
                      <a:r>
                        <a:rPr lang="en-US" sz="1500" noProof="0" dirty="0" smtClean="0">
                          <a:effectLst/>
                        </a:rPr>
                        <a:t> </a:t>
                      </a:r>
                      <a:r>
                        <a:rPr lang="en-US" sz="1500" noProof="0" dirty="0" err="1" smtClean="0">
                          <a:effectLst/>
                        </a:rPr>
                        <a:t>supuesto</a:t>
                      </a:r>
                      <a:r>
                        <a:rPr lang="en-US" sz="1500" noProof="0" dirty="0" smtClean="0">
                          <a:effectLst/>
                        </a:rPr>
                        <a:t> </a:t>
                      </a:r>
                      <a:r>
                        <a:rPr lang="en-US" sz="1500" noProof="0" dirty="0" err="1" smtClean="0">
                          <a:effectLst/>
                        </a:rPr>
                        <a:t>como</a:t>
                      </a:r>
                      <a:r>
                        <a:rPr lang="en-US" sz="1500" noProof="0" dirty="0" smtClean="0">
                          <a:effectLst/>
                        </a:rPr>
                        <a:t> parte del error de </a:t>
                      </a:r>
                      <a:r>
                        <a:rPr lang="en-US" sz="1500" noProof="0" dirty="0" err="1" smtClean="0">
                          <a:effectLst/>
                        </a:rPr>
                        <a:t>observación</a:t>
                      </a:r>
                      <a:r>
                        <a:rPr lang="en-US" sz="1500" noProof="0" dirty="0" smtClean="0">
                          <a:effectLst/>
                        </a:rPr>
                        <a:t> </a:t>
                      </a:r>
                      <a:r>
                        <a:rPr lang="en-US" sz="1600" b="1" noProof="0" dirty="0" smtClean="0">
                          <a:solidFill>
                            <a:srgbClr val="FF0000"/>
                          </a:solidFill>
                          <a:effectLst/>
                        </a:rPr>
                        <a:t>nm = 50</a:t>
                      </a:r>
                      <a:endParaRPr lang="en-US" sz="1600" b="1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43" marR="63343" marT="0" marB="0"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2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noProof="0" dirty="0" err="1" smtClean="0">
                          <a:effectLst/>
                        </a:rPr>
                        <a:t>Lenght</a:t>
                      </a:r>
                      <a:r>
                        <a:rPr lang="en-US" sz="1500" noProof="0" dirty="0" smtClean="0">
                          <a:effectLst/>
                        </a:rPr>
                        <a:t> comps of Summer Survey</a:t>
                      </a:r>
                      <a:endParaRPr lang="en-US" sz="1500" noProof="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3" marR="63343" marT="0" marB="0" anchor="ctr">
                    <a:lnL w="381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500" noProof="0" smtClean="0">
                          <a:effectLst/>
                        </a:rPr>
                        <a:t>Representa la distribución de los ejemplares que están presenta en la captura del crucero de verano (</a:t>
                      </a:r>
                      <a:r>
                        <a:rPr lang="en-US" sz="1500" b="1" noProof="0" smtClean="0">
                          <a:solidFill>
                            <a:srgbClr val="0033CC"/>
                          </a:solidFill>
                          <a:effectLst/>
                        </a:rPr>
                        <a:t>enero</a:t>
                      </a:r>
                      <a:r>
                        <a:rPr lang="en-US" sz="1500" noProof="0" smtClean="0">
                          <a:effectLst/>
                        </a:rPr>
                        <a:t>) por grupo de edad.</a:t>
                      </a:r>
                    </a:p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500" noProof="0" smtClean="0">
                          <a:effectLst/>
                        </a:rPr>
                        <a:t>Tamaño de muestra efectivo supuesto como parte del error de observación </a:t>
                      </a:r>
                      <a:r>
                        <a:rPr lang="en-US" sz="1600" b="1" noProof="0" smtClean="0">
                          <a:solidFill>
                            <a:srgbClr val="FF0000"/>
                          </a:solidFill>
                          <a:effectLst/>
                        </a:rPr>
                        <a:t>nm = 30</a:t>
                      </a:r>
                      <a:endParaRPr lang="en-US" sz="1600" b="1" noProof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43" marR="63343" marT="0" marB="0"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2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noProof="0" dirty="0" err="1" smtClean="0">
                          <a:effectLst/>
                        </a:rPr>
                        <a:t>Lenght</a:t>
                      </a:r>
                      <a:r>
                        <a:rPr lang="en-US" sz="1500" noProof="0" dirty="0" smtClean="0">
                          <a:effectLst/>
                        </a:rPr>
                        <a:t> comps of the Fall survey</a:t>
                      </a:r>
                      <a:endParaRPr lang="en-US" sz="1500" noProof="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3" marR="63343" marT="0" marB="0" anchor="ctr">
                    <a:lnL w="381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500" noProof="0" dirty="0" err="1" smtClean="0">
                          <a:effectLst/>
                        </a:rPr>
                        <a:t>Representa</a:t>
                      </a:r>
                      <a:r>
                        <a:rPr lang="en-US" sz="1500" noProof="0" dirty="0" smtClean="0">
                          <a:effectLst/>
                        </a:rPr>
                        <a:t> la </a:t>
                      </a:r>
                      <a:r>
                        <a:rPr lang="en-US" sz="1500" noProof="0" dirty="0" err="1" smtClean="0">
                          <a:effectLst/>
                        </a:rPr>
                        <a:t>distribución</a:t>
                      </a:r>
                      <a:r>
                        <a:rPr lang="en-US" sz="1500" noProof="0" dirty="0" smtClean="0">
                          <a:effectLst/>
                        </a:rPr>
                        <a:t> de los </a:t>
                      </a:r>
                      <a:r>
                        <a:rPr lang="en-US" sz="1500" noProof="0" dirty="0" err="1" smtClean="0">
                          <a:effectLst/>
                        </a:rPr>
                        <a:t>ejemplares</a:t>
                      </a:r>
                      <a:r>
                        <a:rPr lang="en-US" sz="1500" noProof="0" dirty="0" smtClean="0">
                          <a:effectLst/>
                        </a:rPr>
                        <a:t> </a:t>
                      </a:r>
                      <a:r>
                        <a:rPr lang="en-US" sz="1500" noProof="0" dirty="0" err="1" smtClean="0">
                          <a:effectLst/>
                        </a:rPr>
                        <a:t>que</a:t>
                      </a:r>
                      <a:r>
                        <a:rPr lang="en-US" sz="1500" noProof="0" dirty="0" smtClean="0">
                          <a:effectLst/>
                        </a:rPr>
                        <a:t> </a:t>
                      </a:r>
                      <a:r>
                        <a:rPr lang="en-US" sz="1500" noProof="0" dirty="0" err="1" smtClean="0">
                          <a:effectLst/>
                        </a:rPr>
                        <a:t>están</a:t>
                      </a:r>
                      <a:r>
                        <a:rPr lang="en-US" sz="1500" noProof="0" dirty="0" smtClean="0">
                          <a:effectLst/>
                        </a:rPr>
                        <a:t> </a:t>
                      </a:r>
                      <a:r>
                        <a:rPr lang="en-US" sz="1500" noProof="0" dirty="0" err="1" smtClean="0">
                          <a:effectLst/>
                        </a:rPr>
                        <a:t>presenta</a:t>
                      </a:r>
                      <a:r>
                        <a:rPr lang="en-US" sz="1500" noProof="0" dirty="0" smtClean="0">
                          <a:effectLst/>
                        </a:rPr>
                        <a:t> en la </a:t>
                      </a:r>
                      <a:r>
                        <a:rPr lang="en-US" sz="1500" noProof="0" dirty="0" err="1" smtClean="0">
                          <a:effectLst/>
                        </a:rPr>
                        <a:t>captura</a:t>
                      </a:r>
                      <a:r>
                        <a:rPr lang="en-US" sz="1500" noProof="0" dirty="0" smtClean="0">
                          <a:effectLst/>
                        </a:rPr>
                        <a:t> del </a:t>
                      </a:r>
                      <a:r>
                        <a:rPr lang="en-US" sz="1500" noProof="0" dirty="0" err="1" smtClean="0">
                          <a:effectLst/>
                        </a:rPr>
                        <a:t>crucero</a:t>
                      </a:r>
                      <a:r>
                        <a:rPr lang="en-US" sz="1500" noProof="0" dirty="0" smtClean="0">
                          <a:effectLst/>
                        </a:rPr>
                        <a:t> de </a:t>
                      </a:r>
                      <a:r>
                        <a:rPr lang="en-US" sz="1500" noProof="0" dirty="0" err="1" smtClean="0">
                          <a:effectLst/>
                        </a:rPr>
                        <a:t>otoño</a:t>
                      </a:r>
                      <a:r>
                        <a:rPr lang="en-US" sz="1500" noProof="0" dirty="0" smtClean="0">
                          <a:effectLst/>
                        </a:rPr>
                        <a:t> (</a:t>
                      </a:r>
                      <a:r>
                        <a:rPr lang="en-US" sz="1500" b="1" noProof="0" dirty="0" smtClean="0">
                          <a:effectLst/>
                        </a:rPr>
                        <a:t>mayo</a:t>
                      </a:r>
                      <a:r>
                        <a:rPr lang="en-US" sz="1500" noProof="0" dirty="0" smtClean="0">
                          <a:effectLst/>
                        </a:rPr>
                        <a:t>) </a:t>
                      </a:r>
                      <a:r>
                        <a:rPr lang="en-US" sz="1500" noProof="0" dirty="0" err="1" smtClean="0">
                          <a:effectLst/>
                        </a:rPr>
                        <a:t>por</a:t>
                      </a:r>
                      <a:r>
                        <a:rPr lang="en-US" sz="1500" noProof="0" dirty="0" smtClean="0">
                          <a:effectLst/>
                        </a:rPr>
                        <a:t> </a:t>
                      </a:r>
                      <a:r>
                        <a:rPr lang="en-US" sz="1500" noProof="0" dirty="0" err="1" smtClean="0">
                          <a:effectLst/>
                        </a:rPr>
                        <a:t>grupo</a:t>
                      </a:r>
                      <a:r>
                        <a:rPr lang="en-US" sz="1500" noProof="0" dirty="0" smtClean="0">
                          <a:effectLst/>
                        </a:rPr>
                        <a:t> de </a:t>
                      </a:r>
                      <a:r>
                        <a:rPr lang="en-US" sz="1500" noProof="0" dirty="0" err="1" smtClean="0">
                          <a:effectLst/>
                        </a:rPr>
                        <a:t>edad</a:t>
                      </a:r>
                      <a:r>
                        <a:rPr lang="en-US" sz="1500" noProof="0" dirty="0" smtClean="0">
                          <a:effectLst/>
                        </a:rPr>
                        <a:t>.</a:t>
                      </a:r>
                    </a:p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500" noProof="0" dirty="0" err="1" smtClean="0">
                          <a:effectLst/>
                        </a:rPr>
                        <a:t>Tamaño</a:t>
                      </a:r>
                      <a:r>
                        <a:rPr lang="en-US" sz="1500" noProof="0" dirty="0" smtClean="0">
                          <a:effectLst/>
                        </a:rPr>
                        <a:t> de </a:t>
                      </a:r>
                      <a:r>
                        <a:rPr lang="en-US" sz="1500" noProof="0" dirty="0" err="1" smtClean="0">
                          <a:effectLst/>
                        </a:rPr>
                        <a:t>muestra</a:t>
                      </a:r>
                      <a:r>
                        <a:rPr lang="en-US" sz="1500" noProof="0" dirty="0" smtClean="0">
                          <a:effectLst/>
                        </a:rPr>
                        <a:t> </a:t>
                      </a:r>
                      <a:r>
                        <a:rPr lang="en-US" sz="1500" noProof="0" dirty="0" err="1" smtClean="0">
                          <a:effectLst/>
                        </a:rPr>
                        <a:t>efectivo</a:t>
                      </a:r>
                      <a:r>
                        <a:rPr lang="en-US" sz="1500" noProof="0" dirty="0" smtClean="0">
                          <a:effectLst/>
                        </a:rPr>
                        <a:t> </a:t>
                      </a:r>
                      <a:r>
                        <a:rPr lang="en-US" sz="1500" noProof="0" dirty="0" err="1" smtClean="0">
                          <a:effectLst/>
                        </a:rPr>
                        <a:t>supuesto</a:t>
                      </a:r>
                      <a:r>
                        <a:rPr lang="en-US" sz="1500" noProof="0" dirty="0" smtClean="0">
                          <a:effectLst/>
                        </a:rPr>
                        <a:t> </a:t>
                      </a:r>
                      <a:r>
                        <a:rPr lang="en-US" sz="1500" noProof="0" dirty="0" err="1" smtClean="0">
                          <a:effectLst/>
                        </a:rPr>
                        <a:t>como</a:t>
                      </a:r>
                      <a:r>
                        <a:rPr lang="en-US" sz="1500" noProof="0" dirty="0" smtClean="0">
                          <a:effectLst/>
                        </a:rPr>
                        <a:t> parte del error de </a:t>
                      </a:r>
                      <a:r>
                        <a:rPr lang="en-US" sz="1500" noProof="0" dirty="0" err="1" smtClean="0">
                          <a:effectLst/>
                        </a:rPr>
                        <a:t>observación</a:t>
                      </a:r>
                      <a:r>
                        <a:rPr lang="en-US" sz="1500" noProof="0" dirty="0" smtClean="0">
                          <a:effectLst/>
                        </a:rPr>
                        <a:t> </a:t>
                      </a:r>
                      <a:r>
                        <a:rPr lang="en-US" sz="1600" b="1" noProof="0" dirty="0" smtClean="0">
                          <a:solidFill>
                            <a:srgbClr val="FF0000"/>
                          </a:solidFill>
                          <a:effectLst/>
                        </a:rPr>
                        <a:t>nm = 5</a:t>
                      </a:r>
                      <a:endParaRPr lang="en-US" sz="1600" b="1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43" marR="63343" marT="0" marB="0"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ángulo 1"/>
          <p:cNvSpPr/>
          <p:nvPr/>
        </p:nvSpPr>
        <p:spPr>
          <a:xfrm>
            <a:off x="248920" y="561450"/>
            <a:ext cx="8742680" cy="584775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The anchovy population between V - X Region is a unit of stock in which the variations are explained by </a:t>
            </a:r>
            <a:r>
              <a:rPr lang="en-US" sz="1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catch, </a:t>
            </a:r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recruitment and </a:t>
            </a:r>
            <a:r>
              <a:rPr lang="en-US" sz="1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mortality</a:t>
            </a:r>
            <a:endParaRPr lang="es-CL" sz="1600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488509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5" name="Rectángulo 1"/>
          <p:cNvSpPr/>
          <p:nvPr/>
        </p:nvSpPr>
        <p:spPr>
          <a:xfrm>
            <a:off x="1973316" y="2012647"/>
            <a:ext cx="5197384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dirty="0" err="1" smtClean="0"/>
              <a:t>Results</a:t>
            </a:r>
            <a:r>
              <a:rPr lang="es-ES" sz="3600" dirty="0" smtClean="0"/>
              <a:t> of </a:t>
            </a:r>
            <a:r>
              <a:rPr lang="es-ES" sz="3600" dirty="0" err="1" smtClean="0"/>
              <a:t>the</a:t>
            </a:r>
            <a:r>
              <a:rPr lang="es-ES" sz="3600" dirty="0" smtClean="0"/>
              <a:t> </a:t>
            </a:r>
          </a:p>
          <a:p>
            <a:pPr algn="ctr"/>
            <a:r>
              <a:rPr lang="es-ES" sz="3600" dirty="0" smtClean="0"/>
              <a:t>Stock </a:t>
            </a:r>
            <a:r>
              <a:rPr lang="es-ES" sz="3600" dirty="0" err="1" smtClean="0"/>
              <a:t>Assessment</a:t>
            </a:r>
            <a:endParaRPr lang="es-ES" sz="3600" dirty="0" smtClean="0"/>
          </a:p>
          <a:p>
            <a:pPr algn="ctr"/>
            <a:endParaRPr lang="es-ES" sz="3600" dirty="0" smtClean="0"/>
          </a:p>
          <a:p>
            <a:pPr algn="ctr"/>
            <a:r>
              <a:rPr lang="es-ES" sz="3600" dirty="0" smtClean="0"/>
              <a:t>ANCHOVY </a:t>
            </a:r>
          </a:p>
          <a:p>
            <a:pPr algn="ctr"/>
            <a:r>
              <a:rPr lang="es-ES" sz="3600" dirty="0" err="1" smtClean="0"/>
              <a:t>south</a:t>
            </a:r>
            <a:r>
              <a:rPr lang="es-ES" sz="3600" dirty="0" smtClean="0"/>
              <a:t>-central </a:t>
            </a:r>
            <a:r>
              <a:rPr lang="es-ES" sz="3600" dirty="0" err="1" smtClean="0"/>
              <a:t>zone</a:t>
            </a:r>
            <a:r>
              <a:rPr lang="es-ES" sz="3600" dirty="0" smtClean="0"/>
              <a:t> of Chile</a:t>
            </a:r>
            <a:endParaRPr lang="es-ES" sz="3600" dirty="0"/>
          </a:p>
        </p:txBody>
      </p:sp>
      <p:pic>
        <p:nvPicPr>
          <p:cNvPr id="6" name="Picture 10"/>
          <p:cNvPicPr preferRelativeResize="0">
            <a:picLocks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404664"/>
            <a:ext cx="309634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488509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23279"/>
            <a:ext cx="8964488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Persistence, consistency and error of the assessment model</a:t>
            </a:r>
            <a:endParaRPr lang="es-CL" sz="2800" dirty="0">
              <a:solidFill>
                <a:schemeClr val="bg1"/>
              </a:solidFill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2339752" y="548680"/>
            <a:ext cx="6192688" cy="5832648"/>
            <a:chOff x="1403648" y="548680"/>
            <a:chExt cx="6192688" cy="5832648"/>
          </a:xfrm>
        </p:grpSpPr>
        <p:pic>
          <p:nvPicPr>
            <p:cNvPr id="737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4065" b="2043"/>
            <a:stretch>
              <a:fillRect/>
            </a:stretch>
          </p:blipFill>
          <p:spPr bwMode="auto">
            <a:xfrm>
              <a:off x="1403648" y="548680"/>
              <a:ext cx="5983560" cy="583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5 CuadroTexto"/>
            <p:cNvSpPr txBox="1"/>
            <p:nvPr/>
          </p:nvSpPr>
          <p:spPr>
            <a:xfrm>
              <a:off x="2267744" y="2492896"/>
              <a:ext cx="16802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3">
                      <a:lumMod val="50000"/>
                    </a:schemeClr>
                  </a:solidFill>
                </a:rPr>
                <a:t>CV Landings=0.01</a:t>
              </a:r>
              <a:endParaRPr lang="en-US" sz="16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580112" y="2348880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3">
                      <a:lumMod val="50000"/>
                    </a:schemeClr>
                  </a:solidFill>
                </a:rPr>
                <a:t>CV CPUE=0.4</a:t>
              </a:r>
              <a:endParaRPr lang="en-US" sz="16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3275856" y="3717032"/>
              <a:ext cx="144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3">
                      <a:lumMod val="50000"/>
                    </a:schemeClr>
                  </a:solidFill>
                </a:rPr>
                <a:t>Summer survey</a:t>
              </a:r>
            </a:p>
            <a:p>
              <a:r>
                <a:rPr lang="en-US" sz="1600" b="1" dirty="0" smtClean="0">
                  <a:solidFill>
                    <a:schemeClr val="accent3">
                      <a:lumMod val="50000"/>
                    </a:schemeClr>
                  </a:solidFill>
                </a:rPr>
                <a:t>CV=0.3</a:t>
              </a:r>
              <a:endParaRPr lang="en-US" sz="16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6156176" y="4572417"/>
              <a:ext cx="144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3">
                      <a:lumMod val="50000"/>
                    </a:schemeClr>
                  </a:solidFill>
                </a:rPr>
                <a:t>Fall survey</a:t>
              </a:r>
            </a:p>
            <a:p>
              <a:r>
                <a:rPr lang="en-US" sz="1600" b="1" dirty="0" smtClean="0">
                  <a:solidFill>
                    <a:schemeClr val="accent3">
                      <a:lumMod val="50000"/>
                    </a:schemeClr>
                  </a:solidFill>
                </a:rPr>
                <a:t>CV=0.2</a:t>
              </a:r>
              <a:endParaRPr lang="en-US" sz="16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9 Rectángulo"/>
          <p:cNvSpPr/>
          <p:nvPr/>
        </p:nvSpPr>
        <p:spPr>
          <a:xfrm>
            <a:off x="251520" y="1988840"/>
            <a:ext cx="1728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3200" dirty="0" smtClean="0">
                <a:latin typeface="Franklin Gothic Demi Cond" panose="020B0706030402020204" pitchFamily="34" charset="0"/>
              </a:rPr>
              <a:t>Base case </a:t>
            </a:r>
            <a:r>
              <a:rPr lang="es-CL" sz="3200" dirty="0" err="1" smtClean="0">
                <a:latin typeface="Franklin Gothic Demi Cond" panose="020B0706030402020204" pitchFamily="34" charset="0"/>
              </a:rPr>
              <a:t>fit</a:t>
            </a:r>
            <a:endParaRPr lang="es-CL" sz="3200" dirty="0" smtClean="0">
              <a:latin typeface="Franklin Gothic Demi Cond" panose="020B0706030402020204" pitchFamily="34" charset="0"/>
            </a:endParaRPr>
          </a:p>
          <a:p>
            <a:pPr algn="ctr"/>
            <a:r>
              <a:rPr lang="es-CL" sz="3200" dirty="0" err="1" smtClean="0">
                <a:latin typeface="Franklin Gothic Demi Cond" panose="020B0706030402020204" pitchFamily="34" charset="0"/>
              </a:rPr>
              <a:t>To</a:t>
            </a:r>
            <a:r>
              <a:rPr lang="es-CL" sz="3200" dirty="0" smtClean="0">
                <a:latin typeface="Franklin Gothic Demi Cond" panose="020B0706030402020204" pitchFamily="34" charset="0"/>
              </a:rPr>
              <a:t> </a:t>
            </a:r>
            <a:r>
              <a:rPr lang="es-CL" sz="3200" dirty="0" err="1" smtClean="0">
                <a:latin typeface="Franklin Gothic Demi Cond" panose="020B0706030402020204" pitchFamily="34" charset="0"/>
              </a:rPr>
              <a:t>the</a:t>
            </a:r>
            <a:r>
              <a:rPr lang="es-CL" sz="3200" dirty="0" smtClean="0">
                <a:latin typeface="Franklin Gothic Demi Cond" panose="020B0706030402020204" pitchFamily="34" charset="0"/>
              </a:rPr>
              <a:t> </a:t>
            </a:r>
            <a:r>
              <a:rPr lang="es-CL" sz="3200" dirty="0" err="1" smtClean="0">
                <a:latin typeface="Franklin Gothic Demi Cond" panose="020B0706030402020204" pitchFamily="34" charset="0"/>
              </a:rPr>
              <a:t>observed</a:t>
            </a:r>
            <a:r>
              <a:rPr lang="es-CL" sz="3200" dirty="0" smtClean="0">
                <a:latin typeface="Franklin Gothic Demi Cond" panose="020B0706030402020204" pitchFamily="34" charset="0"/>
              </a:rPr>
              <a:t> data series</a:t>
            </a:r>
            <a:endParaRPr lang="es-CL" sz="3200" dirty="0">
              <a:latin typeface="Franklin Gothic Demi Cond" panose="020B07060304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488509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23279"/>
            <a:ext cx="8964488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Persistence, consistency and error of the assessment model</a:t>
            </a:r>
            <a:endParaRPr lang="es-CL" sz="2800" dirty="0">
              <a:solidFill>
                <a:schemeClr val="bg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51520" y="2567806"/>
            <a:ext cx="19442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3200" dirty="0" smtClean="0">
                <a:latin typeface="Franklin Gothic Demi Cond" panose="020B0706030402020204" pitchFamily="34" charset="0"/>
              </a:rPr>
              <a:t>Residual</a:t>
            </a:r>
          </a:p>
          <a:p>
            <a:pPr algn="ctr"/>
            <a:r>
              <a:rPr lang="es-CL" sz="3200" dirty="0" smtClean="0">
                <a:latin typeface="Franklin Gothic Demi Cond" panose="020B0706030402020204" pitchFamily="34" charset="0"/>
              </a:rPr>
              <a:t>(</a:t>
            </a:r>
            <a:r>
              <a:rPr lang="es-CL" sz="3200" dirty="0" err="1" smtClean="0">
                <a:latin typeface="Franklin Gothic Demi Cond" panose="020B0706030402020204" pitchFamily="34" charset="0"/>
              </a:rPr>
              <a:t>index</a:t>
            </a:r>
            <a:r>
              <a:rPr lang="es-CL" sz="3200" dirty="0" smtClean="0">
                <a:latin typeface="Franklin Gothic Demi Cond" panose="020B0706030402020204" pitchFamily="34" charset="0"/>
              </a:rPr>
              <a:t>)</a:t>
            </a:r>
            <a:endParaRPr lang="es-CL" sz="3200" dirty="0">
              <a:latin typeface="Franklin Gothic Demi Cond" panose="020B07060304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38" y="620688"/>
            <a:ext cx="5833094" cy="581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 rot="16200000">
            <a:off x="2182442" y="1747190"/>
            <a:ext cx="11897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Residual catch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 rot="16200000">
            <a:off x="5105114" y="1747190"/>
            <a:ext cx="12490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Residual CPUE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 rot="16200000">
            <a:off x="1832093" y="4649534"/>
            <a:ext cx="18904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Residual survey summer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 rot="16200000">
            <a:off x="4820426" y="4487752"/>
            <a:ext cx="18184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Residual survey fall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000690" y="3224009"/>
            <a:ext cx="5713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Years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948264" y="3224009"/>
            <a:ext cx="5713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Years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876256" y="6176337"/>
            <a:ext cx="5713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Years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923928" y="6165304"/>
            <a:ext cx="5713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Years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488509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23279"/>
            <a:ext cx="8964488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Persistence, consistency and error of the assessment model</a:t>
            </a:r>
            <a:endParaRPr lang="es-CL" sz="2800" dirty="0">
              <a:solidFill>
                <a:schemeClr val="bg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0" y="692696"/>
            <a:ext cx="5004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3200" dirty="0" smtClean="0">
                <a:latin typeface="Franklin Gothic Demi Cond" panose="020B0706030402020204" pitchFamily="34" charset="0"/>
              </a:rPr>
              <a:t>residual of </a:t>
            </a:r>
            <a:r>
              <a:rPr lang="es-CL" sz="3200" dirty="0" err="1" smtClean="0">
                <a:latin typeface="Franklin Gothic Demi Cond" panose="020B0706030402020204" pitchFamily="34" charset="0"/>
              </a:rPr>
              <a:t>size</a:t>
            </a:r>
            <a:r>
              <a:rPr lang="es-CL" sz="3200" dirty="0" smtClean="0">
                <a:latin typeface="Franklin Gothic Demi Cond" panose="020B0706030402020204" pitchFamily="34" charset="0"/>
              </a:rPr>
              <a:t> </a:t>
            </a:r>
            <a:r>
              <a:rPr lang="es-CL" sz="3200" dirty="0" err="1" smtClean="0">
                <a:latin typeface="Franklin Gothic Demi Cond" panose="020B0706030402020204" pitchFamily="34" charset="0"/>
              </a:rPr>
              <a:t>structure</a:t>
            </a:r>
            <a:endParaRPr lang="es-CL" sz="3200" dirty="0">
              <a:latin typeface="Franklin Gothic Demi Cond" panose="020B0706030402020204" pitchFamily="34" charset="0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-80025" y="1268760"/>
            <a:ext cx="4796041" cy="4536504"/>
            <a:chOff x="-108520" y="1268760"/>
            <a:chExt cx="5084073" cy="4875049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b="5970"/>
            <a:stretch>
              <a:fillRect/>
            </a:stretch>
          </p:blipFill>
          <p:spPr bwMode="auto">
            <a:xfrm>
              <a:off x="-108520" y="1268760"/>
              <a:ext cx="5084073" cy="4875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13 CuadroTexto"/>
            <p:cNvSpPr txBox="1"/>
            <p:nvPr/>
          </p:nvSpPr>
          <p:spPr>
            <a:xfrm>
              <a:off x="539552" y="1484784"/>
              <a:ext cx="71032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CL" dirty="0" smtClean="0"/>
                <a:t>Catch</a:t>
              </a:r>
              <a:endParaRPr lang="es-CL" dirty="0"/>
            </a:p>
          </p:txBody>
        </p:sp>
        <p:sp>
          <p:nvSpPr>
            <p:cNvPr id="17" name="16 CuadroTexto"/>
            <p:cNvSpPr txBox="1"/>
            <p:nvPr/>
          </p:nvSpPr>
          <p:spPr>
            <a:xfrm rot="16200000">
              <a:off x="-404002" y="3403904"/>
              <a:ext cx="1074913" cy="2610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Years        </a:t>
              </a:r>
              <a:endParaRPr lang="en-US" sz="1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 l="5115" t="4972" r="4667" b="6231"/>
          <a:stretch>
            <a:fillRect/>
          </a:stretch>
        </p:blipFill>
        <p:spPr bwMode="auto">
          <a:xfrm>
            <a:off x="4785496" y="1052736"/>
            <a:ext cx="432300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1 CuadroTexto"/>
          <p:cNvSpPr txBox="1"/>
          <p:nvPr/>
        </p:nvSpPr>
        <p:spPr>
          <a:xfrm rot="16200000">
            <a:off x="4236788" y="2998546"/>
            <a:ext cx="10002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Proportion        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907704" y="5805264"/>
            <a:ext cx="10807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Length (cms)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299567" y="5229200"/>
            <a:ext cx="10807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Length (cms)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6300192" y="539969"/>
            <a:ext cx="1296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3200" dirty="0" err="1" smtClean="0">
                <a:latin typeface="Franklin Gothic Demi Cond" panose="020B0706030402020204" pitchFamily="34" charset="0"/>
              </a:rPr>
              <a:t>fit</a:t>
            </a:r>
            <a:endParaRPr lang="es-CL" sz="3200" dirty="0">
              <a:latin typeface="Franklin Gothic Demi Cond" panose="020B07060304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488509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23279"/>
            <a:ext cx="8964488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Persistence, consistency and error of the assessment model</a:t>
            </a:r>
            <a:endParaRPr lang="es-CL" sz="2800" dirty="0">
              <a:solidFill>
                <a:schemeClr val="bg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0" y="836712"/>
            <a:ext cx="5004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3200" dirty="0" smtClean="0">
                <a:latin typeface="Franklin Gothic Demi Cond" panose="020B0706030402020204" pitchFamily="34" charset="0"/>
              </a:rPr>
              <a:t>residual of </a:t>
            </a:r>
            <a:r>
              <a:rPr lang="es-CL" sz="3200" dirty="0" err="1" smtClean="0">
                <a:latin typeface="Franklin Gothic Demi Cond" panose="020B0706030402020204" pitchFamily="34" charset="0"/>
              </a:rPr>
              <a:t>size</a:t>
            </a:r>
            <a:r>
              <a:rPr lang="es-CL" sz="3200" dirty="0" smtClean="0">
                <a:latin typeface="Franklin Gothic Demi Cond" panose="020B0706030402020204" pitchFamily="34" charset="0"/>
              </a:rPr>
              <a:t> </a:t>
            </a:r>
            <a:r>
              <a:rPr lang="es-CL" sz="3200" dirty="0" err="1" smtClean="0">
                <a:latin typeface="Franklin Gothic Demi Cond" panose="020B0706030402020204" pitchFamily="34" charset="0"/>
              </a:rPr>
              <a:t>structure</a:t>
            </a:r>
            <a:endParaRPr lang="es-CL" sz="3200" dirty="0">
              <a:latin typeface="Franklin Gothic Demi Cond" panose="020B0706030402020204" pitchFamily="34" charset="0"/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0" y="1484784"/>
            <a:ext cx="4572000" cy="3888432"/>
            <a:chOff x="0" y="1700808"/>
            <a:chExt cx="4254674" cy="3672408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5556"/>
            <a:stretch>
              <a:fillRect/>
            </a:stretch>
          </p:blipFill>
          <p:spPr bwMode="auto">
            <a:xfrm>
              <a:off x="0" y="1700808"/>
              <a:ext cx="4254674" cy="3672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14 CuadroTexto"/>
            <p:cNvSpPr txBox="1"/>
            <p:nvPr/>
          </p:nvSpPr>
          <p:spPr>
            <a:xfrm>
              <a:off x="467544" y="3356992"/>
              <a:ext cx="1643399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CL" dirty="0" err="1" smtClean="0"/>
                <a:t>Survey</a:t>
              </a:r>
              <a:r>
                <a:rPr lang="es-CL" dirty="0" smtClean="0"/>
                <a:t> </a:t>
              </a:r>
              <a:r>
                <a:rPr lang="es-CL" dirty="0" err="1" smtClean="0"/>
                <a:t>summer</a:t>
              </a:r>
              <a:endParaRPr lang="es-CL" dirty="0"/>
            </a:p>
          </p:txBody>
        </p:sp>
        <p:sp>
          <p:nvSpPr>
            <p:cNvPr id="18" name="17 CuadroTexto"/>
            <p:cNvSpPr txBox="1"/>
            <p:nvPr/>
          </p:nvSpPr>
          <p:spPr>
            <a:xfrm rot="16200000">
              <a:off x="-409047" y="3272489"/>
              <a:ext cx="107491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Years        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19 CuadroTexto"/>
          <p:cNvSpPr txBox="1"/>
          <p:nvPr/>
        </p:nvSpPr>
        <p:spPr>
          <a:xfrm>
            <a:off x="1763688" y="5373216"/>
            <a:ext cx="10807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Length (cms)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 l="4013" r="3769" b="6154"/>
          <a:stretch>
            <a:fillRect/>
          </a:stretch>
        </p:blipFill>
        <p:spPr bwMode="auto">
          <a:xfrm>
            <a:off x="4644008" y="1263598"/>
            <a:ext cx="4392488" cy="446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22 CuadroTexto"/>
          <p:cNvSpPr txBox="1"/>
          <p:nvPr/>
        </p:nvSpPr>
        <p:spPr>
          <a:xfrm>
            <a:off x="6299567" y="5672281"/>
            <a:ext cx="10807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Length (cms)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 rot="16200000">
            <a:off x="4149391" y="3294423"/>
            <a:ext cx="10002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Proportion        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6228184" y="908720"/>
            <a:ext cx="1296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3200" dirty="0" err="1" smtClean="0">
                <a:latin typeface="Franklin Gothic Demi Cond" panose="020B0706030402020204" pitchFamily="34" charset="0"/>
              </a:rPr>
              <a:t>fit</a:t>
            </a:r>
            <a:endParaRPr lang="es-CL" sz="3200" dirty="0">
              <a:latin typeface="Franklin Gothic Demi Cond" panose="020B07060304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488509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23279"/>
            <a:ext cx="8964488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Persistence, consistency and error of the assessment model</a:t>
            </a:r>
            <a:endParaRPr lang="es-CL" sz="2800" dirty="0">
              <a:solidFill>
                <a:schemeClr val="bg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0" y="764704"/>
            <a:ext cx="5004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3200" dirty="0" smtClean="0">
                <a:latin typeface="Franklin Gothic Demi Cond" panose="020B0706030402020204" pitchFamily="34" charset="0"/>
              </a:rPr>
              <a:t>residual of </a:t>
            </a:r>
            <a:r>
              <a:rPr lang="es-CL" sz="3200" dirty="0" err="1" smtClean="0">
                <a:latin typeface="Franklin Gothic Demi Cond" panose="020B0706030402020204" pitchFamily="34" charset="0"/>
              </a:rPr>
              <a:t>size</a:t>
            </a:r>
            <a:r>
              <a:rPr lang="es-CL" sz="3200" dirty="0" smtClean="0">
                <a:latin typeface="Franklin Gothic Demi Cond" panose="020B0706030402020204" pitchFamily="34" charset="0"/>
              </a:rPr>
              <a:t> </a:t>
            </a:r>
            <a:r>
              <a:rPr lang="es-CL" sz="3200" dirty="0" err="1" smtClean="0">
                <a:latin typeface="Franklin Gothic Demi Cond" panose="020B0706030402020204" pitchFamily="34" charset="0"/>
              </a:rPr>
              <a:t>structure</a:t>
            </a:r>
            <a:endParaRPr lang="es-CL" sz="3200" dirty="0">
              <a:latin typeface="Franklin Gothic Demi Cond" panose="020B070603040202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539552" y="3645024"/>
            <a:ext cx="114999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 err="1" smtClean="0"/>
              <a:t>Survey</a:t>
            </a:r>
            <a:r>
              <a:rPr lang="es-CL" dirty="0" smtClean="0"/>
              <a:t> </a:t>
            </a:r>
            <a:r>
              <a:rPr lang="es-CL" dirty="0" err="1" smtClean="0"/>
              <a:t>fall</a:t>
            </a:r>
            <a:endParaRPr lang="es-CL" dirty="0"/>
          </a:p>
        </p:txBody>
      </p:sp>
      <p:sp>
        <p:nvSpPr>
          <p:cNvPr id="19" name="18 CuadroTexto"/>
          <p:cNvSpPr txBox="1"/>
          <p:nvPr/>
        </p:nvSpPr>
        <p:spPr>
          <a:xfrm rot="16200000">
            <a:off x="-414346" y="3339290"/>
            <a:ext cx="107491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Years      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 l="5172"/>
          <a:stretch>
            <a:fillRect/>
          </a:stretch>
        </p:blipFill>
        <p:spPr bwMode="auto">
          <a:xfrm>
            <a:off x="179512" y="1399071"/>
            <a:ext cx="4248472" cy="445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19 CuadroTexto"/>
          <p:cNvSpPr txBox="1"/>
          <p:nvPr/>
        </p:nvSpPr>
        <p:spPr>
          <a:xfrm>
            <a:off x="1763063" y="5672281"/>
            <a:ext cx="10807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Length (cms)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 l="5504" b="7018"/>
          <a:stretch>
            <a:fillRect/>
          </a:stretch>
        </p:blipFill>
        <p:spPr bwMode="auto">
          <a:xfrm>
            <a:off x="4542148" y="1340768"/>
            <a:ext cx="452984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1 CuadroTexto"/>
          <p:cNvSpPr txBox="1"/>
          <p:nvPr/>
        </p:nvSpPr>
        <p:spPr>
          <a:xfrm rot="16200000">
            <a:off x="3994343" y="3294423"/>
            <a:ext cx="10002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Proportion        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299567" y="5528265"/>
            <a:ext cx="10807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Length (cms)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228184" y="980728"/>
            <a:ext cx="1296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3200" dirty="0" err="1" smtClean="0">
                <a:latin typeface="Franklin Gothic Demi Cond" panose="020B0706030402020204" pitchFamily="34" charset="0"/>
              </a:rPr>
              <a:t>fit</a:t>
            </a:r>
            <a:endParaRPr lang="es-CL" sz="3200" dirty="0">
              <a:latin typeface="Franklin Gothic Demi Cond" panose="020B07060304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323850" y="136525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2800" dirty="0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RESULTS</a:t>
            </a:r>
            <a:endParaRPr lang="es-ES" sz="8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27584" y="1700808"/>
            <a:ext cx="74168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 smtClean="0"/>
              <a:t>Stock </a:t>
            </a:r>
            <a:r>
              <a:rPr lang="es-ES" sz="3200" b="1" dirty="0" err="1" smtClean="0"/>
              <a:t>Indicators</a:t>
            </a:r>
            <a:endParaRPr lang="es-ES" sz="3200" b="1" dirty="0" smtClean="0"/>
          </a:p>
          <a:p>
            <a:pPr algn="ctr"/>
            <a:endParaRPr lang="es-ES" sz="32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ES" sz="3200" dirty="0" err="1" smtClean="0"/>
              <a:t>Recruitment</a:t>
            </a:r>
            <a:r>
              <a:rPr lang="es-ES" sz="3200" dirty="0" smtClean="0"/>
              <a:t> STOCK ASESSMENT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3200" dirty="0" err="1" smtClean="0"/>
              <a:t>Recruitment</a:t>
            </a:r>
            <a:r>
              <a:rPr lang="es-ES" sz="3200" dirty="0" smtClean="0"/>
              <a:t> </a:t>
            </a:r>
            <a:r>
              <a:rPr lang="es-ES" sz="3200" dirty="0" err="1" smtClean="0"/>
              <a:t>deviates</a:t>
            </a:r>
            <a:endParaRPr lang="es-ES" sz="32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ES" sz="3200" dirty="0" smtClean="0"/>
              <a:t>Total </a:t>
            </a:r>
            <a:r>
              <a:rPr lang="es-ES" sz="3200" dirty="0" err="1" smtClean="0"/>
              <a:t>Biomass</a:t>
            </a:r>
            <a:endParaRPr lang="es-ES" sz="32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ES" sz="3200" dirty="0" err="1" smtClean="0"/>
              <a:t>Spawning</a:t>
            </a:r>
            <a:r>
              <a:rPr lang="es-ES" sz="3200" dirty="0" smtClean="0"/>
              <a:t> </a:t>
            </a:r>
            <a:r>
              <a:rPr lang="es-ES" sz="3200" dirty="0" err="1" smtClean="0"/>
              <a:t>Biomass</a:t>
            </a:r>
            <a:endParaRPr lang="es-ES" sz="32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ES" sz="3200" dirty="0" err="1" smtClean="0"/>
              <a:t>Fishing</a:t>
            </a:r>
            <a:r>
              <a:rPr lang="es-ES" sz="3200" dirty="0" smtClean="0"/>
              <a:t> </a:t>
            </a:r>
            <a:r>
              <a:rPr lang="es-ES" sz="3200" dirty="0" err="1" smtClean="0"/>
              <a:t>Mortality</a:t>
            </a:r>
            <a:endParaRPr lang="es-ES" sz="32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ES" sz="3200" dirty="0" err="1" smtClean="0"/>
              <a:t>Fleet</a:t>
            </a:r>
            <a:r>
              <a:rPr lang="es-ES" sz="3200" dirty="0" smtClean="0"/>
              <a:t> </a:t>
            </a:r>
            <a:r>
              <a:rPr lang="es-ES" sz="3200" dirty="0" err="1" smtClean="0"/>
              <a:t>Selectivity</a:t>
            </a:r>
            <a:r>
              <a:rPr lang="es-ES" sz="3200" dirty="0" smtClean="0"/>
              <a:t>, </a:t>
            </a:r>
            <a:r>
              <a:rPr lang="es-ES" sz="3200" dirty="0" err="1" smtClean="0"/>
              <a:t>Summer</a:t>
            </a:r>
            <a:r>
              <a:rPr lang="es-ES" sz="3200" dirty="0" smtClean="0"/>
              <a:t> and </a:t>
            </a:r>
            <a:r>
              <a:rPr lang="es-ES" sz="3200" dirty="0" err="1" smtClean="0"/>
              <a:t>Fall</a:t>
            </a:r>
            <a:r>
              <a:rPr lang="es-ES" sz="3200" dirty="0" smtClean="0"/>
              <a:t> </a:t>
            </a:r>
            <a:r>
              <a:rPr lang="es-ES" sz="3200" dirty="0" err="1" smtClean="0"/>
              <a:t>Survey</a:t>
            </a:r>
            <a:endParaRPr lang="es-E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323850" y="136525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Recruitment</a:t>
            </a:r>
            <a:endParaRPr lang="en-US" sz="80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3306997" y="908720"/>
            <a:ext cx="5729499" cy="5832648"/>
            <a:chOff x="1547664" y="908720"/>
            <a:chExt cx="5729499" cy="5832648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47664" y="908720"/>
              <a:ext cx="5729499" cy="583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11 CuadroTexto"/>
            <p:cNvSpPr txBox="1"/>
            <p:nvPr/>
          </p:nvSpPr>
          <p:spPr>
            <a:xfrm>
              <a:off x="4439735" y="4376137"/>
              <a:ext cx="106836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Average </a:t>
              </a:r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Rec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360730" y="6381328"/>
              <a:ext cx="5929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Years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 rot="16200000">
              <a:off x="689087" y="3434516"/>
              <a:ext cx="2016222" cy="2770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Recruitment  (number)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2699792" y="1268760"/>
              <a:ext cx="1800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estimated recruitment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16 Rectángulo"/>
          <p:cNvSpPr/>
          <p:nvPr/>
        </p:nvSpPr>
        <p:spPr>
          <a:xfrm>
            <a:off x="360040" y="1916832"/>
            <a:ext cx="2627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Recruitment of anchovy of the V-X Regions.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1"/>
          <a:stretch>
            <a:fillRect/>
          </a:stretch>
        </p:blipFill>
        <p:spPr bwMode="auto">
          <a:xfrm>
            <a:off x="4699377" y="1224480"/>
            <a:ext cx="4053086" cy="496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rcRect t="3571"/>
          <a:stretch>
            <a:fillRect/>
          </a:stretch>
        </p:blipFill>
        <p:spPr>
          <a:xfrm>
            <a:off x="113030" y="548680"/>
            <a:ext cx="4458970" cy="5832648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 flipV="1">
            <a:off x="3326296" y="1250445"/>
            <a:ext cx="2014330" cy="195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2994991" y="4961053"/>
            <a:ext cx="2372139" cy="569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000351" y="1250445"/>
            <a:ext cx="1688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/>
              <a:t>Anchoveta del Norte</a:t>
            </a:r>
            <a:endParaRPr lang="es-CL" sz="1400" dirty="0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1095153" y="1494069"/>
            <a:ext cx="2083446" cy="212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868773" y="2619120"/>
            <a:ext cx="2011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/>
              <a:t>Anchoveta Centro-Norte</a:t>
            </a:r>
            <a:endParaRPr lang="es-CL" sz="1400" dirty="0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944216" y="2881875"/>
            <a:ext cx="2083446" cy="212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39121" y="4015839"/>
            <a:ext cx="1788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/>
              <a:t>Anchoveta Centro-Sur</a:t>
            </a:r>
            <a:endParaRPr lang="es-CL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944216" y="4290947"/>
            <a:ext cx="18515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6485274"/>
            <a:ext cx="9144000" cy="40011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Fisheries Research Institute - Fisheries Department</a:t>
            </a:r>
            <a:endParaRPr lang="es-ES" sz="2000" dirty="0">
              <a:solidFill>
                <a:schemeClr val="bg1"/>
              </a:solidFill>
              <a:latin typeface="CordiaUPC" pitchFamily="34" charset="-34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23528" y="44624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Spatial distribution sardine  common and anchovy</a:t>
            </a:r>
          </a:p>
        </p:txBody>
      </p:sp>
    </p:spTree>
    <p:extLst>
      <p:ext uri="{BB962C8B-B14F-4D97-AF65-F5344CB8AC3E}">
        <p14:creationId xmlns:p14="http://schemas.microsoft.com/office/powerpoint/2010/main" val="22888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323850" y="136525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2800" dirty="0" err="1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Biomass</a:t>
            </a:r>
            <a:endParaRPr lang="es-ES" sz="8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8" name="17 Grupo"/>
          <p:cNvGrpSpPr/>
          <p:nvPr/>
        </p:nvGrpSpPr>
        <p:grpSpPr>
          <a:xfrm>
            <a:off x="827584" y="1556792"/>
            <a:ext cx="6840760" cy="5256584"/>
            <a:chOff x="2602533" y="1124085"/>
            <a:chExt cx="6192688" cy="5657517"/>
          </a:xfrm>
        </p:grpSpPr>
        <p:pic>
          <p:nvPicPr>
            <p:cNvPr id="7577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4918" t="4559" r="1450" b="2512"/>
            <a:stretch>
              <a:fillRect/>
            </a:stretch>
          </p:blipFill>
          <p:spPr bwMode="auto">
            <a:xfrm>
              <a:off x="2602533" y="1124085"/>
              <a:ext cx="6192688" cy="5657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10 CuadroTexto"/>
            <p:cNvSpPr txBox="1"/>
            <p:nvPr/>
          </p:nvSpPr>
          <p:spPr>
            <a:xfrm>
              <a:off x="4365457" y="4746256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Bmsy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7588576" y="541610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Blim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18 Rectángulo"/>
          <p:cNvSpPr/>
          <p:nvPr/>
        </p:nvSpPr>
        <p:spPr>
          <a:xfrm>
            <a:off x="323528" y="764704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Confidence intervals for total biomass (upper panel) and spawning biomass (lower panel) of anchovy of the V-X regions. The shaded area corresponds to the asymptotic confidence interval and the dotted line the value of the central estimator.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323850" y="136525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Fishing Mortality and RPR</a:t>
            </a:r>
            <a:endParaRPr lang="en-US" sz="80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192" y="1340768"/>
            <a:ext cx="5724128" cy="553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3282533" y="2132856"/>
            <a:ext cx="5693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Bmsy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 rot="16200000">
            <a:off x="1434644" y="2354396"/>
            <a:ext cx="10081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RPR      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 rot="16200000">
            <a:off x="930080" y="5126704"/>
            <a:ext cx="194421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Fishing mortality (1/year)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251520" y="692696"/>
            <a:ext cx="88204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Reduction Index of spawning biomass in long term equilibrium (upper panel) of anchovy Central- South. The shaded area corresponds to the asymptotic confidence interval and the solid line corresponds to the value of the central estimator.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323850" y="136525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Fleet selectivity and surveys for anchovy</a:t>
            </a:r>
            <a:endParaRPr lang="es-ES" sz="8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4122712" y="3103076"/>
            <a:ext cx="4841776" cy="3531840"/>
            <a:chOff x="2051720" y="1913384"/>
            <a:chExt cx="4841776" cy="3531840"/>
          </a:xfrm>
        </p:grpSpPr>
        <p:graphicFrame>
          <p:nvGraphicFramePr>
            <p:cNvPr id="9" name="1 Gráfico"/>
            <p:cNvGraphicFramePr/>
            <p:nvPr/>
          </p:nvGraphicFramePr>
          <p:xfrm>
            <a:off x="2321496" y="1913384"/>
            <a:ext cx="4572000" cy="35318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10 CuadroTexto"/>
            <p:cNvSpPr txBox="1"/>
            <p:nvPr/>
          </p:nvSpPr>
          <p:spPr>
            <a:xfrm rot="16200000">
              <a:off x="1686164" y="3722548"/>
              <a:ext cx="10081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Selectivity      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2987824" y="5081736"/>
              <a:ext cx="367240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itchFamily="34" charset="0"/>
                  <a:cs typeface="Arial" pitchFamily="34" charset="0"/>
                </a:rPr>
                <a:t>0                     1                   2                    3                    4       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179512" y="905094"/>
            <a:ext cx="4124201" cy="3532018"/>
            <a:chOff x="87759" y="1420134"/>
            <a:chExt cx="4124201" cy="3532018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6125" t="4603" r="3523" b="6396"/>
            <a:stretch>
              <a:fillRect/>
            </a:stretch>
          </p:blipFill>
          <p:spPr bwMode="auto">
            <a:xfrm>
              <a:off x="452156" y="1420134"/>
              <a:ext cx="3759804" cy="3532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18 CuadroTexto"/>
            <p:cNvSpPr txBox="1"/>
            <p:nvPr/>
          </p:nvSpPr>
          <p:spPr>
            <a:xfrm rot="16200000">
              <a:off x="-184271" y="3087549"/>
              <a:ext cx="821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Selectivity</a:t>
              </a:r>
              <a:endParaRPr lang="en-US" sz="1200" dirty="0"/>
            </a:p>
          </p:txBody>
        </p:sp>
      </p:grpSp>
      <p:sp>
        <p:nvSpPr>
          <p:cNvPr id="21" name="20 Flecha derecha"/>
          <p:cNvSpPr/>
          <p:nvPr/>
        </p:nvSpPr>
        <p:spPr>
          <a:xfrm>
            <a:off x="4355976" y="1124744"/>
            <a:ext cx="97840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21 CuadroTexto"/>
          <p:cNvSpPr txBox="1"/>
          <p:nvPr/>
        </p:nvSpPr>
        <p:spPr>
          <a:xfrm>
            <a:off x="5400600" y="836712"/>
            <a:ext cx="3635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* Fisheries</a:t>
            </a:r>
          </a:p>
          <a:p>
            <a:endParaRPr lang="en-US" dirty="0" smtClean="0"/>
          </a:p>
          <a:p>
            <a:r>
              <a:rPr lang="en-US" dirty="0" smtClean="0"/>
              <a:t>* varying selectivity through the years and 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323850" y="136525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2800" dirty="0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DIAGRAM OF EXPLOITATION STATUS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323528" y="2182212"/>
            <a:ext cx="28083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Phase diagram of spawning biomass exploitation in relation to fishing mortality. The axes are standardized to values that generate the MSY proxy .</a:t>
            </a:r>
            <a:endParaRPr lang="en-US" sz="2400" dirty="0"/>
          </a:p>
        </p:txBody>
      </p:sp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052736"/>
            <a:ext cx="526415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4063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s-CL" sz="2800" dirty="0" err="1" smtClean="0">
                <a:latin typeface="Franklin Gothic Demi Cond" panose="020B0706030402020204" pitchFamily="34" charset="0"/>
              </a:rPr>
              <a:t>Determination</a:t>
            </a:r>
            <a:r>
              <a:rPr lang="es-CL" sz="2800" dirty="0" smtClean="0">
                <a:latin typeface="Franklin Gothic Demi Cond" panose="020B0706030402020204" pitchFamily="34" charset="0"/>
              </a:rPr>
              <a:t> of ABC </a:t>
            </a:r>
            <a:r>
              <a:rPr lang="es-CL" sz="2800" dirty="0" err="1" smtClean="0">
                <a:latin typeface="Franklin Gothic Demi Cond" panose="020B0706030402020204" pitchFamily="34" charset="0"/>
              </a:rPr>
              <a:t>for</a:t>
            </a:r>
            <a:r>
              <a:rPr lang="es-CL" sz="2800" dirty="0" smtClean="0">
                <a:latin typeface="Franklin Gothic Demi Cond" panose="020B0706030402020204" pitchFamily="34" charset="0"/>
              </a:rPr>
              <a:t> </a:t>
            </a:r>
            <a:r>
              <a:rPr lang="es-CL" sz="2800" dirty="0" err="1" smtClean="0">
                <a:latin typeface="Franklin Gothic Demi Cond" panose="020B0706030402020204" pitchFamily="34" charset="0"/>
              </a:rPr>
              <a:t>year</a:t>
            </a:r>
            <a:r>
              <a:rPr lang="es-CL" sz="2800" dirty="0" smtClean="0">
                <a:latin typeface="Franklin Gothic Demi Cond" panose="020B0706030402020204" pitchFamily="34" charset="0"/>
              </a:rPr>
              <a:t> 2015</a:t>
            </a:r>
            <a:endParaRPr lang="es-CL" sz="2800" dirty="0">
              <a:latin typeface="Franklin Gothic Demi Cond" panose="020B0706030402020204" pitchFamily="34" charset="0"/>
            </a:endParaRP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 cstate="print"/>
          <a:srcRect l="17381" r="17354"/>
          <a:stretch>
            <a:fillRect/>
          </a:stretch>
        </p:blipFill>
        <p:spPr bwMode="auto">
          <a:xfrm>
            <a:off x="100612" y="1124744"/>
            <a:ext cx="8790934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23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 cstate="print"/>
          <a:srcRect b="8165"/>
          <a:stretch>
            <a:fillRect/>
          </a:stretch>
        </p:blipFill>
        <p:spPr>
          <a:xfrm>
            <a:off x="395536" y="620688"/>
            <a:ext cx="6969760" cy="288032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18976" y="1042531"/>
            <a:ext cx="1148080" cy="230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/>
          <p:cNvSpPr/>
          <p:nvPr/>
        </p:nvSpPr>
        <p:spPr>
          <a:xfrm>
            <a:off x="6003856" y="1042531"/>
            <a:ext cx="1148080" cy="230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4429056" y="2100323"/>
            <a:ext cx="2722880" cy="1204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954336" y="2029203"/>
            <a:ext cx="2722880" cy="1204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6096" y="3408118"/>
            <a:ext cx="721356" cy="236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Month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63688" y="3429000"/>
            <a:ext cx="721356" cy="236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Month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23528" y="44624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Spawning period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524328" y="1772816"/>
            <a:ext cx="96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anchovy</a:t>
            </a:r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228184" y="4869160"/>
            <a:ext cx="1014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sardine </a:t>
            </a:r>
          </a:p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789040"/>
            <a:ext cx="4032448" cy="296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35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67544" y="764704"/>
            <a:ext cx="8136903" cy="5472608"/>
            <a:chOff x="698994" y="647780"/>
            <a:chExt cx="7527618" cy="4955858"/>
          </a:xfrm>
        </p:grpSpPr>
        <p:sp>
          <p:nvSpPr>
            <p:cNvPr id="26" name="Flecha derecha 12"/>
            <p:cNvSpPr/>
            <p:nvPr/>
          </p:nvSpPr>
          <p:spPr>
            <a:xfrm rot="12752971">
              <a:off x="3196053" y="2143315"/>
              <a:ext cx="378831" cy="342554"/>
            </a:xfrm>
            <a:prstGeom prst="rightArrow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350">
                <a:latin typeface="+mj-lt"/>
              </a:endParaRPr>
            </a:p>
          </p:txBody>
        </p:sp>
        <p:sp>
          <p:nvSpPr>
            <p:cNvPr id="27" name="Flecha derecha 11"/>
            <p:cNvSpPr/>
            <p:nvPr/>
          </p:nvSpPr>
          <p:spPr>
            <a:xfrm rot="20534983">
              <a:off x="5476233" y="2507336"/>
              <a:ext cx="375756" cy="367233"/>
            </a:xfrm>
            <a:prstGeom prst="rightArrow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350">
                <a:latin typeface="+mj-lt"/>
              </a:endParaRPr>
            </a:p>
          </p:txBody>
        </p:sp>
        <p:sp>
          <p:nvSpPr>
            <p:cNvPr id="28" name="Flecha derecha 10"/>
            <p:cNvSpPr/>
            <p:nvPr/>
          </p:nvSpPr>
          <p:spPr>
            <a:xfrm rot="7034601">
              <a:off x="3584402" y="4153707"/>
              <a:ext cx="452633" cy="323643"/>
            </a:xfrm>
            <a:prstGeom prst="rightArrow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350">
                <a:latin typeface="+mj-lt"/>
              </a:endParaRPr>
            </a:p>
          </p:txBody>
        </p:sp>
        <p:cxnSp>
          <p:nvCxnSpPr>
            <p:cNvPr id="29" name="Conector recto de flecha 63"/>
            <p:cNvCxnSpPr/>
            <p:nvPr/>
          </p:nvCxnSpPr>
          <p:spPr>
            <a:xfrm flipH="1">
              <a:off x="7015777" y="1569058"/>
              <a:ext cx="11876" cy="3635069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3559"/>
            <p:cNvCxnSpPr/>
            <p:nvPr/>
          </p:nvCxnSpPr>
          <p:spPr>
            <a:xfrm>
              <a:off x="1887108" y="5179639"/>
              <a:ext cx="5128668" cy="16061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23554"/>
            <p:cNvCxnSpPr/>
            <p:nvPr/>
          </p:nvCxnSpPr>
          <p:spPr>
            <a:xfrm>
              <a:off x="1842259" y="2000721"/>
              <a:ext cx="44849" cy="3188856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Rectángulo"/>
            <p:cNvSpPr/>
            <p:nvPr/>
          </p:nvSpPr>
          <p:spPr>
            <a:xfrm>
              <a:off x="698994" y="647780"/>
              <a:ext cx="6858000" cy="4806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350">
                <a:latin typeface="+mj-lt"/>
              </a:endParaRPr>
            </a:p>
          </p:txBody>
        </p:sp>
        <p:sp>
          <p:nvSpPr>
            <p:cNvPr id="33" name="32 Rectángulo redondeado"/>
            <p:cNvSpPr/>
            <p:nvPr/>
          </p:nvSpPr>
          <p:spPr>
            <a:xfrm>
              <a:off x="6008715" y="2091443"/>
              <a:ext cx="2046873" cy="878381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0" b="1" dirty="0" smtClean="0">
                  <a:solidFill>
                    <a:srgbClr val="FFFF00"/>
                  </a:solidFill>
                  <a:latin typeface="+mj-lt"/>
                </a:rPr>
                <a:t>June</a:t>
              </a:r>
              <a:endParaRPr lang="es-CL" sz="1500" b="1" dirty="0">
                <a:solidFill>
                  <a:srgbClr val="FFFF00"/>
                </a:solidFill>
                <a:latin typeface="+mj-lt"/>
              </a:endParaRPr>
            </a:p>
            <a:p>
              <a:pPr algn="ctr"/>
              <a:r>
                <a:rPr lang="es-CL" sz="2100" b="1" dirty="0" err="1" smtClean="0">
                  <a:solidFill>
                    <a:schemeClr val="bg1"/>
                  </a:solidFill>
                  <a:latin typeface="+mj-lt"/>
                </a:rPr>
                <a:t>Updated</a:t>
              </a:r>
              <a:r>
                <a:rPr lang="es-CL" sz="2100" b="1" dirty="0" smtClean="0">
                  <a:solidFill>
                    <a:schemeClr val="bg1"/>
                  </a:solidFill>
                  <a:latin typeface="+mj-lt"/>
                </a:rPr>
                <a:t> ABC </a:t>
              </a:r>
              <a:r>
                <a:rPr lang="es-CL" sz="1050" b="1" dirty="0" err="1" smtClean="0">
                  <a:solidFill>
                    <a:schemeClr val="bg1"/>
                  </a:solidFill>
                  <a:latin typeface="+mj-lt"/>
                </a:rPr>
                <a:t>Based</a:t>
              </a:r>
              <a:r>
                <a:rPr lang="es-CL" sz="1050" b="1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s-CL" sz="1050" b="1" dirty="0" err="1">
                  <a:solidFill>
                    <a:schemeClr val="bg1"/>
                  </a:solidFill>
                  <a:latin typeface="+mj-lt"/>
                </a:rPr>
                <a:t>o</a:t>
              </a:r>
              <a:r>
                <a:rPr lang="es-CL" sz="1050" b="1" dirty="0" err="1" smtClean="0">
                  <a:solidFill>
                    <a:schemeClr val="bg1"/>
                  </a:solidFill>
                  <a:latin typeface="+mj-lt"/>
                </a:rPr>
                <a:t>n</a:t>
              </a:r>
              <a:r>
                <a:rPr lang="es-CL" sz="1050" b="1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s-CL" sz="1050" b="1" dirty="0">
                  <a:solidFill>
                    <a:schemeClr val="bg1"/>
                  </a:solidFill>
                  <a:latin typeface="+mj-lt"/>
                </a:rPr>
                <a:t>PELACES</a:t>
              </a:r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1002199" y="3614469"/>
              <a:ext cx="1769818" cy="79237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January</a:t>
              </a:r>
              <a:endParaRPr lang="es-CL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algn="ctr"/>
              <a:r>
                <a:rPr lang="es-CL" sz="1200" b="1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Recruitment</a:t>
              </a:r>
              <a:r>
                <a:rPr lang="es-CL" sz="12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es-CL" sz="1200" b="1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index</a:t>
              </a:r>
              <a:endParaRPr lang="es-CL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algn="ctr"/>
              <a:r>
                <a:rPr lang="es-CL" sz="1200" b="1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Summer</a:t>
              </a:r>
              <a:r>
                <a:rPr lang="es-CL" sz="12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es-CL" sz="1200" b="1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survey</a:t>
              </a:r>
              <a:r>
                <a:rPr lang="es-CL" sz="12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</a:t>
              </a:r>
              <a:r>
                <a:rPr lang="es-CL" sz="1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RECLAS</a:t>
              </a:r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6008715" y="3563628"/>
              <a:ext cx="2084970" cy="82996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May</a:t>
              </a:r>
              <a:endParaRPr lang="es-CL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algn="ctr"/>
              <a:r>
                <a:rPr lang="es-CL" sz="1200" b="1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Index</a:t>
              </a:r>
              <a:r>
                <a:rPr lang="es-CL" sz="12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of Vulnerable </a:t>
              </a:r>
              <a:r>
                <a:rPr lang="es-CL" sz="1200" b="1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Biomass</a:t>
              </a:r>
              <a:endParaRPr lang="es-CL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algn="ctr"/>
              <a:r>
                <a:rPr lang="es-CL" sz="1200" b="1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Fall</a:t>
              </a:r>
              <a:r>
                <a:rPr lang="es-CL" sz="12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es-CL" sz="1200" b="1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Survey</a:t>
              </a:r>
              <a:r>
                <a:rPr lang="es-CL" sz="12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endParaRPr lang="es-CL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algn="ctr"/>
              <a:r>
                <a:rPr lang="es-CL" sz="1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PELACES</a:t>
              </a:r>
            </a:p>
          </p:txBody>
        </p:sp>
        <p:sp>
          <p:nvSpPr>
            <p:cNvPr id="36" name="35 Rectángulo redondeado"/>
            <p:cNvSpPr/>
            <p:nvPr/>
          </p:nvSpPr>
          <p:spPr>
            <a:xfrm>
              <a:off x="847087" y="1040194"/>
              <a:ext cx="2202578" cy="96052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0" b="1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September</a:t>
              </a:r>
              <a:endParaRPr lang="es-CL" sz="1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algn="ctr"/>
              <a:r>
                <a:rPr lang="es-CL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INICIAL ABC</a:t>
              </a:r>
              <a:endParaRPr lang="es-CL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algn="ctr"/>
              <a:r>
                <a:rPr lang="es-CL" sz="105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Based</a:t>
              </a:r>
              <a:r>
                <a:rPr lang="es-CL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es-CL" sz="105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on</a:t>
              </a:r>
              <a:r>
                <a:rPr lang="es-CL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es-CL" sz="105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the</a:t>
              </a:r>
              <a:r>
                <a:rPr lang="es-CL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es-CL" sz="105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projection</a:t>
              </a:r>
              <a:r>
                <a:rPr lang="es-CL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of </a:t>
              </a:r>
              <a:r>
                <a:rPr lang="es-CL" sz="105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Recruitment</a:t>
              </a:r>
              <a:endParaRPr lang="es-CL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37" name="3 Rectángulo redondeado"/>
            <p:cNvSpPr/>
            <p:nvPr/>
          </p:nvSpPr>
          <p:spPr>
            <a:xfrm>
              <a:off x="930092" y="2475013"/>
              <a:ext cx="1822646" cy="8654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50" b="1" dirty="0" err="1" smtClean="0">
                  <a:solidFill>
                    <a:schemeClr val="tx1"/>
                  </a:solidFill>
                  <a:latin typeface="+mj-lt"/>
                </a:rPr>
                <a:t>Tecnical</a:t>
              </a:r>
              <a:r>
                <a:rPr lang="es-CL" sz="105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s-CL" sz="1050" b="1" dirty="0" err="1" smtClean="0">
                  <a:solidFill>
                    <a:schemeClr val="tx1"/>
                  </a:solidFill>
                  <a:latin typeface="+mj-lt"/>
                </a:rPr>
                <a:t>Scientifc</a:t>
              </a:r>
              <a:r>
                <a:rPr lang="es-CL" sz="105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s-CL" sz="1050" b="1" dirty="0" err="1" smtClean="0">
                  <a:solidFill>
                    <a:schemeClr val="tx1"/>
                  </a:solidFill>
                  <a:latin typeface="+mj-lt"/>
                </a:rPr>
                <a:t>Committee</a:t>
              </a:r>
              <a:endParaRPr lang="es-CL" sz="105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s-CL" sz="1050" b="1" dirty="0" smtClean="0">
                  <a:solidFill>
                    <a:schemeClr val="tx1"/>
                  </a:solidFill>
                  <a:latin typeface="+mj-lt"/>
                </a:rPr>
                <a:t>Status </a:t>
              </a:r>
              <a:r>
                <a:rPr lang="es-CL" sz="1050" b="1" dirty="0" err="1" smtClean="0">
                  <a:solidFill>
                    <a:schemeClr val="tx1"/>
                  </a:solidFill>
                  <a:latin typeface="+mj-lt"/>
                </a:rPr>
                <a:t>determination</a:t>
              </a:r>
              <a:r>
                <a:rPr lang="es-CL" sz="1050" b="1" dirty="0" smtClean="0">
                  <a:solidFill>
                    <a:schemeClr val="tx1"/>
                  </a:solidFill>
                  <a:latin typeface="+mj-lt"/>
                </a:rPr>
                <a:t> and </a:t>
              </a:r>
              <a:r>
                <a:rPr lang="es-CL" sz="1350" b="1" dirty="0" err="1" smtClean="0">
                  <a:solidFill>
                    <a:srgbClr val="FF0000"/>
                  </a:solidFill>
                  <a:latin typeface="+mj-lt"/>
                </a:rPr>
                <a:t>Initial</a:t>
              </a:r>
              <a:r>
                <a:rPr lang="es-CL" sz="1350" b="1" dirty="0" smtClean="0">
                  <a:solidFill>
                    <a:srgbClr val="FF0000"/>
                  </a:solidFill>
                  <a:latin typeface="+mj-lt"/>
                </a:rPr>
                <a:t> ABC </a:t>
              </a:r>
              <a:r>
                <a:rPr lang="es-CL" sz="1350" b="1" dirty="0" err="1" smtClean="0">
                  <a:solidFill>
                    <a:srgbClr val="FF0000"/>
                  </a:solidFill>
                  <a:latin typeface="+mj-lt"/>
                </a:rPr>
                <a:t>range</a:t>
              </a:r>
              <a:endParaRPr lang="es-CL" sz="135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8" name="Rectángulo 17"/>
            <p:cNvSpPr/>
            <p:nvPr/>
          </p:nvSpPr>
          <p:spPr>
            <a:xfrm>
              <a:off x="3756917" y="2832416"/>
              <a:ext cx="1345853" cy="553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CL" sz="1500" b="1" dirty="0" err="1" smtClean="0">
                  <a:solidFill>
                    <a:schemeClr val="bg1"/>
                  </a:solidFill>
                  <a:latin typeface="+mj-lt"/>
                </a:rPr>
                <a:t>Monitoring</a:t>
              </a:r>
              <a:r>
                <a:rPr lang="es-CL" sz="1500" b="1" dirty="0" smtClean="0">
                  <a:solidFill>
                    <a:schemeClr val="bg1"/>
                  </a:solidFill>
                  <a:latin typeface="+mj-lt"/>
                </a:rPr>
                <a:t> of </a:t>
              </a:r>
              <a:r>
                <a:rPr lang="es-CL" sz="1500" b="1" dirty="0" err="1" smtClean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es-CL" sz="1500" b="1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s-CL" sz="1500" b="1" dirty="0" err="1" smtClean="0">
                  <a:solidFill>
                    <a:schemeClr val="bg1"/>
                  </a:solidFill>
                  <a:latin typeface="+mj-lt"/>
                </a:rPr>
                <a:t>Fishery</a:t>
              </a:r>
              <a:endParaRPr lang="es-CL" sz="15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6 Rectángulo redondeado"/>
            <p:cNvSpPr/>
            <p:nvPr/>
          </p:nvSpPr>
          <p:spPr>
            <a:xfrm>
              <a:off x="2476620" y="4680819"/>
              <a:ext cx="1876950" cy="922819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0" b="1" dirty="0" err="1" smtClean="0">
                  <a:solidFill>
                    <a:srgbClr val="FFFF00"/>
                  </a:solidFill>
                  <a:latin typeface="+mj-lt"/>
                </a:rPr>
                <a:t>March</a:t>
              </a:r>
              <a:endParaRPr lang="es-CL" sz="1500" b="1" dirty="0">
                <a:solidFill>
                  <a:srgbClr val="FFFF00"/>
                </a:solidFill>
                <a:latin typeface="+mj-lt"/>
              </a:endParaRPr>
            </a:p>
            <a:p>
              <a:pPr algn="ctr"/>
              <a:r>
                <a:rPr lang="es-CL" sz="2100" b="1" dirty="0" smtClean="0">
                  <a:solidFill>
                    <a:schemeClr val="bg1"/>
                  </a:solidFill>
                  <a:latin typeface="+mj-lt"/>
                </a:rPr>
                <a:t>ABC </a:t>
              </a:r>
              <a:r>
                <a:rPr lang="es-CL" sz="1500" b="1" dirty="0" err="1" smtClean="0">
                  <a:solidFill>
                    <a:schemeClr val="bg1"/>
                  </a:solidFill>
                  <a:latin typeface="+mj-lt"/>
                </a:rPr>
                <a:t>Updated</a:t>
              </a:r>
              <a:endParaRPr lang="es-CL" sz="1200" b="1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s-CL" sz="1050" b="1" dirty="0" err="1" smtClean="0">
                  <a:solidFill>
                    <a:schemeClr val="bg1"/>
                  </a:solidFill>
                  <a:latin typeface="+mj-lt"/>
                </a:rPr>
                <a:t>Based</a:t>
              </a:r>
              <a:r>
                <a:rPr lang="es-CL" sz="1050" b="1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s-CL" sz="1050" b="1" dirty="0" err="1" smtClean="0">
                  <a:solidFill>
                    <a:schemeClr val="bg1"/>
                  </a:solidFill>
                  <a:latin typeface="+mj-lt"/>
                </a:rPr>
                <a:t>on</a:t>
              </a:r>
              <a:r>
                <a:rPr lang="es-CL" sz="1050" b="1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s-CL" sz="1050" b="1" dirty="0">
                  <a:solidFill>
                    <a:schemeClr val="bg1"/>
                  </a:solidFill>
                  <a:latin typeface="+mj-lt"/>
                </a:rPr>
                <a:t>RECLAS</a:t>
              </a:r>
            </a:p>
          </p:txBody>
        </p:sp>
        <p:sp>
          <p:nvSpPr>
            <p:cNvPr id="40" name="3 Rectángulo redondeado"/>
            <p:cNvSpPr/>
            <p:nvPr/>
          </p:nvSpPr>
          <p:spPr>
            <a:xfrm>
              <a:off x="4943084" y="4705348"/>
              <a:ext cx="1782446" cy="8654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50" b="1" dirty="0" err="1" smtClean="0">
                  <a:solidFill>
                    <a:schemeClr val="tx1"/>
                  </a:solidFill>
                  <a:latin typeface="+mj-lt"/>
                </a:rPr>
                <a:t>Scientific</a:t>
              </a:r>
              <a:r>
                <a:rPr lang="es-CL" sz="105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s-CL" sz="1050" b="1" dirty="0" err="1" smtClean="0">
                  <a:solidFill>
                    <a:schemeClr val="tx1"/>
                  </a:solidFill>
                  <a:latin typeface="+mj-lt"/>
                </a:rPr>
                <a:t>Committee</a:t>
              </a:r>
              <a:endParaRPr lang="es-CL" sz="105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s-CL" sz="1050" b="1" dirty="0" err="1" smtClean="0">
                  <a:solidFill>
                    <a:schemeClr val="tx1"/>
                  </a:solidFill>
                  <a:latin typeface="+mj-lt"/>
                </a:rPr>
                <a:t>Determination</a:t>
              </a:r>
              <a:r>
                <a:rPr lang="es-CL" sz="1050" b="1" dirty="0" smtClean="0">
                  <a:solidFill>
                    <a:schemeClr val="tx1"/>
                  </a:solidFill>
                  <a:latin typeface="+mj-lt"/>
                </a:rPr>
                <a:t> of Status and </a:t>
              </a:r>
              <a:r>
                <a:rPr lang="es-CL" sz="1050" b="1" dirty="0" err="1" smtClean="0">
                  <a:solidFill>
                    <a:schemeClr val="tx1"/>
                  </a:solidFill>
                  <a:latin typeface="+mj-lt"/>
                </a:rPr>
                <a:t>range</a:t>
              </a:r>
              <a:r>
                <a:rPr lang="es-CL" sz="1050" b="1" dirty="0" smtClean="0">
                  <a:solidFill>
                    <a:schemeClr val="tx1"/>
                  </a:solidFill>
                  <a:latin typeface="+mj-lt"/>
                </a:rPr>
                <a:t> of </a:t>
              </a:r>
            </a:p>
            <a:p>
              <a:pPr algn="ctr"/>
              <a:r>
                <a:rPr lang="es-CL" sz="1350" b="1" dirty="0" err="1" smtClean="0">
                  <a:solidFill>
                    <a:srgbClr val="FF0000"/>
                  </a:solidFill>
                  <a:latin typeface="+mj-lt"/>
                </a:rPr>
                <a:t>Updated</a:t>
              </a:r>
              <a:r>
                <a:rPr lang="es-CL" sz="1350" b="1" dirty="0" smtClean="0">
                  <a:solidFill>
                    <a:srgbClr val="FF0000"/>
                  </a:solidFill>
                  <a:latin typeface="+mj-lt"/>
                </a:rPr>
                <a:t> ABC</a:t>
              </a:r>
              <a:endParaRPr lang="es-CL" sz="1050" b="1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41" name="Conector recto 23556"/>
            <p:cNvCxnSpPr/>
            <p:nvPr/>
          </p:nvCxnSpPr>
          <p:spPr>
            <a:xfrm>
              <a:off x="5762672" y="1295879"/>
              <a:ext cx="1220314" cy="0"/>
            </a:xfrm>
            <a:prstGeom prst="line">
              <a:avLst/>
            </a:prstGeom>
            <a:ln w="57150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6 Rectángulo redondeado"/>
            <p:cNvSpPr/>
            <p:nvPr/>
          </p:nvSpPr>
          <p:spPr>
            <a:xfrm>
              <a:off x="4166416" y="973249"/>
              <a:ext cx="1578517" cy="64526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0" b="1" dirty="0" err="1" smtClean="0">
                  <a:solidFill>
                    <a:srgbClr val="FFFF00"/>
                  </a:solidFill>
                  <a:latin typeface="+mj-lt"/>
                </a:rPr>
                <a:t>July</a:t>
              </a:r>
              <a:endParaRPr lang="es-CL" sz="1500" b="1" dirty="0">
                <a:solidFill>
                  <a:srgbClr val="FFFF00"/>
                </a:solidFill>
                <a:latin typeface="+mj-lt"/>
              </a:endParaRPr>
            </a:p>
            <a:p>
              <a:pPr algn="ctr"/>
              <a:r>
                <a:rPr lang="es-CL" sz="1500" b="1" dirty="0" smtClean="0">
                  <a:solidFill>
                    <a:srgbClr val="FFFF00"/>
                  </a:solidFill>
                  <a:latin typeface="+mj-lt"/>
                </a:rPr>
                <a:t>FINAL REPORT</a:t>
              </a:r>
              <a:endParaRPr lang="es-CL" sz="105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3 Rectángulo redondeado"/>
            <p:cNvSpPr/>
            <p:nvPr/>
          </p:nvSpPr>
          <p:spPr>
            <a:xfrm>
              <a:off x="6208065" y="973146"/>
              <a:ext cx="2018547" cy="8654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50" b="1" dirty="0" err="1" smtClean="0">
                  <a:solidFill>
                    <a:schemeClr val="tx1"/>
                  </a:solidFill>
                  <a:latin typeface="+mj-lt"/>
                </a:rPr>
                <a:t>Tecnical</a:t>
              </a:r>
              <a:r>
                <a:rPr lang="es-CL" sz="105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s-CL" sz="1050" b="1" dirty="0" err="1" smtClean="0">
                  <a:solidFill>
                    <a:schemeClr val="tx1"/>
                  </a:solidFill>
                  <a:latin typeface="+mj-lt"/>
                </a:rPr>
                <a:t>Scientific</a:t>
              </a:r>
              <a:r>
                <a:rPr lang="es-CL" sz="105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s-CL" sz="1050" b="1" dirty="0" err="1" smtClean="0">
                  <a:solidFill>
                    <a:schemeClr val="tx1"/>
                  </a:solidFill>
                  <a:latin typeface="+mj-lt"/>
                </a:rPr>
                <a:t>Committee</a:t>
              </a:r>
              <a:endParaRPr lang="es-CL" sz="105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s-CL" sz="1050" b="1" dirty="0" smtClean="0">
                  <a:solidFill>
                    <a:schemeClr val="tx1"/>
                  </a:solidFill>
                  <a:latin typeface="+mj-lt"/>
                </a:rPr>
                <a:t>Status </a:t>
              </a:r>
              <a:r>
                <a:rPr lang="es-CL" sz="1050" b="1" dirty="0" err="1" smtClean="0">
                  <a:solidFill>
                    <a:schemeClr val="tx1"/>
                  </a:solidFill>
                  <a:latin typeface="+mj-lt"/>
                </a:rPr>
                <a:t>Determination</a:t>
              </a:r>
              <a:r>
                <a:rPr lang="es-CL" sz="1050" b="1" dirty="0" smtClean="0">
                  <a:solidFill>
                    <a:schemeClr val="tx1"/>
                  </a:solidFill>
                  <a:latin typeface="+mj-lt"/>
                </a:rPr>
                <a:t> and  </a:t>
              </a:r>
              <a:r>
                <a:rPr lang="es-CL" sz="1050" b="1" dirty="0" err="1" smtClean="0">
                  <a:solidFill>
                    <a:schemeClr val="tx1"/>
                  </a:solidFill>
                  <a:latin typeface="+mj-lt"/>
                </a:rPr>
                <a:t>range</a:t>
              </a:r>
              <a:r>
                <a:rPr lang="es-CL" sz="105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s-CL" sz="1350" b="1" dirty="0" err="1" smtClean="0">
                  <a:solidFill>
                    <a:srgbClr val="FF0000"/>
                  </a:solidFill>
                  <a:latin typeface="+mj-lt"/>
                </a:rPr>
                <a:t>Updated</a:t>
              </a:r>
              <a:r>
                <a:rPr lang="es-CL" sz="1350" b="1" dirty="0" smtClean="0">
                  <a:solidFill>
                    <a:srgbClr val="FF0000"/>
                  </a:solidFill>
                  <a:latin typeface="+mj-lt"/>
                </a:rPr>
                <a:t> ABC</a:t>
              </a:r>
              <a:endParaRPr lang="es-CL" sz="135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44" name="Anillo 9"/>
            <p:cNvSpPr/>
            <p:nvPr/>
          </p:nvSpPr>
          <p:spPr>
            <a:xfrm>
              <a:off x="3254828" y="1972254"/>
              <a:ext cx="2350031" cy="2354821"/>
            </a:xfrm>
            <a:prstGeom prst="donut">
              <a:avLst>
                <a:gd name="adj" fmla="val 5251"/>
              </a:avLst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35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45" name="Rectángulo 21"/>
          <p:cNvSpPr/>
          <p:nvPr/>
        </p:nvSpPr>
        <p:spPr>
          <a:xfrm>
            <a:off x="20319" y="8393"/>
            <a:ext cx="906272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 err="1" smtClean="0">
                <a:latin typeface="+mj-lt"/>
              </a:rPr>
              <a:t>Determination</a:t>
            </a:r>
            <a:r>
              <a:rPr lang="es-ES" sz="2800" dirty="0" smtClean="0">
                <a:latin typeface="+mj-lt"/>
              </a:rPr>
              <a:t> of  ABC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2 Grupo"/>
          <p:cNvGrpSpPr/>
          <p:nvPr/>
        </p:nvGrpSpPr>
        <p:grpSpPr>
          <a:xfrm>
            <a:off x="179512" y="692696"/>
            <a:ext cx="8424936" cy="5904656"/>
            <a:chOff x="179512" y="692696"/>
            <a:chExt cx="8424936" cy="5904656"/>
          </a:xfrm>
        </p:grpSpPr>
        <p:cxnSp>
          <p:nvCxnSpPr>
            <p:cNvPr id="88" name="87 Conector recto"/>
            <p:cNvCxnSpPr/>
            <p:nvPr/>
          </p:nvCxnSpPr>
          <p:spPr>
            <a:xfrm>
              <a:off x="1475656" y="2780928"/>
              <a:ext cx="0" cy="28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3 Rectángulo"/>
            <p:cNvSpPr/>
            <p:nvPr/>
          </p:nvSpPr>
          <p:spPr>
            <a:xfrm>
              <a:off x="3275856" y="1052736"/>
              <a:ext cx="2088232" cy="864096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600" dirty="0" err="1" smtClean="0">
                  <a:solidFill>
                    <a:schemeClr val="bg1"/>
                  </a:solidFill>
                </a:rPr>
                <a:t>Unknown</a:t>
              </a:r>
              <a:r>
                <a:rPr lang="es-CL" sz="1600" dirty="0" smtClean="0">
                  <a:solidFill>
                    <a:schemeClr val="bg1"/>
                  </a:solidFill>
                </a:rPr>
                <a:t> </a:t>
              </a:r>
              <a:r>
                <a:rPr lang="es-CL" sz="1600" dirty="0" err="1" smtClean="0">
                  <a:solidFill>
                    <a:schemeClr val="bg1"/>
                  </a:solidFill>
                </a:rPr>
                <a:t>population</a:t>
              </a:r>
              <a:r>
                <a:rPr lang="es-CL" sz="1600" dirty="0" smtClean="0">
                  <a:solidFill>
                    <a:schemeClr val="bg1"/>
                  </a:solidFill>
                </a:rPr>
                <a:t> </a:t>
              </a:r>
              <a:r>
                <a:rPr lang="es-CL" sz="1600" dirty="0" err="1" smtClean="0">
                  <a:solidFill>
                    <a:schemeClr val="bg1"/>
                  </a:solidFill>
                </a:rPr>
                <a:t>parameters</a:t>
              </a:r>
              <a:endParaRPr lang="es-CL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275856" y="2276872"/>
              <a:ext cx="2088232" cy="360040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600" dirty="0" err="1" smtClean="0">
                  <a:solidFill>
                    <a:schemeClr val="bg1"/>
                  </a:solidFill>
                </a:rPr>
                <a:t>Model</a:t>
              </a:r>
              <a:r>
                <a:rPr lang="es-CL" sz="1600" dirty="0" smtClean="0">
                  <a:solidFill>
                    <a:schemeClr val="bg1"/>
                  </a:solidFill>
                </a:rPr>
                <a:t> - </a:t>
              </a:r>
              <a:r>
                <a:rPr lang="es-CL" sz="1600" dirty="0" err="1" smtClean="0">
                  <a:solidFill>
                    <a:schemeClr val="bg1"/>
                  </a:solidFill>
                </a:rPr>
                <a:t>dynamics</a:t>
              </a:r>
              <a:endParaRPr lang="es-CL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3275856" y="3068960"/>
              <a:ext cx="2088232" cy="576064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600" dirty="0" err="1" smtClean="0">
                  <a:solidFill>
                    <a:schemeClr val="bg1"/>
                  </a:solidFill>
                </a:rPr>
                <a:t>Model</a:t>
              </a:r>
              <a:r>
                <a:rPr lang="es-CL" sz="1600" dirty="0" smtClean="0">
                  <a:solidFill>
                    <a:schemeClr val="bg1"/>
                  </a:solidFill>
                </a:rPr>
                <a:t> - </a:t>
              </a:r>
              <a:r>
                <a:rPr lang="es-CL" sz="1600" dirty="0" err="1" smtClean="0">
                  <a:solidFill>
                    <a:schemeClr val="bg1"/>
                  </a:solidFill>
                </a:rPr>
                <a:t>observations</a:t>
              </a:r>
              <a:endParaRPr lang="es-CL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3275856" y="4077072"/>
              <a:ext cx="2088232" cy="432048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600" dirty="0" err="1" smtClean="0">
                  <a:solidFill>
                    <a:schemeClr val="bg1"/>
                  </a:solidFill>
                </a:rPr>
                <a:t>Estimated</a:t>
              </a:r>
              <a:r>
                <a:rPr lang="es-CL" sz="1600" dirty="0" smtClean="0">
                  <a:solidFill>
                    <a:schemeClr val="bg1"/>
                  </a:solidFill>
                </a:rPr>
                <a:t> variables</a:t>
              </a:r>
              <a:endParaRPr lang="es-CL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6588224" y="4005064"/>
              <a:ext cx="2016224" cy="576064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600" dirty="0" err="1" smtClean="0">
                  <a:solidFill>
                    <a:schemeClr val="bg1"/>
                  </a:solidFill>
                </a:rPr>
                <a:t>Observed</a:t>
              </a:r>
              <a:r>
                <a:rPr lang="es-CL" sz="1600" dirty="0" smtClean="0">
                  <a:solidFill>
                    <a:schemeClr val="bg1"/>
                  </a:solidFill>
                </a:rPr>
                <a:t> variables</a:t>
              </a:r>
              <a:endParaRPr lang="es-CL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6660232" y="1556792"/>
              <a:ext cx="1872208" cy="576064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600" dirty="0" err="1" smtClean="0">
                  <a:solidFill>
                    <a:schemeClr val="bg1"/>
                  </a:solidFill>
                </a:rPr>
                <a:t>Biological</a:t>
              </a:r>
              <a:r>
                <a:rPr lang="es-CL" sz="1600" dirty="0" smtClean="0">
                  <a:solidFill>
                    <a:schemeClr val="bg1"/>
                  </a:solidFill>
                </a:rPr>
                <a:t> </a:t>
              </a:r>
              <a:r>
                <a:rPr lang="es-CL" sz="1600" dirty="0" err="1" smtClean="0">
                  <a:solidFill>
                    <a:schemeClr val="bg1"/>
                  </a:solidFill>
                </a:rPr>
                <a:t>information</a:t>
              </a:r>
              <a:endParaRPr lang="es-CL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467544" y="3140968"/>
              <a:ext cx="1980728" cy="864096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600" dirty="0" err="1" smtClean="0">
                  <a:solidFill>
                    <a:schemeClr val="bg1"/>
                  </a:solidFill>
                </a:rPr>
                <a:t>Estimation</a:t>
              </a:r>
              <a:r>
                <a:rPr lang="es-CL" sz="1600" dirty="0" smtClean="0">
                  <a:solidFill>
                    <a:schemeClr val="bg1"/>
                  </a:solidFill>
                </a:rPr>
                <a:t> of </a:t>
              </a:r>
              <a:r>
                <a:rPr lang="es-CL" sz="1600" dirty="0" err="1" smtClean="0">
                  <a:solidFill>
                    <a:schemeClr val="bg1"/>
                  </a:solidFill>
                </a:rPr>
                <a:t>population</a:t>
              </a:r>
              <a:r>
                <a:rPr lang="es-CL" sz="1600" dirty="0" smtClean="0">
                  <a:solidFill>
                    <a:schemeClr val="bg1"/>
                  </a:solidFill>
                </a:rPr>
                <a:t> variables</a:t>
              </a:r>
              <a:endParaRPr lang="es-CL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5220072" y="5085184"/>
              <a:ext cx="2016224" cy="576064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dirty="0" smtClean="0">
                  <a:solidFill>
                    <a:schemeClr val="bg1"/>
                  </a:solidFill>
                </a:rPr>
                <a:t>OBJECTIVE FUNCTION</a:t>
              </a:r>
              <a:endParaRPr lang="es-CL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5436096" y="6021288"/>
              <a:ext cx="1728192" cy="576064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600" dirty="0" err="1" smtClean="0">
                  <a:solidFill>
                    <a:schemeClr val="bg1"/>
                  </a:solidFill>
                </a:rPr>
                <a:t>Model</a:t>
              </a:r>
              <a:r>
                <a:rPr lang="es-CL" sz="1600" dirty="0" smtClean="0">
                  <a:solidFill>
                    <a:schemeClr val="bg1"/>
                  </a:solidFill>
                </a:rPr>
                <a:t> outputs</a:t>
              </a:r>
              <a:endParaRPr lang="es-CL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14 Conector recto"/>
            <p:cNvCxnSpPr>
              <a:stCxn id="4" idx="1"/>
            </p:cNvCxnSpPr>
            <p:nvPr/>
          </p:nvCxnSpPr>
          <p:spPr>
            <a:xfrm flipH="1">
              <a:off x="179512" y="1484784"/>
              <a:ext cx="3096344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179512" y="1484784"/>
              <a:ext cx="0" cy="338437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179512" y="4869160"/>
              <a:ext cx="5832648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/>
            <p:nvPr/>
          </p:nvCxnSpPr>
          <p:spPr>
            <a:xfrm flipV="1">
              <a:off x="6012160" y="692696"/>
              <a:ext cx="0" cy="417646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 flipH="1">
              <a:off x="4283968" y="692696"/>
              <a:ext cx="172819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/>
            <p:nvPr/>
          </p:nvCxnSpPr>
          <p:spPr>
            <a:xfrm>
              <a:off x="4283968" y="692696"/>
              <a:ext cx="0" cy="36004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/>
            <p:nvPr/>
          </p:nvCxnSpPr>
          <p:spPr>
            <a:xfrm>
              <a:off x="4283968" y="1916832"/>
              <a:ext cx="0" cy="36004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/>
            <p:nvPr/>
          </p:nvCxnSpPr>
          <p:spPr>
            <a:xfrm>
              <a:off x="4283968" y="2636912"/>
              <a:ext cx="0" cy="43204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/>
            <p:nvPr/>
          </p:nvCxnSpPr>
          <p:spPr>
            <a:xfrm>
              <a:off x="4283968" y="3645024"/>
              <a:ext cx="0" cy="36004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>
              <a:off x="4283968" y="4509120"/>
              <a:ext cx="0" cy="86409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4283968" y="5373216"/>
              <a:ext cx="936104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7236296" y="5373216"/>
              <a:ext cx="432048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 flipV="1">
              <a:off x="7668344" y="4581128"/>
              <a:ext cx="0" cy="79208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>
              <a:off x="6300192" y="5661248"/>
              <a:ext cx="0" cy="36004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5364088" y="2420888"/>
              <a:ext cx="2232248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70 Conector recto"/>
            <p:cNvCxnSpPr/>
            <p:nvPr/>
          </p:nvCxnSpPr>
          <p:spPr>
            <a:xfrm>
              <a:off x="7596336" y="2132856"/>
              <a:ext cx="0" cy="28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 flipH="1">
              <a:off x="1475656" y="2780928"/>
              <a:ext cx="280831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93 CuadroTexto"/>
          <p:cNvSpPr txBox="1"/>
          <p:nvPr/>
        </p:nvSpPr>
        <p:spPr>
          <a:xfrm>
            <a:off x="395536" y="1700808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Franklin Gothic Demi Cond" panose="020B0706030402020204" pitchFamily="34" charset="0"/>
              </a:rPr>
              <a:t>STOCK ASSESSMENT MODEL</a:t>
            </a:r>
            <a:endParaRPr lang="es-CL" sz="16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5" name="94 CuadroTexto"/>
          <p:cNvSpPr txBox="1"/>
          <p:nvPr/>
        </p:nvSpPr>
        <p:spPr>
          <a:xfrm>
            <a:off x="5283821" y="5661248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err="1" smtClean="0"/>
              <a:t>Solution</a:t>
            </a:r>
            <a:endParaRPr lang="es-CL" sz="1400" dirty="0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323528" y="44624"/>
            <a:ext cx="8521700" cy="52540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Conceptual Model for the stock assessment</a:t>
            </a:r>
          </a:p>
        </p:txBody>
      </p:sp>
    </p:spTree>
    <p:extLst>
      <p:ext uri="{BB962C8B-B14F-4D97-AF65-F5344CB8AC3E}">
        <p14:creationId xmlns:p14="http://schemas.microsoft.com/office/powerpoint/2010/main" val="25928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Exploitation</a:t>
            </a:r>
            <a:r>
              <a:rPr lang="es-CL" dirty="0" smtClean="0"/>
              <a:t> </a:t>
            </a:r>
            <a:r>
              <a:rPr lang="es-CL" dirty="0" err="1" smtClean="0"/>
              <a:t>strategy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 smtClean="0"/>
              <a:t>Base </a:t>
            </a:r>
            <a:r>
              <a:rPr lang="es-CL" dirty="0" err="1" smtClean="0"/>
              <a:t>on</a:t>
            </a:r>
            <a:r>
              <a:rPr lang="es-CL" dirty="0" smtClean="0"/>
              <a:t> </a:t>
            </a:r>
            <a:r>
              <a:rPr lang="es-CL" dirty="0" err="1" smtClean="0"/>
              <a:t>Fref</a:t>
            </a:r>
            <a:r>
              <a:rPr lang="es-CL" dirty="0" smtClean="0"/>
              <a:t> (F60%mrs) in </a:t>
            </a:r>
            <a:r>
              <a:rPr lang="es-CL" dirty="0" err="1" smtClean="0"/>
              <a:t>projection</a:t>
            </a:r>
            <a:r>
              <a:rPr lang="es-CL" dirty="0" smtClean="0"/>
              <a:t> of 6years.</a:t>
            </a:r>
          </a:p>
          <a:p>
            <a:r>
              <a:rPr lang="es-CL" dirty="0" smtClean="0"/>
              <a:t>Performance </a:t>
            </a:r>
            <a:r>
              <a:rPr lang="es-CL" dirty="0" err="1" smtClean="0"/>
              <a:t>indicators</a:t>
            </a:r>
            <a:r>
              <a:rPr lang="es-CL" dirty="0" smtClean="0"/>
              <a:t>: </a:t>
            </a:r>
            <a:r>
              <a:rPr lang="es-CL" dirty="0" err="1" smtClean="0"/>
              <a:t>reduction</a:t>
            </a:r>
            <a:r>
              <a:rPr lang="es-CL" dirty="0" smtClean="0"/>
              <a:t> </a:t>
            </a:r>
            <a:r>
              <a:rPr lang="es-CL" dirty="0" err="1" smtClean="0"/>
              <a:t>spawning</a:t>
            </a:r>
            <a:r>
              <a:rPr lang="es-CL" dirty="0" smtClean="0"/>
              <a:t> </a:t>
            </a:r>
            <a:r>
              <a:rPr lang="es-CL" dirty="0" err="1" smtClean="0"/>
              <a:t>biomass</a:t>
            </a:r>
            <a:r>
              <a:rPr lang="es-CL" dirty="0" smtClean="0"/>
              <a:t>, </a:t>
            </a:r>
            <a:r>
              <a:rPr lang="es-CL" dirty="0" err="1" smtClean="0"/>
              <a:t>future</a:t>
            </a:r>
            <a:r>
              <a:rPr lang="es-CL" dirty="0" smtClean="0"/>
              <a:t> </a:t>
            </a:r>
            <a:r>
              <a:rPr lang="es-CL" dirty="0" err="1" smtClean="0"/>
              <a:t>catches</a:t>
            </a:r>
            <a:r>
              <a:rPr lang="es-CL" dirty="0"/>
              <a:t> </a:t>
            </a:r>
            <a:r>
              <a:rPr lang="es-CL" dirty="0" smtClean="0"/>
              <a:t>at </a:t>
            </a:r>
            <a:r>
              <a:rPr lang="es-CL" dirty="0" err="1" smtClean="0"/>
              <a:t>different</a:t>
            </a:r>
            <a:r>
              <a:rPr lang="es-CL" dirty="0" smtClean="0"/>
              <a:t> </a:t>
            </a:r>
            <a:r>
              <a:rPr lang="es-CL" dirty="0" err="1" smtClean="0"/>
              <a:t>risk</a:t>
            </a:r>
            <a:r>
              <a:rPr lang="es-CL" dirty="0" smtClean="0"/>
              <a:t> </a:t>
            </a:r>
            <a:r>
              <a:rPr lang="es-CL" dirty="0" err="1" smtClean="0"/>
              <a:t>levels</a:t>
            </a:r>
            <a:r>
              <a:rPr lang="es-CL" dirty="0" smtClean="0"/>
              <a:t>.</a:t>
            </a:r>
          </a:p>
          <a:p>
            <a:r>
              <a:rPr lang="es-CL" dirty="0" smtClean="0"/>
              <a:t>Output </a:t>
            </a:r>
            <a:r>
              <a:rPr lang="es-CL" dirty="0" err="1" smtClean="0"/>
              <a:t>is</a:t>
            </a:r>
            <a:r>
              <a:rPr lang="es-CL" dirty="0" smtClean="0"/>
              <a:t> a ABC </a:t>
            </a:r>
            <a:r>
              <a:rPr lang="es-CL" dirty="0" err="1" smtClean="0"/>
              <a:t>by</a:t>
            </a:r>
            <a:r>
              <a:rPr lang="es-CL" dirty="0" smtClean="0"/>
              <a:t> </a:t>
            </a:r>
            <a:r>
              <a:rPr lang="es-CL" dirty="0" err="1" smtClean="0"/>
              <a:t>species</a:t>
            </a:r>
            <a:r>
              <a:rPr lang="es-CL" dirty="0" smtClean="0"/>
              <a:t>.</a:t>
            </a:r>
          </a:p>
          <a:p>
            <a:r>
              <a:rPr lang="es-CL" dirty="0" err="1" smtClean="0"/>
              <a:t>From</a:t>
            </a:r>
            <a:r>
              <a:rPr lang="es-CL" dirty="0" smtClean="0"/>
              <a:t> 2017 </a:t>
            </a:r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Undersecretary</a:t>
            </a:r>
            <a:r>
              <a:rPr lang="es-CL" dirty="0" smtClean="0"/>
              <a:t> of </a:t>
            </a:r>
            <a:r>
              <a:rPr lang="es-CL" dirty="0" err="1" smtClean="0"/>
              <a:t>Fishing</a:t>
            </a:r>
            <a:r>
              <a:rPr lang="es-CL" dirty="0" smtClean="0"/>
              <a:t> (manager) </a:t>
            </a:r>
            <a:r>
              <a:rPr lang="en-US" dirty="0"/>
              <a:t>the possibility of exceeding the assigned </a:t>
            </a:r>
            <a:r>
              <a:rPr lang="en-US" dirty="0" smtClean="0"/>
              <a:t>catches (</a:t>
            </a:r>
            <a:r>
              <a:rPr lang="en-US" dirty="0" err="1" smtClean="0"/>
              <a:t>a+s</a:t>
            </a:r>
            <a:r>
              <a:rPr lang="en-US" dirty="0" smtClean="0"/>
              <a:t>) </a:t>
            </a:r>
            <a:r>
              <a:rPr lang="en-US" dirty="0"/>
              <a:t>up to 40</a:t>
            </a:r>
            <a:r>
              <a:rPr lang="en-US" dirty="0" smtClean="0"/>
              <a:t>%. This mechanism is activated </a:t>
            </a:r>
            <a:r>
              <a:rPr lang="en-US" dirty="0"/>
              <a:t>when any of the </a:t>
            </a:r>
            <a:r>
              <a:rPr lang="en-US" dirty="0" smtClean="0"/>
              <a:t>ABC </a:t>
            </a:r>
            <a:r>
              <a:rPr lang="en-US" smtClean="0"/>
              <a:t>for </a:t>
            </a:r>
            <a:r>
              <a:rPr lang="en-US" smtClean="0"/>
              <a:t>either species </a:t>
            </a:r>
            <a:r>
              <a:rPr lang="en-US" dirty="0"/>
              <a:t>is </a:t>
            </a:r>
            <a:r>
              <a:rPr lang="en-US" dirty="0" smtClean="0"/>
              <a:t>exceeded.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436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672108" y="313317"/>
            <a:ext cx="208823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Common</a:t>
            </a:r>
            <a:r>
              <a:rPr lang="es-CL" dirty="0" smtClean="0"/>
              <a:t> </a:t>
            </a:r>
            <a:r>
              <a:rPr lang="es-CL" dirty="0" err="1" smtClean="0"/>
              <a:t>sardine</a:t>
            </a:r>
            <a:r>
              <a:rPr lang="es-CL" dirty="0" smtClean="0"/>
              <a:t> </a:t>
            </a:r>
            <a:r>
              <a:rPr lang="es-CL" dirty="0" err="1" smtClean="0"/>
              <a:t>estimation</a:t>
            </a:r>
            <a:r>
              <a:rPr lang="es-CL" dirty="0" smtClean="0"/>
              <a:t> </a:t>
            </a:r>
            <a:r>
              <a:rPr lang="es-CL" dirty="0" err="1" smtClean="0"/>
              <a:t>model</a:t>
            </a:r>
            <a:endParaRPr lang="es-CL" dirty="0"/>
          </a:p>
        </p:txBody>
      </p:sp>
      <p:sp>
        <p:nvSpPr>
          <p:cNvPr id="5" name="4 Rectángulo"/>
          <p:cNvSpPr/>
          <p:nvPr/>
        </p:nvSpPr>
        <p:spPr>
          <a:xfrm>
            <a:off x="4499992" y="334804"/>
            <a:ext cx="208823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Anchovy</a:t>
            </a:r>
            <a:endParaRPr lang="es-CL" dirty="0" smtClean="0"/>
          </a:p>
          <a:p>
            <a:pPr algn="ctr"/>
            <a:r>
              <a:rPr lang="es-CL" dirty="0" err="1" smtClean="0"/>
              <a:t>estimation</a:t>
            </a:r>
            <a:r>
              <a:rPr lang="es-CL" dirty="0" smtClean="0"/>
              <a:t> </a:t>
            </a:r>
            <a:r>
              <a:rPr lang="es-CL" dirty="0" err="1" smtClean="0"/>
              <a:t>model</a:t>
            </a:r>
            <a:endParaRPr lang="es-CL" dirty="0"/>
          </a:p>
        </p:txBody>
      </p:sp>
      <p:sp>
        <p:nvSpPr>
          <p:cNvPr id="6" name="5 Rectángulo redondeado"/>
          <p:cNvSpPr/>
          <p:nvPr/>
        </p:nvSpPr>
        <p:spPr>
          <a:xfrm>
            <a:off x="2264021" y="1688732"/>
            <a:ext cx="7920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ABCs</a:t>
            </a:r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5220072" y="1707704"/>
            <a:ext cx="7920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ABCa</a:t>
            </a:r>
            <a:endParaRPr lang="es-CL" dirty="0"/>
          </a:p>
        </p:txBody>
      </p:sp>
      <p:sp>
        <p:nvSpPr>
          <p:cNvPr id="8" name="7 Elipse"/>
          <p:cNvSpPr/>
          <p:nvPr/>
        </p:nvSpPr>
        <p:spPr>
          <a:xfrm>
            <a:off x="2411760" y="2276872"/>
            <a:ext cx="1930033" cy="1296144"/>
          </a:xfrm>
          <a:prstGeom prst="ellipse">
            <a:avLst/>
          </a:prstGeom>
          <a:solidFill>
            <a:schemeClr val="accent2">
              <a:lumMod val="40000"/>
              <a:lumOff val="60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Elipse"/>
          <p:cNvSpPr/>
          <p:nvPr/>
        </p:nvSpPr>
        <p:spPr>
          <a:xfrm>
            <a:off x="3851920" y="2276872"/>
            <a:ext cx="2016224" cy="1296144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CuadroTexto"/>
          <p:cNvSpPr txBox="1"/>
          <p:nvPr/>
        </p:nvSpPr>
        <p:spPr>
          <a:xfrm>
            <a:off x="3097119" y="1901834"/>
            <a:ext cx="212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Technical</a:t>
            </a:r>
            <a:r>
              <a:rPr lang="es-CL" dirty="0" smtClean="0"/>
              <a:t> </a:t>
            </a:r>
            <a:r>
              <a:rPr lang="es-CL" dirty="0" err="1" smtClean="0"/>
              <a:t>Interaction</a:t>
            </a:r>
            <a:endParaRPr lang="es-CL" dirty="0"/>
          </a:p>
        </p:txBody>
      </p:sp>
      <p:cxnSp>
        <p:nvCxnSpPr>
          <p:cNvPr id="11" name="10 Conector angular"/>
          <p:cNvCxnSpPr>
            <a:stCxn id="4" idx="1"/>
            <a:endCxn id="6" idx="1"/>
          </p:cNvCxnSpPr>
          <p:nvPr/>
        </p:nvCxnSpPr>
        <p:spPr>
          <a:xfrm rot="10800000" flipH="1" flipV="1">
            <a:off x="1672107" y="781368"/>
            <a:ext cx="591913" cy="1123387"/>
          </a:xfrm>
          <a:prstGeom prst="bentConnector3">
            <a:avLst>
              <a:gd name="adj1" fmla="val -386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angular"/>
          <p:cNvCxnSpPr>
            <a:stCxn id="5" idx="3"/>
            <a:endCxn id="7" idx="3"/>
          </p:cNvCxnSpPr>
          <p:nvPr/>
        </p:nvCxnSpPr>
        <p:spPr>
          <a:xfrm flipH="1">
            <a:off x="6012160" y="802856"/>
            <a:ext cx="576064" cy="1120872"/>
          </a:xfrm>
          <a:prstGeom prst="bentConnector3">
            <a:avLst>
              <a:gd name="adj1" fmla="val -396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endCxn id="8" idx="2"/>
          </p:cNvCxnSpPr>
          <p:nvPr/>
        </p:nvCxnSpPr>
        <p:spPr>
          <a:xfrm rot="5400000">
            <a:off x="2143317" y="2408196"/>
            <a:ext cx="785192" cy="248305"/>
          </a:xfrm>
          <a:prstGeom prst="bentConnector4">
            <a:avLst>
              <a:gd name="adj1" fmla="val 8732"/>
              <a:gd name="adj2" fmla="val 1920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7" idx="2"/>
            <a:endCxn id="9" idx="6"/>
          </p:cNvCxnSpPr>
          <p:nvPr/>
        </p:nvCxnSpPr>
        <p:spPr>
          <a:xfrm rot="16200000" flipH="1">
            <a:off x="5349534" y="2406334"/>
            <a:ext cx="785192" cy="252028"/>
          </a:xfrm>
          <a:prstGeom prst="bentConnector4">
            <a:avLst>
              <a:gd name="adj1" fmla="val 8732"/>
              <a:gd name="adj2" fmla="val 2478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2987824" y="2740278"/>
            <a:ext cx="205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MIXED            CATCH</a:t>
            </a:r>
            <a:endParaRPr lang="es-CL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2798940" y="3789040"/>
            <a:ext cx="271931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OPERATIONAL PROBLEMS</a:t>
            </a:r>
            <a:endParaRPr lang="es-CL" dirty="0"/>
          </a:p>
        </p:txBody>
      </p:sp>
      <p:cxnSp>
        <p:nvCxnSpPr>
          <p:cNvPr id="17" name="16 Conector angular"/>
          <p:cNvCxnSpPr>
            <a:stCxn id="8" idx="3"/>
            <a:endCxn id="16" idx="1"/>
          </p:cNvCxnSpPr>
          <p:nvPr/>
        </p:nvCxnSpPr>
        <p:spPr>
          <a:xfrm rot="16200000" flipH="1">
            <a:off x="2363733" y="3713873"/>
            <a:ext cx="765880" cy="1045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9" idx="5"/>
            <a:endCxn id="16" idx="3"/>
          </p:cNvCxnSpPr>
          <p:nvPr/>
        </p:nvCxnSpPr>
        <p:spPr>
          <a:xfrm rot="5400000">
            <a:off x="5162623" y="3738828"/>
            <a:ext cx="765880" cy="546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1450483" y="5023062"/>
            <a:ext cx="2228525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chemeClr val="tx1"/>
                </a:solidFill>
              </a:rPr>
              <a:t>ABCt</a:t>
            </a:r>
            <a:r>
              <a:rPr lang="es-CL" b="1" dirty="0" smtClean="0">
                <a:solidFill>
                  <a:schemeClr val="tx1"/>
                </a:solidFill>
              </a:rPr>
              <a:t> = </a:t>
            </a:r>
            <a:r>
              <a:rPr lang="es-CL" b="1" dirty="0" err="1" smtClean="0">
                <a:solidFill>
                  <a:schemeClr val="tx1"/>
                </a:solidFill>
              </a:rPr>
              <a:t>ABCs</a:t>
            </a:r>
            <a:r>
              <a:rPr lang="es-CL" b="1" dirty="0" smtClean="0">
                <a:solidFill>
                  <a:schemeClr val="tx1"/>
                </a:solidFill>
              </a:rPr>
              <a:t> + </a:t>
            </a:r>
            <a:r>
              <a:rPr lang="es-CL" b="1" dirty="0" err="1" smtClean="0">
                <a:solidFill>
                  <a:schemeClr val="tx1"/>
                </a:solidFill>
              </a:rPr>
              <a:t>ABCa</a:t>
            </a:r>
            <a:endParaRPr lang="es-CL" b="1" dirty="0">
              <a:solidFill>
                <a:schemeClr val="tx1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4623449" y="5022421"/>
            <a:ext cx="3096344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</a:rPr>
              <a:t>Newt = </a:t>
            </a:r>
            <a:r>
              <a:rPr lang="es-CL" b="1" dirty="0" err="1" smtClean="0">
                <a:solidFill>
                  <a:schemeClr val="tx1"/>
                </a:solidFill>
              </a:rPr>
              <a:t>ABCt</a:t>
            </a:r>
            <a:r>
              <a:rPr lang="es-CL" b="1" dirty="0" smtClean="0">
                <a:solidFill>
                  <a:schemeClr val="tx1"/>
                </a:solidFill>
              </a:rPr>
              <a:t> + Delta (</a:t>
            </a:r>
            <a:r>
              <a:rPr lang="es-CL" b="1" dirty="0" err="1" smtClean="0">
                <a:solidFill>
                  <a:schemeClr val="tx1"/>
                </a:solidFill>
              </a:rPr>
              <a:t>ABCt</a:t>
            </a:r>
            <a:r>
              <a:rPr lang="es-CL" b="1" dirty="0" smtClean="0">
                <a:solidFill>
                  <a:schemeClr val="tx1"/>
                </a:solidFill>
              </a:rPr>
              <a:t>)</a:t>
            </a:r>
            <a:endParaRPr lang="es-CL" b="1" dirty="0">
              <a:solidFill>
                <a:schemeClr val="tx1"/>
              </a:solidFill>
            </a:endParaRPr>
          </a:p>
        </p:txBody>
      </p:sp>
      <p:sp>
        <p:nvSpPr>
          <p:cNvPr id="21" name="20 Flecha derecha"/>
          <p:cNvSpPr/>
          <p:nvPr/>
        </p:nvSpPr>
        <p:spPr>
          <a:xfrm>
            <a:off x="3834559" y="5333077"/>
            <a:ext cx="648072" cy="170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CuadroTexto"/>
          <p:cNvSpPr txBox="1"/>
          <p:nvPr/>
        </p:nvSpPr>
        <p:spPr>
          <a:xfrm>
            <a:off x="6012160" y="4278287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/>
              <a:t>CHAS MODEL</a:t>
            </a:r>
            <a:endParaRPr lang="es-CL" sz="24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866078" y="5939988"/>
            <a:ext cx="21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Delta_range</a:t>
            </a:r>
            <a:r>
              <a:rPr lang="es-CL" dirty="0" smtClean="0"/>
              <a:t> =  0 - 0.4</a:t>
            </a:r>
            <a:endParaRPr lang="es-CL" dirty="0"/>
          </a:p>
        </p:txBody>
      </p:sp>
      <p:cxnSp>
        <p:nvCxnSpPr>
          <p:cNvPr id="24" name="23 Conector angular"/>
          <p:cNvCxnSpPr>
            <a:stCxn id="4" idx="0"/>
            <a:endCxn id="19" idx="1"/>
          </p:cNvCxnSpPr>
          <p:nvPr/>
        </p:nvCxnSpPr>
        <p:spPr>
          <a:xfrm rot="16200000" flipH="1" flipV="1">
            <a:off x="-469541" y="2233340"/>
            <a:ext cx="5105789" cy="1265741"/>
          </a:xfrm>
          <a:prstGeom prst="bentConnector4">
            <a:avLst>
              <a:gd name="adj1" fmla="val -4477"/>
              <a:gd name="adj2" fmla="val 1180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5" idx="0"/>
            <a:endCxn id="20" idx="3"/>
          </p:cNvCxnSpPr>
          <p:nvPr/>
        </p:nvCxnSpPr>
        <p:spPr>
          <a:xfrm rot="16200000" flipH="1">
            <a:off x="4090119" y="1788792"/>
            <a:ext cx="5083661" cy="2175685"/>
          </a:xfrm>
          <a:prstGeom prst="bentConnector4">
            <a:avLst>
              <a:gd name="adj1" fmla="val -4497"/>
              <a:gd name="adj2" fmla="val 1105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9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Control rule to </a:t>
            </a:r>
            <a:r>
              <a:rPr lang="es-CL" dirty="0" err="1" smtClean="0"/>
              <a:t>assess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1"/>
            <a:ext cx="8291264" cy="2476872"/>
          </a:xfrm>
        </p:spPr>
        <p:txBody>
          <a:bodyPr/>
          <a:lstStyle/>
          <a:p>
            <a:r>
              <a:rPr lang="es-CL" dirty="0" err="1" smtClean="0"/>
              <a:t>Ct</a:t>
            </a:r>
            <a:r>
              <a:rPr lang="es-CL" dirty="0" smtClean="0"/>
              <a:t>= Cs + Ca (estándar </a:t>
            </a:r>
            <a:r>
              <a:rPr lang="es-CL" dirty="0" err="1" smtClean="0"/>
              <a:t>system</a:t>
            </a:r>
            <a:r>
              <a:rPr lang="es-CL" dirty="0" smtClean="0"/>
              <a:t>)</a:t>
            </a:r>
          </a:p>
          <a:p>
            <a:endParaRPr lang="es-CL" dirty="0" smtClean="0"/>
          </a:p>
          <a:p>
            <a:pPr marL="0" indent="0">
              <a:buNone/>
            </a:pPr>
            <a:r>
              <a:rPr lang="es-CL" dirty="0" smtClean="0"/>
              <a:t>New </a:t>
            </a:r>
            <a:r>
              <a:rPr lang="es-CL" dirty="0" err="1" smtClean="0"/>
              <a:t>system</a:t>
            </a:r>
            <a:r>
              <a:rPr lang="es-CL" dirty="0" smtClean="0"/>
              <a:t> (delta = 0 to 0.4) </a:t>
            </a:r>
          </a:p>
          <a:p>
            <a:r>
              <a:rPr lang="es-CL" dirty="0" err="1" smtClean="0"/>
              <a:t>Ct</a:t>
            </a:r>
            <a:r>
              <a:rPr lang="es-CL" dirty="0" smtClean="0"/>
              <a:t>=Cs + Ca + delta (</a:t>
            </a:r>
            <a:r>
              <a:rPr lang="es-CL" dirty="0" err="1" smtClean="0"/>
              <a:t>Cs+Ca</a:t>
            </a:r>
            <a:r>
              <a:rPr lang="es-CL" dirty="0" smtClean="0"/>
              <a:t>)</a:t>
            </a:r>
            <a:endParaRPr lang="es-CL" dirty="0"/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94718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6466</TotalTime>
  <Words>1494</Words>
  <Application>Microsoft Office PowerPoint</Application>
  <PresentationFormat>Presentación en pantalla (4:3)</PresentationFormat>
  <Paragraphs>304</Paragraphs>
  <Slides>34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6" baseType="lpstr">
      <vt:lpstr>Tema de Office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Exploitation strategy</vt:lpstr>
      <vt:lpstr>Presentación de PowerPoint</vt:lpstr>
      <vt:lpstr>Control rule to assess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Determination of ABC for year 2015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marteaga</dc:creator>
  <cp:lastModifiedBy>cgatica</cp:lastModifiedBy>
  <cp:revision>295</cp:revision>
  <dcterms:created xsi:type="dcterms:W3CDTF">2015-04-14T20:30:49Z</dcterms:created>
  <dcterms:modified xsi:type="dcterms:W3CDTF">2018-08-07T23:30:43Z</dcterms:modified>
</cp:coreProperties>
</file>