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7" r:id="rId6"/>
    <p:sldId id="265" r:id="rId7"/>
    <p:sldId id="268" r:id="rId8"/>
    <p:sldId id="270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32" y="-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24AFA-59A8-4989-91A0-73D918D9B74A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F2D70-CB5D-4D3C-A9BF-28178EFBC009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1964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F2D70-CB5D-4D3C-A9BF-28178EFBC009}" type="slidenum">
              <a:rPr lang="es-CL" smtClean="0"/>
              <a:t>10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14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367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542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348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08402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420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2605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2009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427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261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077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67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068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03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8395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456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93378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5A489-5E92-4D72-B8DD-2D762D52B7E0}" type="datetimeFigureOut">
              <a:rPr lang="es-CL" smtClean="0"/>
              <a:t>13-07-2025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AF756C-B779-43FB-852C-335DAAAF69E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804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8881539-63ED-B5AE-63E0-F8E877DF0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3526971"/>
            <a:ext cx="10058400" cy="2071650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/>
              <a:t>Proyecto 1- Parte final (Core)</a:t>
            </a:r>
          </a:p>
          <a:p>
            <a:pPr algn="ctr"/>
            <a:endParaRPr lang="es-ES" sz="3200" b="1" dirty="0"/>
          </a:p>
          <a:p>
            <a:pPr algn="just"/>
            <a:r>
              <a:rPr lang="es-ES" b="1" dirty="0"/>
              <a:t>Tema: Análisis y Predicción de Ventas en una Tienda de </a:t>
            </a:r>
            <a:r>
              <a:rPr lang="es-ES" b="1" dirty="0" err="1"/>
              <a:t>Retail</a:t>
            </a:r>
            <a:endParaRPr lang="es-ES" b="1" dirty="0"/>
          </a:p>
          <a:p>
            <a:pPr algn="just"/>
            <a:r>
              <a:rPr lang="es-ES" b="1" dirty="0"/>
              <a:t>Autor: Claudia González </a:t>
            </a:r>
            <a:r>
              <a:rPr lang="es-ES" b="1" dirty="0" err="1"/>
              <a:t>Lock</a:t>
            </a:r>
            <a:endParaRPr lang="es-ES" b="1" dirty="0"/>
          </a:p>
          <a:p>
            <a:pPr algn="ctr"/>
            <a:endParaRPr lang="es-ES" dirty="0"/>
          </a:p>
          <a:p>
            <a:endParaRPr lang="es-C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46D1F0-3627-B3BF-4B67-70A3D357C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" y="305131"/>
            <a:ext cx="121920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1435-920C-F831-F9DB-640FFE57B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4480E-06DB-E71C-277A-2FEE600E3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1478"/>
          </a:xfrm>
        </p:spPr>
        <p:txBody>
          <a:bodyPr/>
          <a:lstStyle/>
          <a:p>
            <a:r>
              <a:rPr lang="es-CL" dirty="0"/>
              <a:t>Conclusiones y Recomendaciones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DB34CB-83D4-B898-3A5F-1ABD7781F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284" y="2160590"/>
            <a:ext cx="3450718" cy="3210308"/>
          </a:xfrm>
        </p:spPr>
        <p:txBody>
          <a:bodyPr>
            <a:normAutofit/>
          </a:bodyPr>
          <a:lstStyle/>
          <a:p>
            <a:pPr lvl="1"/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pPr marL="201168" lvl="1" indent="0">
              <a:buNone/>
            </a:pPr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4708F0-6037-4B28-7AEA-2CA94C730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4491" y="1382793"/>
            <a:ext cx="4129945" cy="3136821"/>
          </a:xfrm>
          <a:prstGeom prst="rect">
            <a:avLst/>
          </a:prstGeom>
        </p:spPr>
      </p:pic>
      <p:sp>
        <p:nvSpPr>
          <p:cNvPr id="7" name="Marcador de contenido 4">
            <a:extLst>
              <a:ext uri="{FF2B5EF4-FFF2-40B4-BE49-F238E27FC236}">
                <a16:creationId xmlns:a16="http://schemas.microsoft.com/office/drawing/2014/main" id="{5AC52182-DB89-05C1-CE3F-CB3B2BE2A70A}"/>
              </a:ext>
            </a:extLst>
          </p:cNvPr>
          <p:cNvSpPr txBox="1">
            <a:spLocks/>
          </p:cNvSpPr>
          <p:nvPr/>
        </p:nvSpPr>
        <p:spPr>
          <a:xfrm>
            <a:off x="866790" y="1081096"/>
            <a:ext cx="6236653" cy="41165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900" dirty="0"/>
              <a:t>Comparación de Precisión</a:t>
            </a:r>
          </a:p>
          <a:p>
            <a:r>
              <a:rPr lang="es-CL" dirty="0"/>
              <a:t>Se visualiza la comparación de los tres modelos entrenados.</a:t>
            </a:r>
          </a:p>
          <a:p>
            <a:pPr lvl="1"/>
            <a:r>
              <a:rPr lang="es-CL" dirty="0"/>
              <a:t>- </a:t>
            </a:r>
            <a:r>
              <a:rPr lang="es-CL" dirty="0" err="1"/>
              <a:t>Decision</a:t>
            </a:r>
            <a:r>
              <a:rPr lang="es-CL" dirty="0"/>
              <a:t> </a:t>
            </a:r>
            <a:r>
              <a:rPr lang="es-CL" dirty="0" err="1"/>
              <a:t>Tree</a:t>
            </a:r>
            <a:endParaRPr lang="es-CL" dirty="0"/>
          </a:p>
          <a:p>
            <a:pPr lvl="1"/>
            <a:r>
              <a:rPr lang="es-CL" dirty="0"/>
              <a:t>- KNN</a:t>
            </a:r>
          </a:p>
          <a:p>
            <a:pPr lvl="1"/>
            <a:r>
              <a:rPr lang="es-CL" dirty="0"/>
              <a:t>- </a:t>
            </a:r>
            <a:r>
              <a:rPr lang="es-CL" dirty="0" err="1"/>
              <a:t>Random</a:t>
            </a:r>
            <a:r>
              <a:rPr lang="es-CL" dirty="0"/>
              <a:t> Forest</a:t>
            </a:r>
          </a:p>
          <a:p>
            <a:pPr marL="457200" lvl="1" indent="0">
              <a:buNone/>
            </a:pPr>
            <a:endParaRPr lang="es-CL" dirty="0"/>
          </a:p>
          <a:p>
            <a:pPr marL="457200" lvl="1" indent="0">
              <a:buNone/>
            </a:pPr>
            <a:r>
              <a:rPr lang="es-CL" dirty="0"/>
              <a:t>Se puede observar que los Algoritmos de </a:t>
            </a:r>
            <a:r>
              <a:rPr lang="es-CL" dirty="0" err="1"/>
              <a:t>Arbol</a:t>
            </a:r>
            <a:r>
              <a:rPr lang="es-CL" dirty="0"/>
              <a:t> de </a:t>
            </a:r>
            <a:r>
              <a:rPr lang="es-CL" dirty="0" err="1"/>
              <a:t>Decision</a:t>
            </a:r>
            <a:r>
              <a:rPr lang="es-CL" dirty="0"/>
              <a:t> y el </a:t>
            </a:r>
            <a:r>
              <a:rPr lang="es-CL" dirty="0" err="1"/>
              <a:t>Ramdom</a:t>
            </a:r>
            <a:r>
              <a:rPr lang="es-CL" dirty="0"/>
              <a:t> Forest son los que tuvieron mejor rendimiento (</a:t>
            </a:r>
            <a:r>
              <a:rPr lang="es-CL" dirty="0" err="1"/>
              <a:t>Accuracy</a:t>
            </a:r>
            <a:r>
              <a:rPr lang="es-CL" dirty="0"/>
              <a:t>)</a:t>
            </a:r>
          </a:p>
          <a:p>
            <a:pPr marL="457200" lvl="1" indent="0">
              <a:buNone/>
            </a:pPr>
            <a:endParaRPr lang="es-CL" dirty="0"/>
          </a:p>
          <a:p>
            <a:pPr lvl="1"/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8342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F8E34-6E12-30F2-81F7-87106EBE1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A4F44-A93E-668A-659C-08B899E0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1478"/>
          </a:xfrm>
        </p:spPr>
        <p:txBody>
          <a:bodyPr>
            <a:normAutofit/>
          </a:bodyPr>
          <a:lstStyle/>
          <a:p>
            <a:r>
              <a:rPr lang="es-ES" dirty="0"/>
              <a:t>Conclusiones y Recomendaciones</a:t>
            </a:r>
            <a:endParaRPr lang="es-CL" dirty="0"/>
          </a:p>
        </p:txBody>
      </p:sp>
      <p:sp>
        <p:nvSpPr>
          <p:cNvPr id="6" name="Marcador de contenido 4">
            <a:extLst>
              <a:ext uri="{FF2B5EF4-FFF2-40B4-BE49-F238E27FC236}">
                <a16:creationId xmlns:a16="http://schemas.microsoft.com/office/drawing/2014/main" id="{D6FBFE54-B0F4-3401-3B75-313C13D1E693}"/>
              </a:ext>
            </a:extLst>
          </p:cNvPr>
          <p:cNvSpPr txBox="1">
            <a:spLocks/>
          </p:cNvSpPr>
          <p:nvPr/>
        </p:nvSpPr>
        <p:spPr>
          <a:xfrm>
            <a:off x="799413" y="1985871"/>
            <a:ext cx="6236653" cy="411654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900" dirty="0"/>
              <a:t>Recomendaciones</a:t>
            </a:r>
          </a:p>
          <a:p>
            <a:pPr marL="457200" lvl="1" indent="0">
              <a:buNone/>
            </a:pPr>
            <a:r>
              <a:rPr lang="es-CL" dirty="0"/>
              <a:t>Sería recomendable realizar pruebas con otros algoritmos, además de considerar pruebas con mayor cantidad de registros.</a:t>
            </a:r>
          </a:p>
          <a:p>
            <a:pPr marL="457200" lvl="1" indent="0">
              <a:buNone/>
            </a:pPr>
            <a:endParaRPr lang="es-CL" dirty="0"/>
          </a:p>
          <a:p>
            <a:pPr lvl="1"/>
            <a:endParaRPr lang="es-CL" dirty="0"/>
          </a:p>
          <a:p>
            <a:pPr marL="457200" lvl="1" indent="0">
              <a:buNone/>
            </a:pPr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4904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C4595-EDA9-4C6A-A0E6-CB2E2F54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1478"/>
          </a:xfrm>
        </p:spPr>
        <p:txBody>
          <a:bodyPr/>
          <a:lstStyle/>
          <a:p>
            <a:r>
              <a:rPr lang="es-CL" b="1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EA1A4-1278-1A5B-CB2E-F0AB6C4CA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s-ES" dirty="0"/>
          </a:p>
          <a:p>
            <a:pPr fontAlgn="base"/>
            <a:r>
              <a:rPr lang="es-ES" dirty="0"/>
              <a:t>Introducción y objetivos del proyecto.</a:t>
            </a:r>
          </a:p>
          <a:p>
            <a:pPr fontAlgn="base"/>
            <a:r>
              <a:rPr lang="es-ES" dirty="0"/>
              <a:t>Descripción del conjunto de datos.</a:t>
            </a:r>
          </a:p>
          <a:p>
            <a:pPr fontAlgn="base"/>
            <a:r>
              <a:rPr lang="es-ES" dirty="0"/>
              <a:t>Principales análisis y hallazgos.</a:t>
            </a:r>
          </a:p>
          <a:p>
            <a:pPr fontAlgn="base"/>
            <a:r>
              <a:rPr lang="es-ES" dirty="0"/>
              <a:t>Visualizaciones clave con explicación.</a:t>
            </a:r>
          </a:p>
          <a:p>
            <a:pPr fontAlgn="base"/>
            <a:r>
              <a:rPr lang="es-ES" dirty="0"/>
              <a:t>Conclusiones y recomendaciones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0344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56807-19DC-5F4C-03D2-8AFC4F1C7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A69AC-A560-22B3-AC24-188DFA70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1478"/>
          </a:xfrm>
        </p:spPr>
        <p:txBody>
          <a:bodyPr/>
          <a:lstStyle/>
          <a:p>
            <a:pPr fontAlgn="base"/>
            <a:r>
              <a:rPr lang="es-ES" dirty="0"/>
              <a:t>Introducción y objetivos del proyecto.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0C60F2-824E-0CC2-72B9-F32E14246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Realizar un análisis exploratorio de datos (EDA) completo, preprocesamiento y benchmarking de técnicas de machine </a:t>
            </a:r>
            <a:r>
              <a:rPr lang="es-MX" dirty="0" err="1"/>
              <a:t>learning</a:t>
            </a:r>
            <a:r>
              <a:rPr lang="es-MX" dirty="0"/>
              <a:t> para predecir ventas en una tienda de </a:t>
            </a:r>
            <a:r>
              <a:rPr lang="es-MX" dirty="0" err="1"/>
              <a:t>retail</a:t>
            </a:r>
            <a:r>
              <a:rPr lang="es-MX" dirty="0"/>
              <a:t>. Además, generar un análisis de métricas, explicando los resultados. </a:t>
            </a:r>
          </a:p>
          <a:p>
            <a:r>
              <a:rPr lang="es-MX" dirty="0"/>
              <a:t>Se realizará  el entrenamiento </a:t>
            </a:r>
            <a:r>
              <a:rPr lang="es-ES" dirty="0"/>
              <a:t>de modelos de machine </a:t>
            </a:r>
            <a:r>
              <a:rPr lang="es-ES" dirty="0" err="1"/>
              <a:t>learning</a:t>
            </a:r>
            <a:r>
              <a:rPr lang="es-ES" dirty="0"/>
              <a:t> (KNN, Árbol de Decisión y  </a:t>
            </a:r>
            <a:r>
              <a:rPr lang="es-ES" dirty="0" err="1"/>
              <a:t>Random</a:t>
            </a:r>
            <a:r>
              <a:rPr lang="es-ES" dirty="0"/>
              <a:t> Forest), los que serán evaluados a fin de obtener conclusión al respecto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0263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C2C9E-AC41-5710-B97F-C42CD9013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42AC4-0548-E36E-65C9-9AB77F92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81478"/>
          </a:xfrm>
        </p:spPr>
        <p:txBody>
          <a:bodyPr/>
          <a:lstStyle/>
          <a:p>
            <a:r>
              <a:rPr lang="es-ES" dirty="0"/>
              <a:t>Descripción del conjunto de datos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F13505-EB96-6EF6-223F-0BD8670C7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/>
              <a:t>El </a:t>
            </a:r>
            <a:r>
              <a:rPr lang="es-ES" dirty="0" err="1"/>
              <a:t>dataset</a:t>
            </a:r>
            <a:r>
              <a:rPr lang="es-ES" dirty="0"/>
              <a:t> seleccionado para este proyecto es el siguiente</a:t>
            </a:r>
          </a:p>
          <a:p>
            <a:pPr fontAlgn="base"/>
            <a:endParaRPr lang="es-ES" dirty="0"/>
          </a:p>
          <a:p>
            <a:pPr fontAlgn="base"/>
            <a:endParaRPr lang="es-ES" dirty="0"/>
          </a:p>
          <a:p>
            <a:pPr fontAlgn="base"/>
            <a:endParaRPr lang="es-ES" dirty="0"/>
          </a:p>
          <a:p>
            <a:pPr fontAlgn="base"/>
            <a:endParaRPr lang="es-ES" dirty="0"/>
          </a:p>
          <a:p>
            <a:pPr fontAlgn="base">
              <a:lnSpc>
                <a:spcPct val="0"/>
              </a:lnSpc>
            </a:pPr>
            <a:endParaRPr lang="es-ES" sz="1200" b="1" dirty="0"/>
          </a:p>
          <a:p>
            <a:pPr fontAlgn="base">
              <a:lnSpc>
                <a:spcPct val="0"/>
              </a:lnSpc>
            </a:pPr>
            <a:r>
              <a:rPr lang="es-ES" sz="1200" b="1" dirty="0" err="1"/>
              <a:t>Transaction</a:t>
            </a:r>
            <a:r>
              <a:rPr lang="es-ES" sz="1200" b="1" dirty="0"/>
              <a:t> ID: </a:t>
            </a:r>
            <a:r>
              <a:rPr lang="es-ES" sz="1200" dirty="0"/>
              <a:t>corresponde al numero de transacción</a:t>
            </a:r>
          </a:p>
          <a:p>
            <a:pPr fontAlgn="base">
              <a:lnSpc>
                <a:spcPct val="0"/>
              </a:lnSpc>
            </a:pPr>
            <a:r>
              <a:rPr lang="es-ES" sz="1200" b="1" dirty="0"/>
              <a:t>Date: </a:t>
            </a:r>
            <a:r>
              <a:rPr lang="es-ES" sz="1200" dirty="0"/>
              <a:t>fecha de la transacción</a:t>
            </a:r>
          </a:p>
          <a:p>
            <a:pPr fontAlgn="base">
              <a:lnSpc>
                <a:spcPct val="0"/>
              </a:lnSpc>
            </a:pPr>
            <a:r>
              <a:rPr lang="es-ES" sz="1200" b="1" dirty="0" err="1"/>
              <a:t>Customer</a:t>
            </a:r>
            <a:r>
              <a:rPr lang="es-ES" sz="1200" b="1" dirty="0"/>
              <a:t> ID: </a:t>
            </a:r>
            <a:r>
              <a:rPr lang="es-ES" sz="1200" dirty="0"/>
              <a:t>identificador del cliente</a:t>
            </a:r>
          </a:p>
          <a:p>
            <a:pPr fontAlgn="base">
              <a:lnSpc>
                <a:spcPct val="0"/>
              </a:lnSpc>
            </a:pPr>
            <a:r>
              <a:rPr lang="es-ES" sz="1200" b="1" dirty="0" err="1"/>
              <a:t>Gender</a:t>
            </a:r>
            <a:r>
              <a:rPr lang="es-ES" sz="1200" dirty="0"/>
              <a:t>: sexo del cliente</a:t>
            </a:r>
          </a:p>
          <a:p>
            <a:pPr fontAlgn="base">
              <a:lnSpc>
                <a:spcPct val="0"/>
              </a:lnSpc>
            </a:pPr>
            <a:r>
              <a:rPr lang="es-CL" sz="1200" b="1" dirty="0" err="1"/>
              <a:t>Age</a:t>
            </a:r>
            <a:r>
              <a:rPr lang="es-CL" sz="1200" dirty="0" err="1"/>
              <a:t>:Edad</a:t>
            </a:r>
            <a:r>
              <a:rPr lang="es-CL" sz="1200" dirty="0"/>
              <a:t> del cliente</a:t>
            </a:r>
          </a:p>
          <a:p>
            <a:pPr fontAlgn="base">
              <a:lnSpc>
                <a:spcPct val="0"/>
              </a:lnSpc>
            </a:pPr>
            <a:r>
              <a:rPr lang="es-CL" sz="1200" b="1" dirty="0" err="1"/>
              <a:t>Product</a:t>
            </a:r>
            <a:r>
              <a:rPr lang="es-CL" sz="1200" b="1" dirty="0"/>
              <a:t> </a:t>
            </a:r>
            <a:r>
              <a:rPr lang="es-CL" sz="1200" b="1" dirty="0" err="1"/>
              <a:t>Category</a:t>
            </a:r>
            <a:r>
              <a:rPr lang="es-CL" sz="1200" b="1" dirty="0"/>
              <a:t>: </a:t>
            </a:r>
            <a:r>
              <a:rPr lang="es-CL" sz="1200" dirty="0"/>
              <a:t>categoría del producto</a:t>
            </a:r>
          </a:p>
          <a:p>
            <a:pPr fontAlgn="base">
              <a:lnSpc>
                <a:spcPct val="0"/>
              </a:lnSpc>
            </a:pPr>
            <a:r>
              <a:rPr lang="es-CL" sz="1200" b="1" dirty="0" err="1"/>
              <a:t>Quantity</a:t>
            </a:r>
            <a:r>
              <a:rPr lang="es-CL" sz="1200" b="1" dirty="0"/>
              <a:t>: </a:t>
            </a:r>
            <a:r>
              <a:rPr lang="es-CL" sz="1200" dirty="0"/>
              <a:t>Cantidad de productos vendidos</a:t>
            </a:r>
          </a:p>
          <a:p>
            <a:pPr fontAlgn="base">
              <a:lnSpc>
                <a:spcPct val="0"/>
              </a:lnSpc>
            </a:pPr>
            <a:r>
              <a:rPr lang="es-CL" sz="1200" b="1" dirty="0"/>
              <a:t>Price per </a:t>
            </a:r>
            <a:r>
              <a:rPr lang="es-CL" sz="1200" b="1" dirty="0" err="1"/>
              <a:t>Unit</a:t>
            </a:r>
            <a:r>
              <a:rPr lang="es-CL" sz="1200" b="1" dirty="0"/>
              <a:t>: </a:t>
            </a:r>
            <a:r>
              <a:rPr lang="es-CL" sz="1200" dirty="0"/>
              <a:t>precio unitario</a:t>
            </a:r>
          </a:p>
          <a:p>
            <a:pPr fontAlgn="base">
              <a:lnSpc>
                <a:spcPct val="0"/>
              </a:lnSpc>
            </a:pPr>
            <a:r>
              <a:rPr lang="es-CL" sz="1200" b="1" dirty="0"/>
              <a:t>Total </a:t>
            </a:r>
            <a:r>
              <a:rPr lang="es-CL" sz="1200" b="1" dirty="0" err="1"/>
              <a:t>Amount</a:t>
            </a:r>
            <a:r>
              <a:rPr lang="es-CL" sz="1200" b="1" dirty="0"/>
              <a:t>: </a:t>
            </a:r>
            <a:r>
              <a:rPr lang="es-CL" sz="1200" dirty="0"/>
              <a:t>Monto total de la venta</a:t>
            </a:r>
          </a:p>
          <a:p>
            <a:pPr marL="0" indent="0" fontAlgn="base">
              <a:lnSpc>
                <a:spcPct val="0"/>
              </a:lnSpc>
              <a:buNone/>
            </a:pPr>
            <a:endParaRPr lang="es-CL" sz="1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D25243-5B82-E94E-856A-D533A7116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901" y="2288067"/>
            <a:ext cx="7396224" cy="17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4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DE5F6-73B7-8F5C-FA2A-1761FE5F1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B5C34-0197-05F6-72CB-570A17E4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Principales análisis y hallazgos.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049AB-4AF7-DB6F-BD1A-4C94045F841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endParaRPr lang="es-ES" dirty="0"/>
          </a:p>
          <a:p>
            <a:endParaRPr lang="es-CL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3CEA509-51EB-53C4-8868-500B40A22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81" y="1488613"/>
            <a:ext cx="4184034" cy="3880773"/>
          </a:xfrm>
        </p:spPr>
        <p:txBody>
          <a:bodyPr/>
          <a:lstStyle/>
          <a:p>
            <a:r>
              <a:rPr lang="es-CL" sz="2900" dirty="0"/>
              <a:t>Ejecución de EDA</a:t>
            </a:r>
          </a:p>
          <a:p>
            <a:r>
              <a:rPr lang="es-CL" dirty="0"/>
              <a:t>Se realiza un EDA para revisar los datos y analizarlos.</a:t>
            </a:r>
          </a:p>
          <a:p>
            <a:r>
              <a:rPr lang="es-CL" dirty="0"/>
              <a:t>Valores nulos no existían y para buscar datos </a:t>
            </a:r>
            <a:r>
              <a:rPr lang="es-CL" dirty="0" err="1"/>
              <a:t>outliers</a:t>
            </a:r>
            <a:r>
              <a:rPr lang="es-CL" dirty="0"/>
              <a:t> se genera un gráfico de tipo </a:t>
            </a:r>
            <a:r>
              <a:rPr lang="es-CL" dirty="0" err="1"/>
              <a:t>boxplot</a:t>
            </a:r>
            <a:r>
              <a:rPr lang="es-CL" dirty="0"/>
              <a:t> donde se aprecia que no existe datos atípicos</a:t>
            </a:r>
          </a:p>
          <a:p>
            <a:endParaRPr lang="es-CL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39E9E6-0D03-2521-9148-B09FD23C0578}"/>
              </a:ext>
            </a:extLst>
          </p:cNvPr>
          <p:cNvSpPr txBox="1">
            <a:spLocks/>
          </p:cNvSpPr>
          <p:nvPr/>
        </p:nvSpPr>
        <p:spPr>
          <a:xfrm>
            <a:off x="1252497" y="1845734"/>
            <a:ext cx="10613117" cy="3744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CC7B9D7-397D-A299-0C48-919B8EAD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64" y="1268233"/>
            <a:ext cx="5545103" cy="412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2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DF714-7C2F-517B-475B-D41CF72D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B3A99-AC63-F5FA-93A1-9C891AC5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Principales análisis y hallazgos.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8F976D-37A9-CE8A-56B8-6E3438FA93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endParaRPr lang="es-ES" dirty="0"/>
          </a:p>
          <a:p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E02736E-9ADE-6458-5386-9B874E893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981" y="1488613"/>
            <a:ext cx="4184034" cy="3880773"/>
          </a:xfrm>
        </p:spPr>
        <p:txBody>
          <a:bodyPr/>
          <a:lstStyle/>
          <a:p>
            <a:r>
              <a:rPr lang="es-CL" sz="2900" dirty="0"/>
              <a:t>Análisis de correlaciones</a:t>
            </a:r>
          </a:p>
          <a:p>
            <a:endParaRPr lang="es-CL" sz="2900" dirty="0"/>
          </a:p>
          <a:p>
            <a:pPr algn="just"/>
            <a:r>
              <a:rPr lang="es-ES" dirty="0"/>
              <a:t>Vemos en el grafico que las columnas </a:t>
            </a:r>
            <a:r>
              <a:rPr lang="es-ES" b="1" dirty="0"/>
              <a:t>Price per </a:t>
            </a:r>
            <a:r>
              <a:rPr lang="es-ES" b="1" dirty="0" err="1"/>
              <a:t>Unit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Total </a:t>
            </a:r>
            <a:r>
              <a:rPr lang="es-ES" b="1" dirty="0" err="1"/>
              <a:t>Amount</a:t>
            </a:r>
            <a:r>
              <a:rPr lang="es-ES" b="1" dirty="0"/>
              <a:t> </a:t>
            </a:r>
            <a:r>
              <a:rPr lang="es-ES" dirty="0"/>
              <a:t>son las variables que tienen mas correlación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F633D9E9-7110-8860-5BE2-7241191ECC47}"/>
              </a:ext>
            </a:extLst>
          </p:cNvPr>
          <p:cNvSpPr txBox="1">
            <a:spLocks/>
          </p:cNvSpPr>
          <p:nvPr/>
        </p:nvSpPr>
        <p:spPr>
          <a:xfrm>
            <a:off x="1252497" y="1845734"/>
            <a:ext cx="10613117" cy="3744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930C5E-27DF-861E-4B89-B6B450BB9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531" y="1315471"/>
            <a:ext cx="5594043" cy="4932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9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BC372-14B7-8AF0-CD46-4A2C5248E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A07DB-0374-6B0A-AA22-7EB8230F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Principales análisis y hallazgos.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DECC7-7D43-423C-F514-C2E9CBFE5B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fontAlgn="base"/>
            <a:endParaRPr lang="es-ES" dirty="0"/>
          </a:p>
          <a:p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616B24-3098-6396-2558-F4573653A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2231" y="1394140"/>
            <a:ext cx="4184034" cy="3880773"/>
          </a:xfrm>
        </p:spPr>
        <p:txBody>
          <a:bodyPr/>
          <a:lstStyle/>
          <a:p>
            <a:r>
              <a:rPr lang="es-CL" sz="2900" dirty="0"/>
              <a:t>Análisis de correlaciones</a:t>
            </a:r>
          </a:p>
          <a:p>
            <a:r>
              <a:rPr lang="es-ES" dirty="0"/>
              <a:t>Se presenta la correlación entre las columnas </a:t>
            </a:r>
            <a:r>
              <a:rPr lang="es-ES" b="1" dirty="0"/>
              <a:t>Price per </a:t>
            </a:r>
            <a:r>
              <a:rPr lang="es-ES" b="1" dirty="0" err="1"/>
              <a:t>Unit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Total </a:t>
            </a:r>
            <a:r>
              <a:rPr lang="es-ES" b="1" dirty="0" err="1"/>
              <a:t>Amount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8DCAA99D-4CD8-575F-FACE-57604C6C9956}"/>
              </a:ext>
            </a:extLst>
          </p:cNvPr>
          <p:cNvSpPr txBox="1">
            <a:spLocks/>
          </p:cNvSpPr>
          <p:nvPr/>
        </p:nvSpPr>
        <p:spPr>
          <a:xfrm>
            <a:off x="1252497" y="1845734"/>
            <a:ext cx="10613117" cy="3744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F40BD2-FACD-DB4F-8776-25C77427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844211"/>
            <a:ext cx="6373114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3D51-F06E-BBFA-2499-2B26B382A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0FBCB-2C6B-63CE-76E2-FA4504F94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/>
              <a:t>Visualizaciones clave con explicación.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BE2F5-CDF6-E043-211E-0E568F540E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fontAlgn="base"/>
            <a:endParaRPr lang="es-ES" dirty="0"/>
          </a:p>
          <a:p>
            <a:endParaRPr lang="es-CL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8F1CF34-82BF-4E97-8EB0-A082244D9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788" y="1563823"/>
            <a:ext cx="6236653" cy="1865177"/>
          </a:xfrm>
        </p:spPr>
        <p:txBody>
          <a:bodyPr>
            <a:normAutofit/>
          </a:bodyPr>
          <a:lstStyle/>
          <a:p>
            <a:r>
              <a:rPr lang="es-CL" sz="2900" dirty="0"/>
              <a:t>Análisis de Distribución</a:t>
            </a:r>
          </a:p>
          <a:p>
            <a:r>
              <a:rPr lang="es-ES" dirty="0"/>
              <a:t>Se presenta en el siguiente gráfico la distribución de Precio por Unidad como de Total de Venta</a:t>
            </a:r>
            <a:endParaRPr lang="es-CL" dirty="0"/>
          </a:p>
          <a:p>
            <a:endParaRPr lang="es-CL" dirty="0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id="{7CA35B8C-3F95-B655-D28E-E72D22773E6C}"/>
              </a:ext>
            </a:extLst>
          </p:cNvPr>
          <p:cNvSpPr txBox="1">
            <a:spLocks/>
          </p:cNvSpPr>
          <p:nvPr/>
        </p:nvSpPr>
        <p:spPr>
          <a:xfrm>
            <a:off x="1252497" y="1845734"/>
            <a:ext cx="10613117" cy="37440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3BF000-E895-A4E0-8E67-BF0ADF244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90" y="3377050"/>
            <a:ext cx="7704818" cy="243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9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63450-0242-138C-A297-54363172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74C1F-F842-84A5-9802-D7F0E11F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s-ES" dirty="0"/>
          </a:p>
          <a:p>
            <a:endParaRPr lang="es-CL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14D38838-10CA-3879-B05B-689C1DD7F6CA}"/>
              </a:ext>
            </a:extLst>
          </p:cNvPr>
          <p:cNvSpPr txBox="1">
            <a:spLocks/>
          </p:cNvSpPr>
          <p:nvPr/>
        </p:nvSpPr>
        <p:spPr>
          <a:xfrm>
            <a:off x="934863" y="603198"/>
            <a:ext cx="8596668" cy="790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/>
            <a:r>
              <a:rPr lang="es-ES" dirty="0"/>
              <a:t>Visualizaciones clave con explicación.</a:t>
            </a:r>
          </a:p>
        </p:txBody>
      </p:sp>
      <p:sp>
        <p:nvSpPr>
          <p:cNvPr id="9" name="Marcador de contenido 4">
            <a:extLst>
              <a:ext uri="{FF2B5EF4-FFF2-40B4-BE49-F238E27FC236}">
                <a16:creationId xmlns:a16="http://schemas.microsoft.com/office/drawing/2014/main" id="{64732FF2-6809-3DD5-2A3E-17C306AAF257}"/>
              </a:ext>
            </a:extLst>
          </p:cNvPr>
          <p:cNvSpPr txBox="1">
            <a:spLocks/>
          </p:cNvSpPr>
          <p:nvPr/>
        </p:nvSpPr>
        <p:spPr>
          <a:xfrm>
            <a:off x="1060736" y="1501126"/>
            <a:ext cx="9142043" cy="36868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2900" dirty="0"/>
              <a:t>Entrenamiento y Evaluación de Modelos</a:t>
            </a:r>
          </a:p>
          <a:p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DD185FE-9BBE-165D-8174-D89039F40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55" y="2193975"/>
            <a:ext cx="3356385" cy="166576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57E78B0-64A4-43FB-6278-3B02CA730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480" y="4124030"/>
            <a:ext cx="6134956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780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</TotalTime>
  <Words>393</Words>
  <Application>Microsoft Office PowerPoint</Application>
  <PresentationFormat>Panorámica</PresentationFormat>
  <Paragraphs>81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Arial</vt:lpstr>
      <vt:lpstr>Trebuchet MS</vt:lpstr>
      <vt:lpstr>Wingdings 3</vt:lpstr>
      <vt:lpstr>Faceta</vt:lpstr>
      <vt:lpstr>Presentación de PowerPoint</vt:lpstr>
      <vt:lpstr>Contenido</vt:lpstr>
      <vt:lpstr>Introducción y objetivos del proyecto.</vt:lpstr>
      <vt:lpstr>Descripción del conjunto de datos</vt:lpstr>
      <vt:lpstr>Principales análisis y hallazgos.</vt:lpstr>
      <vt:lpstr>Principales análisis y hallazgos.</vt:lpstr>
      <vt:lpstr>Principales análisis y hallazgos.</vt:lpstr>
      <vt:lpstr>Visualizaciones clave con explicación.</vt:lpstr>
      <vt:lpstr>Presentación de PowerPoint</vt:lpstr>
      <vt:lpstr>Conclusiones y Recomendaciones</vt:lpstr>
      <vt:lpstr>Conclusiones y Recomendaciones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Claudia Gonzalez</cp:lastModifiedBy>
  <cp:revision>14</cp:revision>
  <dcterms:created xsi:type="dcterms:W3CDTF">2025-07-10T02:34:24Z</dcterms:created>
  <dcterms:modified xsi:type="dcterms:W3CDTF">2025-07-14T04:35:16Z</dcterms:modified>
</cp:coreProperties>
</file>