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Ulisse" userId="02aef63a6d302976" providerId="LiveId" clId="{A6B86F47-56BB-4765-94E5-442B14E63BBE}"/>
    <pc:docChg chg="modSld">
      <pc:chgData name="Claudio Ulisse" userId="02aef63a6d302976" providerId="LiveId" clId="{A6B86F47-56BB-4765-94E5-442B14E63BBE}" dt="2023-02-24T09:36:02.462" v="65" actId="20577"/>
      <pc:docMkLst>
        <pc:docMk/>
      </pc:docMkLst>
      <pc:sldChg chg="modSp mod">
        <pc:chgData name="Claudio Ulisse" userId="02aef63a6d302976" providerId="LiveId" clId="{A6B86F47-56BB-4765-94E5-442B14E63BBE}" dt="2023-02-12T21:19:43.680" v="45" actId="20577"/>
        <pc:sldMkLst>
          <pc:docMk/>
          <pc:sldMk cId="151630328" sldId="256"/>
        </pc:sldMkLst>
        <pc:spChg chg="mod">
          <ac:chgData name="Claudio Ulisse" userId="02aef63a6d302976" providerId="LiveId" clId="{A6B86F47-56BB-4765-94E5-442B14E63BBE}" dt="2023-02-12T21:19:34.030" v="23" actId="20577"/>
          <ac:spMkLst>
            <pc:docMk/>
            <pc:sldMk cId="151630328" sldId="256"/>
            <ac:spMk id="2" creationId="{2254BA8D-7601-3AB6-7588-05F3D5BC2018}"/>
          </ac:spMkLst>
        </pc:spChg>
        <pc:spChg chg="mod">
          <ac:chgData name="Claudio Ulisse" userId="02aef63a6d302976" providerId="LiveId" clId="{A6B86F47-56BB-4765-94E5-442B14E63BBE}" dt="2023-02-12T21:19:43.680" v="45" actId="20577"/>
          <ac:spMkLst>
            <pc:docMk/>
            <pc:sldMk cId="151630328" sldId="256"/>
            <ac:spMk id="3" creationId="{D560FDC7-5015-97C3-3296-E0A5794D4583}"/>
          </ac:spMkLst>
        </pc:spChg>
      </pc:sldChg>
      <pc:sldChg chg="modSp mod">
        <pc:chgData name="Claudio Ulisse" userId="02aef63a6d302976" providerId="LiveId" clId="{A6B86F47-56BB-4765-94E5-442B14E63BBE}" dt="2023-02-24T09:36:02.462" v="65" actId="20577"/>
        <pc:sldMkLst>
          <pc:docMk/>
          <pc:sldMk cId="105162579" sldId="261"/>
        </pc:sldMkLst>
        <pc:spChg chg="mod">
          <ac:chgData name="Claudio Ulisse" userId="02aef63a6d302976" providerId="LiveId" clId="{A6B86F47-56BB-4765-94E5-442B14E63BBE}" dt="2023-02-24T09:36:02.462" v="65" actId="20577"/>
          <ac:spMkLst>
            <pc:docMk/>
            <pc:sldMk cId="105162579" sldId="261"/>
            <ac:spMk id="3" creationId="{C72C458C-49C1-DF6A-D296-CC019432F3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233C3-9FEB-207C-5564-83D9C6A8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7F3E39-5A1C-9AC8-EDC6-E6D837C70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7EDFAD-EE20-9027-B51A-8481ED5C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3C42D-FD98-77B0-F478-95097C21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48D29-978F-637C-76A1-E794A0CB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99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6C9B4-5ABA-DA27-09AF-8F0F760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E49CF7-C718-37C2-950D-D217A799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D514C-EDA4-8A99-2BFF-FE0295F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2C063-3EA0-8CF3-6C68-186C4C8B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AD7A2-F0FE-3596-2E6D-18CDC1D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7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4E2A66-D9BE-6B34-2DFE-BB42A652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8D2883-AFEB-FA04-8EC9-2889BD71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2524E-5B6F-0E66-3E1B-0AA82706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F2885-ACD3-F462-0516-51A8DE45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ED05C-B81D-192C-25E8-D95066B7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0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0EE2-AA0B-7CF6-0673-3490904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A8C70-5C42-C237-6388-BC66E8A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D6681-4069-9C83-EFF2-73F9EE5D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CB3EE-A916-6537-B1BC-4F9A311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AB6A9-FA2E-847B-B16C-8CA03108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1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FD6C0-36E3-F639-D8CF-8CC6058F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6E29E-E346-B4B9-655E-E1EFD965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2B66B-5FD6-5B74-AC59-F723A63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3D52C-B82E-35E1-EDF1-BD6D917B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949BD-4523-2C80-9460-CD623055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3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FC7E-9C65-2DA0-DA8D-D1C2E24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3692B-AFFF-16CC-BCC6-C04628D0F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83FF1A-7526-5B86-2B1F-12BA3AAF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023A-E388-14A9-B368-9B61A460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4B0333-5665-4539-CF18-B74980CA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01B96-E419-388D-2821-F444B442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37606-6940-64D4-D5DB-D9F81654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247F2C-3483-C8E4-852D-DEFD05F6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A3A3E1-4FBD-19E7-297F-D9586F16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66CA1-3722-2926-2497-1E989079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746735-ED3E-0725-D366-A4DC0470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0BE538-1D35-CFAA-16E5-4EF81CAF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B8EBA9-9666-B966-E28A-5CE6DFCC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B73D76-C016-2449-201E-5D3C70E7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3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ADB1D-52DA-BC36-9A0B-CC02C3A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1241F3-0C00-D3CA-6788-1D0D1BB4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E3AF09-1932-0F37-6747-D97974FC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B71E3D-DCF9-4003-ED24-78C433E2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0D69DA-5E61-73B8-D53E-98C40EB2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79620-9934-968A-25F4-32B93C5C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93A33C-D60F-535C-9625-ED5DBD6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7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78AD6-98B1-CA63-271C-EFC43F7C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BA53C-113B-1BBC-CBAE-86CFBCA4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74C62E-0FA9-FD1A-55ED-6AAC21F7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1F6E60-A7C8-5DC7-7E8E-70E2104D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13C77-5DFE-A564-797F-1B759110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71DDA2-A45D-A82F-6793-25B635CF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1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49B6-D345-7F7E-3EBD-23236B3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3ABD4-FC11-C14C-3820-1B1070DDE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E2E1E0-7DF9-4A1C-2490-3A7BCE51A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C42D58-7B68-EB15-7F7B-DF0DCEBB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BA6372-EBCE-9EE3-F152-77DADBDD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AD3F0E-D1F4-6A4A-8B86-5AE17D78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00414C-124F-C052-2FFB-74C7FC5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ACD82-C0B4-6C5B-F023-B4460C63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C0603-C15C-BB1C-E0CB-9C0EF45FF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E0BB-D74E-4CC2-A063-374C5130D56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BD351-467E-18D1-B098-05AF62C6F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0AA58-FD82-49D7-EE30-BD3D9D3F1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E497-D931-4859-AAA1-004CD8BB5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BA8D-7601-3AB6-7588-05F3D5BC2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0FDC7-5015-97C3-3296-E0A5794D4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Sommerville</a:t>
            </a:r>
            <a:r>
              <a:rPr lang="pt-BR" dirty="0"/>
              <a:t> </a:t>
            </a:r>
            <a:r>
              <a:rPr lang="pt-BR"/>
              <a:t>X Pressman</a:t>
            </a:r>
          </a:p>
        </p:txBody>
      </p:sp>
    </p:spTree>
    <p:extLst>
      <p:ext uri="{BB962C8B-B14F-4D97-AF65-F5344CB8AC3E}">
        <p14:creationId xmlns:p14="http://schemas.microsoft.com/office/powerpoint/2010/main" val="15163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2477-A1FB-5E4D-CFA8-4F842D42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A62A5-3E22-9A00-D56C-AF02C678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revisão dos requisitos</a:t>
            </a:r>
          </a:p>
          <a:p>
            <a:r>
              <a:rPr lang="pt-BR" dirty="0"/>
              <a:t>Verifica se os requisitos estão conformes e dentro do escopo do projeto</a:t>
            </a:r>
          </a:p>
          <a:p>
            <a:r>
              <a:rPr lang="pt-BR" dirty="0"/>
              <a:t>Todos os envolvidos devem concordar e estar satisfeitos com o trabalho</a:t>
            </a:r>
          </a:p>
        </p:txBody>
      </p:sp>
    </p:spTree>
    <p:extLst>
      <p:ext uri="{BB962C8B-B14F-4D97-AF65-F5344CB8AC3E}">
        <p14:creationId xmlns:p14="http://schemas.microsoft.com/office/powerpoint/2010/main" val="4422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089B-510A-EBB5-499A-9EEFAD03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segundo </a:t>
            </a:r>
            <a:r>
              <a:rPr lang="pt-BR" dirty="0" err="1"/>
              <a:t>Sommerville</a:t>
            </a:r>
            <a:endParaRPr lang="pt-BR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229C69D-BD26-48F2-CBA1-3120E6D145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463040"/>
            <a:ext cx="10772501" cy="51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3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782DF-0A21-632C-F8E1-A7E35971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Funcionais X Não </a:t>
            </a:r>
            <a:r>
              <a:rPr lang="pt-BR" dirty="0" err="1"/>
              <a:t>funci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1632F-8A31-B469-6A03-3DD6EC46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requisitos de software são frequentemente classificados como requisitos funcionais e requisitos não funcionais: </a:t>
            </a:r>
          </a:p>
          <a:p>
            <a:pPr lvl="1"/>
            <a:r>
              <a:rPr lang="pt-BR" dirty="0"/>
              <a:t>Requisitos funcionais. São declarações de serviços que o sistema deve fornecer, de como o sistema deve reagir a entradas específicas e de como o sistema deve se comportar em determinadas situações. Em alguns casos, os requisitos funcionais também podem explicitar o que o sistema não deve fazer. </a:t>
            </a:r>
          </a:p>
          <a:p>
            <a:pPr lvl="1"/>
            <a:r>
              <a:rPr lang="pt-BR" dirty="0"/>
              <a:t>Requisitos não funcionais. São restrições aos serviços ou funções oferecidos pelo sistema. Incluem restrições de timing, restrições no processo de desenvolvimento e restrições impostas pelas normas. Ao contrário das características individuais ou serviços do sistema, os requisitos não funcionais, muitas vezes, aplicam-se ao sistema como um todo.</a:t>
            </a:r>
          </a:p>
        </p:txBody>
      </p:sp>
    </p:spTree>
    <p:extLst>
      <p:ext uri="{BB962C8B-B14F-4D97-AF65-F5344CB8AC3E}">
        <p14:creationId xmlns:p14="http://schemas.microsoft.com/office/powerpoint/2010/main" val="281584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EECD-02AE-289A-2194-5216AD6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A2BE25-0D83-E156-8F5C-A5C63538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8" y="1573258"/>
            <a:ext cx="9441316" cy="49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F6DF4-E034-E1D2-AD0B-49F99634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Requisitos Não 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AD7648-6846-17E2-646D-4405D72B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63" y="1690688"/>
            <a:ext cx="9916886" cy="49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6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ACDF3-393D-8F12-0E47-21CD7F36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documento de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FF065C-5B2F-536B-3974-48F526F4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8" y="1269819"/>
            <a:ext cx="6048647" cy="55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0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638819-F085-0F74-2B73-E3980B78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14" y="147092"/>
            <a:ext cx="8622599" cy="64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76EC4-C35C-0166-99AF-8895699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e 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91475-D37F-A706-8D70-505E8068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Entrevistas</a:t>
            </a:r>
          </a:p>
          <a:p>
            <a:pPr lvl="1"/>
            <a:r>
              <a:rPr lang="pt-BR" dirty="0"/>
              <a:t>Entrevistas fechadas, em que o stakeholder responde a um conjunto predefinido de perguntas. </a:t>
            </a:r>
          </a:p>
          <a:p>
            <a:pPr lvl="1"/>
            <a:r>
              <a:rPr lang="pt-BR" dirty="0"/>
              <a:t>Entrevistas abertas, em que não existe uma agenda predefinida. A equipe de engenharia de requisitos explora uma série de questões com os stakeholders do sistema e, assim, desenvolve uma melhor compreensão de suas necessidades. </a:t>
            </a:r>
          </a:p>
          <a:p>
            <a:r>
              <a:rPr lang="pt-BR" dirty="0"/>
              <a:t>Cenários</a:t>
            </a:r>
          </a:p>
          <a:p>
            <a:pPr lvl="1"/>
            <a:r>
              <a:rPr lang="pt-BR" dirty="0"/>
              <a:t>Trata-se de descrições de exemplos de sessões de interação. Cada cenário geralmente cobre um pequeno número de interações possíveis. Diferentes cenários são desenvolvidos e oferecem diversos tipos de informação em variados níveis de detalhamento sobre o sistema</a:t>
            </a:r>
          </a:p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Diagrama UML</a:t>
            </a:r>
          </a:p>
          <a:p>
            <a:r>
              <a:rPr lang="pt-BR" dirty="0"/>
              <a:t>Etnografia</a:t>
            </a:r>
          </a:p>
          <a:p>
            <a:pPr lvl="1"/>
            <a:r>
              <a:rPr lang="pt-BR" dirty="0"/>
              <a:t>Etnografia é uma técnica de observação que pode ser usada para compreender os processos operacionais e ajudar a extrair os requisitos de apoio para esses processos. Um analista faz uma imersão no ambiente de trabalho em que o sistema será usado. O trabalho do dia a dia é observado e são feitas anotações sobre as tarefas reais em que os participantes estão envolvidos. O valor da etnografia é que ela ajuda a descobrir requisitos implícitos do sistema que refletem as formas reais com que as pessoas trabalham, em vez de refletir processos formais definidos pela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169715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F3F5-75D7-0F30-816E-5868CF77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A08CB-43D7-DD64-1836-ED56516B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engenharia de requisitos é uma disciplina que se concentra em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compreender e documentar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requisitos de um sistema, produto ou processo antes de seu desenvolvimento. É uma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parte crítica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do ciclo de vida do desenvolvimento de software e geralmente é realizada por uma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equipe multidisciplinar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 especialistas em negócios, usuários finais e técnicos.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60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9B1E-E631-7AA5-BB22-21F8D96D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87CD4-75CF-F245-2D83-9658FE07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4752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 acordo com a literatura acadêmica, a engenharia de requisitos pode ser definida como o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processo sistemático de identificação, coleta, análise, especificação e gestão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 requisitos para garantir que um sistema seja projetado e desenvolvido de forma a satisfazer as necessidades e expectativas dos stakeholders. É uma abordagem disciplinada para garantir que um sistema seja desenvolvido de forma eficaz e eficiente, com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 menor possibilidade de erro.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3658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B5C86-F6AD-6C92-3CA6-937FC310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Pressman x </a:t>
            </a:r>
            <a:r>
              <a:rPr lang="pt-BR" dirty="0" err="1"/>
              <a:t>Sommerville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58C7F-224B-040F-A659-6A38E978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 acordo com Pressman, engenharia de requisitos é definida como "o processo de identificar e estabelecer os requisitos para um sistema, produto ou processo, com o objetivo de garantir que eles sejam apropriados e completos".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 acordo com Ian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Sommerville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engenharia de requisitos é definida como "o processo de compreender os requisitos do usuário e produzir uma descrição clara e completa deles".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3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E4891-0BC1-16EC-CC79-C9B53FF7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segundo Pressman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C458C-49C1-DF6A-D296-CC019432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dirty="0"/>
              <a:t>Concepção: estabelecemos um entendimento básico do problema, as pessoas que querem uma solução, a natureza da solução desejada e a eficácia da comunicação e colaboração preliminares entre os demais interessados e a equipe de software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Levantamento: Identificar os requisitos do sistema através de entrevistas, questionários, estudos de caso, entre outras técnicas.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Análise de requisitos:</a:t>
            </a:r>
            <a:r>
              <a:rPr lang="pt-BR" dirty="0"/>
              <a:t> Essa tarefa concentra-se no desenvolvimento de um modelo de requisitos refinado que identifique os diversos aspectos da função, do comportamento e das informações do software. </a:t>
            </a:r>
          </a:p>
          <a:p>
            <a:pPr algn="l">
              <a:buFont typeface="+mj-lt"/>
              <a:buAutoNum type="arabicPeriod"/>
            </a:pPr>
            <a:r>
              <a:rPr lang="pt-BR" dirty="0"/>
              <a:t> Negociação: É preciso conciliar esses conflitos por meio de um processo de negociação. Devemos solicitar aos clientes, usuários e outros interessados para que ordenem seus requisitos e discutam em termos de prioridade. Usando uma abordagem iterativa que priorize os requisitos, avalie seus custos e riscos, bem como trate dos conflitos internos, requisitos são eliminados, combinados e/ou modificados, de modo que cada parte atinja certo nível de satisfação.</a:t>
            </a:r>
          </a:p>
          <a:p>
            <a:pPr algn="l">
              <a:buFont typeface="+mj-lt"/>
              <a:buAutoNum type="arabicPeriod"/>
            </a:pPr>
            <a:r>
              <a:rPr lang="pt-BR" dirty="0"/>
              <a:t> Especificação: pode ser um documento por escrito, um conjunto de modelos gráficos, um modelo matemático formal, um conjunto de cenários de uso, um protótipo ou qualquer combinação dos fatores citados.</a:t>
            </a:r>
          </a:p>
          <a:p>
            <a:pPr algn="l">
              <a:buFont typeface="+mj-lt"/>
              <a:buAutoNum type="arabicPeriod"/>
            </a:pPr>
            <a:r>
              <a:rPr lang="pt-BR" dirty="0"/>
              <a:t>Validação: A validação de requisitos examina </a:t>
            </a:r>
            <a:r>
              <a:rPr lang="pt-BR"/>
              <a:t>a especificação </a:t>
            </a:r>
            <a:r>
              <a:rPr lang="pt-BR" dirty="0"/>
              <a:t>para garantir que todos os requisitos de software tenham sido declarados de forma não ambígua; que as inconsistências, omissões e erros tenham sido detectados e corrigidos e que os artefatos estejam de acordo com os padrões estabelecidos para o processo, projeto e produto.</a:t>
            </a:r>
          </a:p>
          <a:p>
            <a:pPr algn="l">
              <a:buFont typeface="+mj-lt"/>
              <a:buAutoNum type="arabicPeriod"/>
            </a:pPr>
            <a:r>
              <a:rPr lang="pt-BR" dirty="0"/>
              <a:t>Gestão: Gestão de requisitos é um conjunto de atividades que ajuda a equipe de projeto a identificar, controlar e acompanhar as necessidades e suas mudanças a qualquer momento enquanto o projeto prossegue</a:t>
            </a:r>
          </a:p>
        </p:txBody>
      </p:sp>
    </p:spTree>
    <p:extLst>
      <p:ext uri="{BB962C8B-B14F-4D97-AF65-F5344CB8AC3E}">
        <p14:creationId xmlns:p14="http://schemas.microsoft.com/office/powerpoint/2010/main" val="10516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8F70-917C-C610-DEAA-4D166B26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C2EE4-C16B-9F2F-3526-7815616F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Durante a concepção perguntas e respostas estabelecem o escopo do problema e a percepção geral de uma solução</a:t>
            </a:r>
          </a:p>
          <a:p>
            <a:r>
              <a:rPr lang="pt-BR" dirty="0"/>
              <a:t>Identificação de interessados</a:t>
            </a:r>
          </a:p>
          <a:p>
            <a:r>
              <a:rPr lang="pt-BR" dirty="0"/>
              <a:t>Reconhecimento de diversos pontos de vista</a:t>
            </a:r>
          </a:p>
          <a:p>
            <a:r>
              <a:rPr lang="pt-BR" dirty="0"/>
              <a:t>Trabalho na busca da colaboração</a:t>
            </a:r>
          </a:p>
          <a:p>
            <a:r>
              <a:rPr lang="pt-BR" dirty="0"/>
              <a:t>Perguntas iniciais</a:t>
            </a:r>
          </a:p>
        </p:txBody>
      </p:sp>
    </p:spTree>
    <p:extLst>
      <p:ext uri="{BB962C8B-B14F-4D97-AF65-F5344CB8AC3E}">
        <p14:creationId xmlns:p14="http://schemas.microsoft.com/office/powerpoint/2010/main" val="13003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6507-AEF8-4C36-D7CC-ED6AD567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Levantamento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70D96-32F5-5285-D395-7C2EDD8C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Coleta colaborativa de requisitos: reuniões com esquipes multidisciplinares e envolvimento de stakeholders a vários níveis e várias modalidades. “Solicitação de produto” de uma ou duas páginas </a:t>
            </a:r>
          </a:p>
          <a:p>
            <a:r>
              <a:rPr lang="pt-BR" dirty="0"/>
              <a:t>Disponibilização da função de qualidade (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deployment</a:t>
            </a:r>
            <a:r>
              <a:rPr lang="pt-BR" dirty="0"/>
              <a:t>, QFD) : é uma técnica de gestão da qualidade que traduz as necessidades do cliente para requisitos técnicos do software. O QFD “concentra-se em maximizar a satisfação do cliente por meio do processo de engenharia de software”. Para tanto, enfatiza o entendimento daquilo que é valioso para o cliente e emprega esses valores ao longo do processo de engenharia. </a:t>
            </a:r>
          </a:p>
          <a:p>
            <a:pPr lvl="1"/>
            <a:r>
              <a:rPr lang="pt-BR" dirty="0"/>
              <a:t>Requisitos normais. Refletem os objetivos e metas estabelecidos para um produto ou sistema durante reuniões com o cliente. Se esses requisitos estiverem presentes, o cliente fica satisfeito. Exemplos de requisitos normais poderiam ser tipos de displays gráficos solicitados, funções de sistema específicas e níveis de desempenho definidos. </a:t>
            </a:r>
          </a:p>
          <a:p>
            <a:pPr lvl="1"/>
            <a:r>
              <a:rPr lang="pt-BR" dirty="0"/>
              <a:t>Requisitos esperados. Esses requisitos estão implícitos no produto ou sistema e podem ser tão fundamentais que o cliente não os declara explicitamente. Sua ausência será causa de grande insatisfação. Exemplos de requisitos esperados são: facilidade na interação homem–máquina, confiabilidade e correção operacional global e facilidade na instalação do software. </a:t>
            </a:r>
          </a:p>
          <a:p>
            <a:pPr lvl="1"/>
            <a:r>
              <a:rPr lang="pt-BR" dirty="0"/>
              <a:t>Requisitos fascinantes. Esses recursos vão além da expectativa dos clientes e demonstram ser muito satisfatórios quando presentes. Por exemplo, o software para um novo celular vem com recursos-padrão, mas junto vem um conjunto de capacidades não esperadas (por exemplo, tecla multitoque, correio de voz visual) que deleitam todos os usuários do produto.</a:t>
            </a:r>
          </a:p>
          <a:p>
            <a:r>
              <a:rPr lang="pt-BR" dirty="0"/>
              <a:t> Cenários de uso</a:t>
            </a:r>
          </a:p>
        </p:txBody>
      </p:sp>
    </p:spTree>
    <p:extLst>
      <p:ext uri="{BB962C8B-B14F-4D97-AF65-F5344CB8AC3E}">
        <p14:creationId xmlns:p14="http://schemas.microsoft.com/office/powerpoint/2010/main" val="10845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EA4C-5494-B95B-44D4-79E58A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EC5C1-7AC9-4E19-333F-75601283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intuito do modelo de análise é fornecer uma descrição dos domínios de informação, funcional e comportamental necessários para um sistema baseado em computadores. O modelo se modifica dinamicamente à medida que você aprende mais sobre o sistema a ser construído e outros interessados adquirem um melhor entendimento sobre aquilo que eles realmente querem. Por essa razão, o modelo de análise é uma reprodução das necessidades em determinado momento. Você deve esperar que ele sofra mudanças.</a:t>
            </a:r>
          </a:p>
          <a:p>
            <a:r>
              <a:rPr lang="pt-BR" dirty="0"/>
              <a:t>Uso de diagramas UML</a:t>
            </a:r>
          </a:p>
        </p:txBody>
      </p:sp>
    </p:spTree>
    <p:extLst>
      <p:ext uri="{BB962C8B-B14F-4D97-AF65-F5344CB8AC3E}">
        <p14:creationId xmlns:p14="http://schemas.microsoft.com/office/powerpoint/2010/main" val="1743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EC63-1CE5-C21F-AEFE-64B0AB90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C58CE-DCEC-EE4C-9C80-D7901447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intuito da negociação é desenvolver um plano de projeto que atenda às necessidades dos interessados e, ao mesmo tempo, reflita as restrições do mundo real (por exemplo, tempo, pessoal, orçamento) impostas à equipe de software. As melhores negociações buscam ao máximo um resultado “ganha-ganha”.20 Ou seja, os interessados ganham obtendo um sistema ou produto que satisfaz a maioria de suas necessidades e você (como membro da equipe de software) ganha trabalhando com prazos de entrega e orçamentos reais e atingíveis.</a:t>
            </a:r>
          </a:p>
        </p:txBody>
      </p:sp>
    </p:spTree>
    <p:extLst>
      <p:ext uri="{BB962C8B-B14F-4D97-AF65-F5344CB8AC3E}">
        <p14:creationId xmlns:p14="http://schemas.microsoft.com/office/powerpoint/2010/main" val="3385670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1390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Tema do Office</vt:lpstr>
      <vt:lpstr>Engenharia de Requisitos</vt:lpstr>
      <vt:lpstr>Apresentação do PowerPoint</vt:lpstr>
      <vt:lpstr>Apresentação do PowerPoint</vt:lpstr>
      <vt:lpstr>Pressman x Sommerville</vt:lpstr>
      <vt:lpstr>Fases segundo Pressman</vt:lpstr>
      <vt:lpstr>Processo inicial</vt:lpstr>
      <vt:lpstr>Levantamento</vt:lpstr>
      <vt:lpstr>Análise</vt:lpstr>
      <vt:lpstr>Negociação</vt:lpstr>
      <vt:lpstr>Validação</vt:lpstr>
      <vt:lpstr>Fases segundo Sommerville</vt:lpstr>
      <vt:lpstr>Funcionais X Não funci</vt:lpstr>
      <vt:lpstr>Requisitos Não Funcionais</vt:lpstr>
      <vt:lpstr>Métricas para Requisitos Não Funcionais</vt:lpstr>
      <vt:lpstr>Estrutura de um documento de requisitos</vt:lpstr>
      <vt:lpstr>Apresentação do PowerPoint</vt:lpstr>
      <vt:lpstr>Elicitação e análise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Ulisse</dc:creator>
  <cp:lastModifiedBy>Claudio Ulisse</cp:lastModifiedBy>
  <cp:revision>1</cp:revision>
  <dcterms:created xsi:type="dcterms:W3CDTF">2023-02-12T19:12:14Z</dcterms:created>
  <dcterms:modified xsi:type="dcterms:W3CDTF">2023-02-24T09:36:09Z</dcterms:modified>
</cp:coreProperties>
</file>