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7"/>
  </p:notesMasterIdLst>
  <p:handoutMasterIdLst>
    <p:handoutMasterId r:id="rId18"/>
  </p:handoutMasterIdLst>
  <p:sldIdLst>
    <p:sldId id="256" r:id="rId5"/>
    <p:sldId id="262" r:id="rId6"/>
    <p:sldId id="263" r:id="rId7"/>
    <p:sldId id="265" r:id="rId8"/>
    <p:sldId id="264" r:id="rId9"/>
    <p:sldId id="266" r:id="rId10"/>
    <p:sldId id="267" r:id="rId11"/>
    <p:sldId id="269" r:id="rId12"/>
    <p:sldId id="268" r:id="rId13"/>
    <p:sldId id="270" r:id="rId14"/>
    <p:sldId id="27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48" autoAdjust="0"/>
  </p:normalViewPr>
  <p:slideViewPr>
    <p:cSldViewPr snapToGrid="0">
      <p:cViewPr varScale="1">
        <p:scale>
          <a:sx n="122" d="100"/>
          <a:sy n="122" d="100"/>
        </p:scale>
        <p:origin x="96" y="23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8/4/2020</a:t>
            </a:fld>
            <a:endParaRPr lang="en-US" dirty="0"/>
          </a:p>
        </p:txBody>
      </p:sp>
      <p:sp>
        <p:nvSpPr>
          <p:cNvPr id="4" name="Footer Placeholder 3">
            <a:extLst>
              <a:ext uri="{FF2B5EF4-FFF2-40B4-BE49-F238E27FC236}">
                <a16:creationId xmlns=""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8/4/2020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8/4/2020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8/4/2020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8/4/2020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8/4/2020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8/4/2020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000" smtClean="0">
                <a:solidFill>
                  <a:schemeClr val="bg1"/>
                </a:solidFill>
              </a:rPr>
              <a:t>Pengantar pemrograman perangkat bergerak</a:t>
            </a:r>
            <a:endParaRPr lang="en-US" sz="3000" dirty="0">
              <a:solidFill>
                <a:schemeClr val="bg1"/>
              </a:solidFill>
            </a:endParaRPr>
          </a:p>
        </p:txBody>
      </p:sp>
      <p:sp>
        <p:nvSpPr>
          <p:cNvPr id="3" name="Subtitle 2">
            <a:extLst>
              <a:ext uri="{FF2B5EF4-FFF2-40B4-BE49-F238E27FC236}">
                <a16:creationId xmlns=""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mtClean="0">
                <a:solidFill>
                  <a:srgbClr val="7CEBFF"/>
                </a:solidFill>
              </a:rPr>
              <a:t>Irzal ahmad sabilla</a:t>
            </a:r>
            <a:endParaRPr lang="en-US" dirty="0">
              <a:solidFill>
                <a:srgbClr val="7CEBFF"/>
              </a:solidFill>
            </a:endParaRPr>
          </a:p>
        </p:txBody>
      </p:sp>
      <p:pic>
        <p:nvPicPr>
          <p:cNvPr id="11" name="Picture 7" descr="ico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84" y="1670619"/>
            <a:ext cx="2467043" cy="267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48" y="702156"/>
            <a:ext cx="9768360" cy="758154"/>
          </a:xfrm>
        </p:spPr>
        <p:txBody>
          <a:bodyPr/>
          <a:lstStyle/>
          <a:p>
            <a:r>
              <a:rPr lang="en-US" altLang="en-US" smtClean="0"/>
              <a:t>Activity main.xml</a:t>
            </a:r>
            <a:endParaRPr lang="en-US"/>
          </a:p>
        </p:txBody>
      </p:sp>
      <p:sp>
        <p:nvSpPr>
          <p:cNvPr id="3" name="Content Placeholder 2"/>
          <p:cNvSpPr>
            <a:spLocks noGrp="1"/>
          </p:cNvSpPr>
          <p:nvPr>
            <p:ph idx="1"/>
          </p:nvPr>
        </p:nvSpPr>
        <p:spPr>
          <a:xfrm>
            <a:off x="9875861" y="2180496"/>
            <a:ext cx="1734946" cy="3678303"/>
          </a:xfrm>
        </p:spPr>
        <p:txBody>
          <a:bodyPr/>
          <a:lstStyle/>
          <a:p>
            <a:r>
              <a:rPr lang="en-US" smtClean="0"/>
              <a:t>Berisi desain pada tampilan halaman awal</a:t>
            </a:r>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82783"/>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352283" y="1815151"/>
            <a:ext cx="9523578" cy="4761789"/>
          </a:xfrm>
          <a:prstGeom prst="rect">
            <a:avLst/>
          </a:prstGeom>
        </p:spPr>
      </p:pic>
    </p:spTree>
    <p:extLst>
      <p:ext uri="{BB962C8B-B14F-4D97-AF65-F5344CB8AC3E}">
        <p14:creationId xmlns:p14="http://schemas.microsoft.com/office/powerpoint/2010/main" val="192976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448" y="702156"/>
            <a:ext cx="9768360" cy="758154"/>
          </a:xfrm>
        </p:spPr>
        <p:txBody>
          <a:bodyPr/>
          <a:lstStyle/>
          <a:p>
            <a:r>
              <a:rPr lang="en-US" altLang="en-US" smtClean="0"/>
              <a:t>Activity main.java</a:t>
            </a:r>
            <a:endParaRPr lang="en-US"/>
          </a:p>
        </p:txBody>
      </p:sp>
      <p:sp>
        <p:nvSpPr>
          <p:cNvPr id="3" name="Content Placeholder 2"/>
          <p:cNvSpPr>
            <a:spLocks noGrp="1"/>
          </p:cNvSpPr>
          <p:nvPr>
            <p:ph idx="1"/>
          </p:nvPr>
        </p:nvSpPr>
        <p:spPr>
          <a:xfrm>
            <a:off x="9239534" y="2180496"/>
            <a:ext cx="2715905" cy="3678303"/>
          </a:xfrm>
        </p:spPr>
        <p:txBody>
          <a:bodyPr/>
          <a:lstStyle/>
          <a:p>
            <a:r>
              <a:rPr lang="en-US" smtClean="0"/>
              <a:t>Berisi tentang intruksi yang akan dijalankan pada setiap fungsi di main.xml</a:t>
            </a:r>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82783"/>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197048" y="1842448"/>
            <a:ext cx="9042486" cy="4936825"/>
          </a:xfrm>
          <a:prstGeom prst="rect">
            <a:avLst/>
          </a:prstGeom>
        </p:spPr>
      </p:pic>
    </p:spTree>
    <p:extLst>
      <p:ext uri="{BB962C8B-B14F-4D97-AF65-F5344CB8AC3E}">
        <p14:creationId xmlns:p14="http://schemas.microsoft.com/office/powerpoint/2010/main" val="3788850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smtClean="0">
                <a:solidFill>
                  <a:srgbClr val="FFFFFF"/>
                </a:solidFill>
              </a:rPr>
              <a:t>Terimakasih</a:t>
            </a:r>
            <a:endParaRPr lang="en-US" dirty="0">
              <a:solidFill>
                <a:srgbClr val="FFFFFF"/>
              </a:solidFill>
            </a:endParaRP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8296274" y="3505095"/>
            <a:ext cx="3222435" cy="2629006"/>
          </a:xfrm>
        </p:spPr>
        <p:txBody>
          <a:bodyPr>
            <a:normAutofit/>
          </a:bodyPr>
          <a:lstStyle/>
          <a:p>
            <a:r>
              <a:rPr lang="en-US" smtClean="0">
                <a:solidFill>
                  <a:schemeClr val="bg2"/>
                </a:solidFill>
              </a:rPr>
              <a:t>Irzal.ahmad.s@gmail.com</a:t>
            </a:r>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Pengertian </a:t>
            </a:r>
            <a:r>
              <a:rPr lang="en-US" altLang="en-US"/>
              <a:t>Mobile </a:t>
            </a:r>
            <a:r>
              <a:rPr lang="en-US" altLang="en-US" smtClean="0"/>
              <a:t>Computing</a:t>
            </a:r>
            <a:endParaRPr lang="en-US"/>
          </a:p>
        </p:txBody>
      </p:sp>
      <p:sp>
        <p:nvSpPr>
          <p:cNvPr id="3" name="Content Placeholder 2"/>
          <p:cNvSpPr>
            <a:spLocks noGrp="1"/>
          </p:cNvSpPr>
          <p:nvPr>
            <p:ph idx="1"/>
          </p:nvPr>
        </p:nvSpPr>
        <p:spPr>
          <a:xfrm>
            <a:off x="581193" y="2268987"/>
            <a:ext cx="11128586" cy="3678303"/>
          </a:xfrm>
        </p:spPr>
        <p:txBody>
          <a:bodyPr/>
          <a:lstStyle/>
          <a:p>
            <a:pPr marL="0" indent="0" algn="ctr">
              <a:lnSpc>
                <a:spcPct val="120000"/>
              </a:lnSpc>
              <a:buFontTx/>
              <a:buNone/>
              <a:defRPr/>
            </a:pPr>
            <a:r>
              <a:rPr lang="en-US" smtClean="0"/>
              <a:t>Mobile computing </a:t>
            </a:r>
            <a:r>
              <a:rPr lang="en-US"/>
              <a:t>berasal dari kata Mobile: bergerak, nomaden, portable. Sedangkan computing: perhitungan, computer. </a:t>
            </a:r>
            <a:endParaRPr lang="en-US" smtClean="0"/>
          </a:p>
          <a:p>
            <a:pPr marL="0" indent="0" algn="ctr">
              <a:lnSpc>
                <a:spcPct val="120000"/>
              </a:lnSpc>
              <a:buFontTx/>
              <a:buNone/>
              <a:defRPr/>
            </a:pPr>
            <a:r>
              <a:rPr lang="en-US" smtClean="0"/>
              <a:t>Sehingga </a:t>
            </a:r>
            <a:r>
              <a:rPr lang="en-US"/>
              <a:t>jika digabungkan kedua pengertian diatas Mobile </a:t>
            </a:r>
            <a:r>
              <a:rPr lang="en-US" smtClean="0"/>
              <a:t>computing adalah </a:t>
            </a:r>
            <a:r>
              <a:rPr lang="en-US"/>
              <a:t>komputer yang dapat dibawa kemana-mana serta dapat berkomunikasi antar </a:t>
            </a:r>
            <a:r>
              <a:rPr lang="en-US" smtClean="0"/>
              <a:t>komputer </a:t>
            </a:r>
            <a:r>
              <a:rPr lang="en-US"/>
              <a:t>satu dengan yang lain </a:t>
            </a:r>
            <a:r>
              <a:rPr lang="en-US" smtClean="0"/>
              <a:t>secara mudah .[</a:t>
            </a:r>
            <a:r>
              <a:rPr lang="en-US"/>
              <a:t>Dr. GoldenG. Richard University of New Orleans].</a:t>
            </a:r>
          </a:p>
          <a:p>
            <a:pPr marL="0" indent="0" algn="ctr">
              <a:lnSpc>
                <a:spcPct val="120000"/>
              </a:lnSpc>
              <a:buFontTx/>
              <a:buNone/>
              <a:defRPr/>
            </a:pPr>
            <a:r>
              <a:rPr lang="en-US"/>
              <a:t>Sehingga dengan munculnya teknologi mobile Computing orang orang banyak berharap dapat memakai komputer  di Kebun , warung kopi, atau di </a:t>
            </a:r>
            <a:r>
              <a:rPr lang="en-US" smtClean="0"/>
              <a:t>lapangan dengan mudah dan </a:t>
            </a:r>
            <a:r>
              <a:rPr lang="en-US" smtClean="0"/>
              <a:t>ringkas.</a:t>
            </a:r>
            <a:endParaRPr lang="en-US"/>
          </a:p>
        </p:txBody>
      </p:sp>
    </p:spTree>
    <p:extLst>
      <p:ext uri="{BB962C8B-B14F-4D97-AF65-F5344CB8AC3E}">
        <p14:creationId xmlns:p14="http://schemas.microsoft.com/office/powerpoint/2010/main" val="1261374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057" y="904141"/>
            <a:ext cx="9501789" cy="609827"/>
          </a:xfrm>
        </p:spPr>
        <p:txBody>
          <a:bodyPr/>
          <a:lstStyle/>
          <a:p>
            <a:r>
              <a:rPr lang="en-US" altLang="en-US"/>
              <a:t>Apa Itu Android </a:t>
            </a:r>
            <a:endParaRPr lang="en-US"/>
          </a:p>
        </p:txBody>
      </p:sp>
      <p:sp>
        <p:nvSpPr>
          <p:cNvPr id="3" name="Content Placeholder 2"/>
          <p:cNvSpPr>
            <a:spLocks noGrp="1"/>
          </p:cNvSpPr>
          <p:nvPr>
            <p:ph idx="1"/>
          </p:nvPr>
        </p:nvSpPr>
        <p:spPr>
          <a:xfrm>
            <a:off x="581193" y="2180496"/>
            <a:ext cx="10834060" cy="3678303"/>
          </a:xfrm>
        </p:spPr>
        <p:txBody>
          <a:bodyPr/>
          <a:lstStyle/>
          <a:p>
            <a:r>
              <a:rPr lang="en-US"/>
              <a:t>Android adalah sistem operasi untuk telepon seluler yang berbasis Linux</a:t>
            </a:r>
            <a:r>
              <a:rPr lang="en-US" smtClean="0"/>
              <a:t>. Android </a:t>
            </a:r>
            <a:r>
              <a:rPr lang="en-US"/>
              <a:t>menyediakan </a:t>
            </a:r>
            <a:r>
              <a:rPr lang="en-US" smtClean="0"/>
              <a:t>platform yang </a:t>
            </a:r>
            <a:r>
              <a:rPr lang="en-US"/>
              <a:t>bersifat open source bagi para pengembang untuk menciptakan sebuah aplikasi</a:t>
            </a:r>
            <a:r>
              <a:rPr lang="en-US" smtClean="0"/>
              <a:t>. Awalnya</a:t>
            </a:r>
            <a:r>
              <a:rPr lang="en-US"/>
              <a:t>, Google Inc. mengakuisi Android Inc. yang mengembangkan software untuk </a:t>
            </a:r>
            <a:r>
              <a:rPr lang="en-US" smtClean="0"/>
              <a:t>ponsel yang </a:t>
            </a:r>
            <a:r>
              <a:rPr lang="en-US"/>
              <a:t>berada di Palo Alto, California Amerika </a:t>
            </a:r>
            <a:r>
              <a:rPr lang="en-US" smtClean="0"/>
              <a:t>Serikat.</a:t>
            </a:r>
          </a:p>
          <a:p>
            <a:r>
              <a:rPr lang="en-US"/>
              <a:t>Kemudian untuk mengembangkan Android, dibentuklah Open Handset Alliance, yaitu konsorsium dari 34 perusahaan hardware, software, dan telekomunikasi, termasuk Google, HTC, Intel, Motorola, Qualcomm, T-Mobile, dan Nvidia. Telepon pertama yang memakai sistem operasi Android adalah HTC Dream, yang dirilis pada 22 Oktober </a:t>
            </a:r>
            <a:r>
              <a:rPr lang="en-US" smtClean="0"/>
              <a:t>2008.</a:t>
            </a:r>
          </a:p>
          <a:p>
            <a:r>
              <a:rPr lang="en-US"/>
              <a:t>Pada penghujung tahun 2009 diperkirakan di dunia ini paling sedikit terdapat 18 jenis telepon seluler yang menggunakan </a:t>
            </a:r>
            <a:r>
              <a:rPr lang="en-US" smtClean="0"/>
              <a:t>Android.</a:t>
            </a:r>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642469"/>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509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393" y="823154"/>
            <a:ext cx="9358927" cy="771802"/>
          </a:xfrm>
        </p:spPr>
        <p:txBody>
          <a:bodyPr/>
          <a:lstStyle/>
          <a:p>
            <a:r>
              <a:rPr lang="en-US" altLang="en-US"/>
              <a:t>Arsitektur android</a:t>
            </a:r>
            <a:endParaRPr lang="en-US"/>
          </a:p>
        </p:txBody>
      </p:sp>
      <p:sp>
        <p:nvSpPr>
          <p:cNvPr id="3" name="Content Placeholder 2"/>
          <p:cNvSpPr>
            <a:spLocks noGrp="1"/>
          </p:cNvSpPr>
          <p:nvPr>
            <p:ph idx="1"/>
          </p:nvPr>
        </p:nvSpPr>
        <p:spPr/>
        <p:txBody>
          <a:bodyPr>
            <a:normAutofit fontScale="92500" lnSpcReduction="20000"/>
          </a:bodyPr>
          <a:lstStyle/>
          <a:p>
            <a:pPr algn="just">
              <a:defRPr/>
            </a:pPr>
            <a:r>
              <a:rPr lang="en-US"/>
              <a:t>Linux Kernel: </a:t>
            </a:r>
            <a:r>
              <a:rPr lang="en-US" smtClean="0"/>
              <a:t>Kernel (OS) </a:t>
            </a:r>
            <a:r>
              <a:rPr lang="en-US"/>
              <a:t>yang menjadi basis Android. Layer ini terdiri atas low-level driver untuk berbagai macam hardware dalam perangkat Android.</a:t>
            </a:r>
          </a:p>
          <a:p>
            <a:pPr algn="just">
              <a:defRPr/>
            </a:pPr>
            <a:r>
              <a:rPr lang="en-US"/>
              <a:t>Libraries: Terdiri atas semua kode-kode yang menjadi fitur utama OS Android. Sebagai contoh, library SQLite menyediakan dukungan database sehingga aplikasi dapat menggunakan </a:t>
            </a:r>
            <a:r>
              <a:rPr lang="en-US" smtClean="0"/>
              <a:t>data storage.</a:t>
            </a:r>
            <a:endParaRPr lang="en-US"/>
          </a:p>
          <a:p>
            <a:pPr algn="just">
              <a:defRPr/>
            </a:pPr>
            <a:r>
              <a:rPr lang="en-US"/>
              <a:t>Android Runtime: Pada layer yang sama dengan libraries yang memungkinkan developer menulis program Android menggnakan bahasa JAVA. Android runtime melibatkan Dalvik Virtual Machine yang memungkinkan aplikasi Android berjalan pada prosesnya sendiri. Dalvik adalah virtual machine khusus yang didesain </a:t>
            </a:r>
            <a:r>
              <a:rPr lang="en-US" smtClean="0"/>
              <a:t>untuk </a:t>
            </a:r>
            <a:r>
              <a:rPr lang="en-US"/>
              <a:t>Android.</a:t>
            </a:r>
          </a:p>
          <a:p>
            <a:pPr algn="just">
              <a:defRPr/>
            </a:pPr>
            <a:r>
              <a:rPr lang="en-US"/>
              <a:t>Framework Aplikasi: Fitur-fitur kemampuan OS Android untuk para programmer Android sehingga mereka dapat menggunakannya dalam aplikasi yang mereka buat.</a:t>
            </a:r>
          </a:p>
          <a:p>
            <a:pPr algn="just">
              <a:defRPr/>
            </a:pPr>
            <a:r>
              <a:rPr lang="en-US"/>
              <a:t>Aplikasi: Aplikasi-aplikasi yang akan digunakan oleh user. Semua program bawaan, download maupun yang akan kita buat ada pada layer ini.</a:t>
            </a:r>
          </a:p>
          <a:p>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642469"/>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9974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057" y="904141"/>
            <a:ext cx="9501789" cy="609827"/>
          </a:xfrm>
        </p:spPr>
        <p:txBody>
          <a:bodyPr/>
          <a:lstStyle/>
          <a:p>
            <a:r>
              <a:rPr lang="en-US" altLang="en-US" smtClean="0"/>
              <a:t>Arsitektur android</a:t>
            </a:r>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45502"/>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p:txBody>
          <a:bodyPr/>
          <a:lstStyle/>
          <a:p>
            <a:endParaRPr lang="en-US"/>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898" y="1678675"/>
            <a:ext cx="11464119" cy="512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01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460" y="702156"/>
            <a:ext cx="9536348" cy="1013800"/>
          </a:xfrm>
        </p:spPr>
        <p:txBody>
          <a:bodyPr/>
          <a:lstStyle/>
          <a:p>
            <a:r>
              <a:rPr lang="en-US" smtClean="0"/>
              <a:t>Fitur android</a:t>
            </a:r>
            <a:endParaRPr lang="en-US"/>
          </a:p>
        </p:txBody>
      </p:sp>
      <p:sp>
        <p:nvSpPr>
          <p:cNvPr id="3" name="Content Placeholder 2"/>
          <p:cNvSpPr>
            <a:spLocks noGrp="1"/>
          </p:cNvSpPr>
          <p:nvPr>
            <p:ph idx="1"/>
          </p:nvPr>
        </p:nvSpPr>
        <p:spPr>
          <a:xfrm>
            <a:off x="581192" y="2033516"/>
            <a:ext cx="11029615" cy="4694830"/>
          </a:xfrm>
        </p:spPr>
        <p:txBody>
          <a:bodyPr>
            <a:normAutofit fontScale="85000" lnSpcReduction="10000"/>
          </a:bodyPr>
          <a:lstStyle/>
          <a:p>
            <a:pPr marL="0" indent="0">
              <a:buFontTx/>
              <a:buNone/>
              <a:defRPr/>
            </a:pPr>
            <a:r>
              <a:rPr lang="en-US">
                <a:solidFill>
                  <a:schemeClr val="tx1"/>
                </a:solidFill>
              </a:rPr>
              <a:t>Karena android adalah open source dan secara bebas dapat dimodifikasi oleh para produsen perangkat, maka tidak ada konfigurasi dan software yang sama untuk semua perangkat android. Tetapi, android sendiri mendukung beberapa fitur berikut:</a:t>
            </a:r>
          </a:p>
          <a:p>
            <a:pPr>
              <a:buFontTx/>
              <a:buAutoNum type="arabicPeriod"/>
              <a:defRPr/>
            </a:pPr>
            <a:r>
              <a:rPr lang="en-US" altLang="en-US" smtClean="0">
                <a:solidFill>
                  <a:schemeClr val="tx1"/>
                </a:solidFill>
              </a:rPr>
              <a:t>Untuk </a:t>
            </a:r>
            <a:r>
              <a:rPr lang="en-US" altLang="en-US">
                <a:solidFill>
                  <a:schemeClr val="tx1"/>
                </a:solidFill>
              </a:rPr>
              <a:t>menjalankan aplikasi dengan menggunakan </a:t>
            </a:r>
            <a:r>
              <a:rPr lang="en-US" altLang="en-US" i="1">
                <a:solidFill>
                  <a:schemeClr val="tx1"/>
                </a:solidFill>
              </a:rPr>
              <a:t>Java virtual</a:t>
            </a:r>
            <a:r>
              <a:rPr lang="en-US" altLang="en-US">
                <a:solidFill>
                  <a:schemeClr val="tx1"/>
                </a:solidFill>
              </a:rPr>
              <a:t> </a:t>
            </a:r>
            <a:r>
              <a:rPr lang="en-US" altLang="en-US" i="1">
                <a:solidFill>
                  <a:schemeClr val="tx1"/>
                </a:solidFill>
              </a:rPr>
              <a:t>Dalvik engine</a:t>
            </a:r>
            <a:r>
              <a:rPr lang="en-US" altLang="en-US">
                <a:solidFill>
                  <a:schemeClr val="tx1"/>
                </a:solidFill>
              </a:rPr>
              <a:t> dengan konsumsi memori rendah.</a:t>
            </a:r>
          </a:p>
          <a:p>
            <a:pPr>
              <a:buFontTx/>
              <a:buAutoNum type="arabicPeriod"/>
              <a:defRPr/>
            </a:pPr>
            <a:r>
              <a:rPr lang="en-US" altLang="en-US" smtClean="0">
                <a:solidFill>
                  <a:schemeClr val="tx1"/>
                </a:solidFill>
              </a:rPr>
              <a:t>Mendukung </a:t>
            </a:r>
            <a:r>
              <a:rPr lang="en-US" altLang="en-US">
                <a:solidFill>
                  <a:schemeClr val="tx1"/>
                </a:solidFill>
              </a:rPr>
              <a:t>Android 2D/3D-grafiki (dan pada saat yang sama Anda dapat menggunakan dua-dan tiga dimensi grafis), gambar, audio dan video.</a:t>
            </a:r>
          </a:p>
          <a:p>
            <a:pPr>
              <a:buFontTx/>
              <a:buAutoNum type="arabicPeriod"/>
              <a:defRPr/>
            </a:pPr>
            <a:r>
              <a:rPr lang="en-US" altLang="en-US" smtClean="0">
                <a:solidFill>
                  <a:schemeClr val="tx1"/>
                </a:solidFill>
              </a:rPr>
              <a:t>Menyimpan </a:t>
            </a:r>
            <a:r>
              <a:rPr lang="en-US" altLang="en-US">
                <a:solidFill>
                  <a:schemeClr val="tx1"/>
                </a:solidFill>
              </a:rPr>
              <a:t>data yang digunakan oleh </a:t>
            </a:r>
            <a:r>
              <a:rPr lang="en-US" altLang="en-US" i="1">
                <a:solidFill>
                  <a:schemeClr val="tx1"/>
                </a:solidFill>
              </a:rPr>
              <a:t>database SQLite</a:t>
            </a:r>
            <a:r>
              <a:rPr lang="en-US" altLang="en-US">
                <a:solidFill>
                  <a:schemeClr val="tx1"/>
                </a:solidFill>
              </a:rPr>
              <a:t> , </a:t>
            </a:r>
            <a:r>
              <a:rPr lang="en-US">
                <a:solidFill>
                  <a:schemeClr val="tx1"/>
                </a:solidFill>
              </a:rPr>
              <a:t>Data dan penyimpanan - menggunakan SQLite, database relational yang ringan, untuk penyimpanan dan pengolahan data.</a:t>
            </a:r>
          </a:p>
          <a:p>
            <a:pPr>
              <a:buFontTx/>
              <a:buAutoNum type="arabicPeriod"/>
              <a:defRPr/>
            </a:pPr>
            <a:r>
              <a:rPr lang="en-US" altLang="en-US">
                <a:solidFill>
                  <a:schemeClr val="tx1"/>
                </a:solidFill>
              </a:rPr>
              <a:t>Tersedia dukungan untuk GSM, EDGE, 3G, Bluetooth, Wi-Fi, foto dan video kamera, GPS, kompas, accelerometer, </a:t>
            </a:r>
            <a:r>
              <a:rPr lang="en-US">
                <a:solidFill>
                  <a:schemeClr val="tx1"/>
                </a:solidFill>
              </a:rPr>
              <a:t>Konektivitas  - GSM/EDGE, IDEN, CDMA, EV-DO, UMTS, Bluetooth, Wi-Fi, LTE dan WiMAX., Pesan - mendukung SMS dan MMS</a:t>
            </a:r>
          </a:p>
          <a:p>
            <a:pPr>
              <a:buFontTx/>
              <a:buAutoNum type="arabicPeriod"/>
              <a:defRPr/>
            </a:pPr>
            <a:r>
              <a:rPr lang="en-US">
                <a:solidFill>
                  <a:schemeClr val="tx1"/>
                </a:solidFill>
              </a:rPr>
              <a:t>Web Browser - open source WebKit dan Chrome V8 JavaScript</a:t>
            </a:r>
          </a:p>
          <a:p>
            <a:pPr>
              <a:buFontTx/>
              <a:buAutoNum type="arabicPeriod"/>
              <a:defRPr/>
            </a:pPr>
            <a:r>
              <a:rPr lang="en-US">
                <a:solidFill>
                  <a:schemeClr val="tx1"/>
                </a:solidFill>
              </a:rPr>
              <a:t>Media - mendukung beberapa media: H.263, H.264, MPEG-4 SP, AMR, AMR-WB, AAC, HE-AAC, MP3, MIDI, Ogg Vorbis, WAV, JPEG, PNG, GIF dan BMP</a:t>
            </a:r>
          </a:p>
          <a:p>
            <a:pPr>
              <a:buFontTx/>
              <a:buAutoNum type="arabicPeriod"/>
              <a:defRPr/>
            </a:pPr>
            <a:r>
              <a:rPr lang="en-US">
                <a:solidFill>
                  <a:schemeClr val="tx1"/>
                </a:solidFill>
              </a:rPr>
              <a:t>Hardware - sensor accelerometer, kamera, kompas digital, sensor proximity, dan GPS,  Multi-touch - mendukung multi-touch screen, Multi-tasking - mendukung aplikasi multi-tasking, Flash - Android 2.3 sudah mendukung Flash 10.1, Tethering - mendukung koneksi internet sebagai wired/wireless hotspot</a:t>
            </a:r>
          </a:p>
          <a:p>
            <a:endParaRPr lang="en-US">
              <a:solidFill>
                <a:schemeClr val="tx1"/>
              </a:solidFill>
            </a:endParaRPr>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82783"/>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523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2" y="702156"/>
            <a:ext cx="9863895" cy="1013800"/>
          </a:xfrm>
        </p:spPr>
        <p:txBody>
          <a:bodyPr/>
          <a:lstStyle/>
          <a:p>
            <a:r>
              <a:rPr lang="en-US" smtClean="0"/>
              <a:t>Pembuatan aplikasi</a:t>
            </a:r>
            <a:endParaRPr lang="en-US"/>
          </a:p>
        </p:txBody>
      </p:sp>
      <p:sp>
        <p:nvSpPr>
          <p:cNvPr id="3" name="Content Placeholder 2"/>
          <p:cNvSpPr>
            <a:spLocks noGrp="1"/>
          </p:cNvSpPr>
          <p:nvPr>
            <p:ph idx="1"/>
          </p:nvPr>
        </p:nvSpPr>
        <p:spPr>
          <a:xfrm>
            <a:off x="581192" y="2180497"/>
            <a:ext cx="11029615" cy="2487038"/>
          </a:xfrm>
        </p:spPr>
        <p:txBody>
          <a:bodyPr>
            <a:normAutofit lnSpcReduction="10000"/>
          </a:bodyPr>
          <a:lstStyle/>
          <a:p>
            <a:pPr marL="265176" indent="-265176" fontAlgn="auto">
              <a:spcAft>
                <a:spcPts val="0"/>
              </a:spcAft>
              <a:buFont typeface="Wingdings 2"/>
              <a:buChar char=""/>
              <a:defRPr/>
            </a:pPr>
            <a:r>
              <a:rPr lang="en-US"/>
              <a:t>Aplikasi yang dibuat dengan Android bisa dihasilkan dari penggunaan berbagai cara, misalnya dengan Builder (AppInventor), HTML5+CSS3+JS (Phonegap, Intel XDK, Sencha), Native (Eclipse, Android Studio), dan lain-lain. Salah satu tools yang disarankan oleh google adalah menggunakan Android </a:t>
            </a:r>
            <a:r>
              <a:rPr lang="en-US" smtClean="0"/>
              <a:t>Studio.</a:t>
            </a:r>
            <a:endParaRPr lang="en-US"/>
          </a:p>
          <a:p>
            <a:pPr marL="265176" indent="-265176" fontAlgn="auto">
              <a:spcAft>
                <a:spcPts val="0"/>
              </a:spcAft>
              <a:buFont typeface="Wingdings 2"/>
              <a:buChar char=""/>
              <a:defRPr/>
            </a:pPr>
            <a:r>
              <a:rPr lang="en-US"/>
              <a:t>Apapun platformnya konsep dasar dalam mengembangkan aplikasi adalah bagaimana menampilkan informasi di layar, melakukan proses yang dibutuhkan dan berpindah dari satu halaman ke halaman lain dengan atau tanpa data. Apabila kita bandingkan antara antara Web App Dev dengan Android App Dev dengan menggunakan Android Studio, adalah sebagai berikut.</a:t>
            </a:r>
          </a:p>
          <a:p>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82783"/>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1530090258"/>
              </p:ext>
            </p:extLst>
          </p:nvPr>
        </p:nvGraphicFramePr>
        <p:xfrm>
          <a:off x="1746912" y="4667535"/>
          <a:ext cx="8664576" cy="1979614"/>
        </p:xfrm>
        <a:graphic>
          <a:graphicData uri="http://schemas.openxmlformats.org/drawingml/2006/table">
            <a:tbl>
              <a:tblPr/>
              <a:tblGrid>
                <a:gridCol w="2888192"/>
                <a:gridCol w="2888192"/>
                <a:gridCol w="2888192"/>
              </a:tblGrid>
              <a:tr h="344085">
                <a:tc>
                  <a:txBody>
                    <a:bodyPr/>
                    <a:lstStyle/>
                    <a:p>
                      <a:r>
                        <a:rPr lang="en-US" sz="1700" b="1">
                          <a:solidFill>
                            <a:schemeClr val="bg1"/>
                          </a:solidFill>
                        </a:rPr>
                        <a:t>Komponen</a:t>
                      </a:r>
                      <a:endParaRPr lang="en-US" sz="1700">
                        <a:solidFill>
                          <a:schemeClr val="bg1"/>
                        </a:solidFill>
                      </a:endParaRPr>
                    </a:p>
                  </a:txBody>
                  <a:tcPr marL="84849" marR="84849" marT="42448" marB="42448" anchor="ctr">
                    <a:lnL>
                      <a:noFill/>
                    </a:lnL>
                    <a:lnR>
                      <a:noFill/>
                    </a:lnR>
                    <a:lnT>
                      <a:noFill/>
                    </a:lnT>
                    <a:lnB w="12700" cap="flat" cmpd="sng" algn="ctr">
                      <a:noFill/>
                      <a:prstDash val="solid"/>
                      <a:round/>
                      <a:headEnd type="none" w="med" len="med"/>
                      <a:tailEnd type="none" w="med" len="med"/>
                    </a:lnB>
                    <a:solidFill>
                      <a:schemeClr val="accent6">
                        <a:lumMod val="60000"/>
                        <a:lumOff val="40000"/>
                      </a:schemeClr>
                    </a:solidFill>
                  </a:tcPr>
                </a:tc>
                <a:tc>
                  <a:txBody>
                    <a:bodyPr/>
                    <a:lstStyle/>
                    <a:p>
                      <a:r>
                        <a:rPr lang="en-US" sz="1700" b="1">
                          <a:solidFill>
                            <a:schemeClr val="bg1"/>
                          </a:solidFill>
                        </a:rPr>
                        <a:t>Web</a:t>
                      </a:r>
                      <a:endParaRPr lang="en-US" sz="1700">
                        <a:solidFill>
                          <a:schemeClr val="bg1"/>
                        </a:solidFill>
                      </a:endParaRPr>
                    </a:p>
                  </a:txBody>
                  <a:tcPr marL="84849" marR="84849" marT="42448" marB="42448" anchor="ctr">
                    <a:lnL>
                      <a:noFill/>
                    </a:lnL>
                    <a:lnR>
                      <a:noFill/>
                    </a:lnR>
                    <a:lnT>
                      <a:noFill/>
                    </a:lnT>
                    <a:lnB w="12700" cap="flat" cmpd="sng" algn="ctr">
                      <a:noFill/>
                      <a:prstDash val="solid"/>
                      <a:round/>
                      <a:headEnd type="none" w="med" len="med"/>
                      <a:tailEnd type="none" w="med" len="med"/>
                    </a:lnB>
                    <a:solidFill>
                      <a:schemeClr val="accent6">
                        <a:lumMod val="60000"/>
                        <a:lumOff val="40000"/>
                      </a:schemeClr>
                    </a:solidFill>
                  </a:tcPr>
                </a:tc>
                <a:tc>
                  <a:txBody>
                    <a:bodyPr/>
                    <a:lstStyle/>
                    <a:p>
                      <a:r>
                        <a:rPr lang="en-US" sz="1700" b="1">
                          <a:solidFill>
                            <a:schemeClr val="bg1"/>
                          </a:solidFill>
                        </a:rPr>
                        <a:t>Android</a:t>
                      </a:r>
                      <a:endParaRPr lang="en-US" sz="1700">
                        <a:solidFill>
                          <a:schemeClr val="bg1"/>
                        </a:solidFill>
                      </a:endParaRPr>
                    </a:p>
                  </a:txBody>
                  <a:tcPr marL="84849" marR="84849" marT="42448" marB="42448" anchor="ctr">
                    <a:lnL>
                      <a:noFill/>
                    </a:lnL>
                    <a:lnR>
                      <a:noFill/>
                    </a:lnR>
                    <a:lnT>
                      <a:noFill/>
                    </a:lnT>
                    <a:lnB w="12700" cap="flat" cmpd="sng" algn="ctr">
                      <a:noFill/>
                      <a:prstDash val="solid"/>
                      <a:round/>
                      <a:headEnd type="none" w="med" len="med"/>
                      <a:tailEnd type="none" w="med" len="med"/>
                    </a:lnB>
                    <a:solidFill>
                      <a:schemeClr val="accent6">
                        <a:lumMod val="60000"/>
                        <a:lumOff val="40000"/>
                      </a:schemeClr>
                    </a:solidFill>
                  </a:tcPr>
                </a:tc>
              </a:tr>
              <a:tr h="344085">
                <a:tc>
                  <a:txBody>
                    <a:bodyPr/>
                    <a:lstStyle/>
                    <a:p>
                      <a:r>
                        <a:rPr lang="en-US" sz="1700">
                          <a:solidFill>
                            <a:schemeClr val="bg1"/>
                          </a:solidFill>
                        </a:rPr>
                        <a:t>Halaman</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Page</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Activity dan Fragment</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r>
              <a:tr h="344085">
                <a:tc>
                  <a:txBody>
                    <a:bodyPr/>
                    <a:lstStyle/>
                    <a:p>
                      <a:r>
                        <a:rPr lang="en-US" sz="1700">
                          <a:solidFill>
                            <a:schemeClr val="bg1"/>
                          </a:solidFill>
                        </a:rPr>
                        <a:t>UI komponen</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HTML, CSS</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XML</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r>
              <a:tr h="344085">
                <a:tc>
                  <a:txBody>
                    <a:bodyPr/>
                    <a:lstStyle/>
                    <a:p>
                      <a:r>
                        <a:rPr lang="en-US" sz="1700">
                          <a:solidFill>
                            <a:schemeClr val="bg1"/>
                          </a:solidFill>
                        </a:rPr>
                        <a:t>Logic</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PHP, ASP, JSP, RUBY etc</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Java</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r>
              <a:tr h="603274">
                <a:tc>
                  <a:txBody>
                    <a:bodyPr/>
                    <a:lstStyle/>
                    <a:p>
                      <a:r>
                        <a:rPr lang="en-US" sz="1700">
                          <a:solidFill>
                            <a:schemeClr val="bg1"/>
                          </a:solidFill>
                        </a:rPr>
                        <a:t>Berpindah halaman</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Tag &lt;a href&gt;&lt;/a&gt; </a:t>
                      </a:r>
                      <a:r>
                        <a:rPr lang="en-US" sz="1700" b="1">
                          <a:solidFill>
                            <a:schemeClr val="bg1"/>
                          </a:solidFill>
                        </a:rPr>
                        <a:t>(Hyperlink)</a:t>
                      </a:r>
                      <a:endParaRPr lang="en-US" sz="1700">
                        <a:solidFill>
                          <a:schemeClr val="bg1"/>
                        </a:solidFill>
                      </a:endParaRP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c>
                  <a:txBody>
                    <a:bodyPr/>
                    <a:lstStyle/>
                    <a:p>
                      <a:r>
                        <a:rPr lang="en-US" sz="1700">
                          <a:solidFill>
                            <a:schemeClr val="bg1"/>
                          </a:solidFill>
                        </a:rPr>
                        <a:t>Intent</a:t>
                      </a:r>
                    </a:p>
                  </a:txBody>
                  <a:tcPr marL="84849" marR="84849" marT="42448" marB="4244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50000"/>
                      </a:schemeClr>
                    </a:solidFill>
                  </a:tcPr>
                </a:tc>
              </a:tr>
            </a:tbl>
          </a:graphicData>
        </a:graphic>
      </p:graphicFrame>
    </p:spTree>
    <p:extLst>
      <p:ext uri="{BB962C8B-B14F-4D97-AF65-F5344CB8AC3E}">
        <p14:creationId xmlns:p14="http://schemas.microsoft.com/office/powerpoint/2010/main" val="1015358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931" y="782710"/>
            <a:ext cx="9277041" cy="733317"/>
          </a:xfrm>
        </p:spPr>
        <p:txBody>
          <a:bodyPr/>
          <a:lstStyle/>
          <a:p>
            <a:r>
              <a:rPr lang="en-US" b="1"/>
              <a:t>Activity</a:t>
            </a:r>
            <a:endParaRPr lang="en-US"/>
          </a:p>
        </p:txBody>
      </p:sp>
      <p:sp>
        <p:nvSpPr>
          <p:cNvPr id="3" name="Content Placeholder 2"/>
          <p:cNvSpPr>
            <a:spLocks noGrp="1"/>
          </p:cNvSpPr>
          <p:nvPr>
            <p:ph idx="1"/>
          </p:nvPr>
        </p:nvSpPr>
        <p:spPr>
          <a:xfrm>
            <a:off x="3316406" y="2183641"/>
            <a:ext cx="8294401" cy="3934465"/>
          </a:xfrm>
        </p:spPr>
        <p:txBody>
          <a:bodyPr>
            <a:normAutofit fontScale="92500" lnSpcReduction="20000"/>
          </a:bodyPr>
          <a:lstStyle/>
          <a:p>
            <a:pPr>
              <a:spcBef>
                <a:spcPct val="0"/>
              </a:spcBef>
            </a:pPr>
            <a:r>
              <a:rPr lang="en-US" altLang="en-US" sz="2000" b="1">
                <a:latin typeface="Berlin Sans FB Demi" panose="020E0802020502020306" pitchFamily="34" charset="0"/>
              </a:rPr>
              <a:t>Activity adalah Komponen android untuk tampilan aplikasi dan pengguna </a:t>
            </a:r>
            <a:r>
              <a:rPr lang="en-US" altLang="en-US" sz="2000" b="1" smtClean="0">
                <a:latin typeface="Berlin Sans FB Demi" panose="020E0802020502020306" pitchFamily="34" charset="0"/>
              </a:rPr>
              <a:t>berinteraksi.</a:t>
            </a:r>
            <a:endParaRPr lang="en-US" altLang="en-US" sz="2000" b="1">
              <a:latin typeface="Berlin Sans FB Demi" panose="020E0802020502020306" pitchFamily="34" charset="0"/>
            </a:endParaRPr>
          </a:p>
          <a:p>
            <a:pPr>
              <a:spcBef>
                <a:spcPct val="0"/>
              </a:spcBef>
            </a:pPr>
            <a:r>
              <a:rPr lang="en-US" altLang="en-US" sz="2000" b="1">
                <a:latin typeface="Berlin Sans FB Demi" panose="020E0802020502020306" pitchFamily="34" charset="0"/>
              </a:rPr>
              <a:t>Setiap class Java dinyatakan sebagai sebuah Activity jika class tersebut meng-extends pada class </a:t>
            </a:r>
            <a:r>
              <a:rPr lang="en-US" altLang="en-US" sz="2000" b="1" smtClean="0">
                <a:latin typeface="Berlin Sans FB Demi" panose="020E0802020502020306" pitchFamily="34" charset="0"/>
              </a:rPr>
              <a:t>Activity.</a:t>
            </a:r>
            <a:endParaRPr lang="en-US" altLang="en-US" sz="2000" b="1">
              <a:latin typeface="Berlin Sans FB Demi" panose="020E0802020502020306" pitchFamily="34" charset="0"/>
            </a:endParaRPr>
          </a:p>
          <a:p>
            <a:pPr>
              <a:spcBef>
                <a:spcPct val="0"/>
              </a:spcBef>
            </a:pPr>
            <a:r>
              <a:rPr lang="en-US" altLang="en-US" sz="2000" b="1">
                <a:latin typeface="Berlin Sans FB Demi" panose="020E0802020502020306" pitchFamily="34" charset="0"/>
              </a:rPr>
              <a:t>Activity umumnya memiliki sebuah tampilan dalam format layout .xml</a:t>
            </a:r>
          </a:p>
          <a:p>
            <a:pPr>
              <a:spcBef>
                <a:spcPct val="0"/>
              </a:spcBef>
            </a:pPr>
            <a:r>
              <a:rPr lang="en-US" altLang="en-US" sz="2000" b="1">
                <a:latin typeface="Berlin Sans FB Demi" panose="020E0802020502020306" pitchFamily="34" charset="0"/>
              </a:rPr>
              <a:t>Activity memiliki lifecycle di memory , siklus Activity diciptakan (create) hingga dimatikan (destroy) dari </a:t>
            </a:r>
            <a:r>
              <a:rPr lang="en-US" altLang="en-US" sz="2000" b="1" smtClean="0">
                <a:latin typeface="Berlin Sans FB Demi" panose="020E0802020502020306" pitchFamily="34" charset="0"/>
              </a:rPr>
              <a:t>memory.</a:t>
            </a:r>
            <a:endParaRPr lang="en-US" altLang="en-US" sz="2000" b="1">
              <a:latin typeface="Berlin Sans FB Demi" panose="020E0802020502020306" pitchFamily="34" charset="0"/>
            </a:endParaRPr>
          </a:p>
          <a:p>
            <a:pPr>
              <a:spcBef>
                <a:spcPct val="0"/>
              </a:spcBef>
            </a:pPr>
            <a:r>
              <a:rPr lang="en-US" altLang="en-US" sz="2000" b="1">
                <a:latin typeface="Berlin Sans FB Demi" panose="020E0802020502020306" pitchFamily="34" charset="0"/>
              </a:rPr>
              <a:t>Setiap Activity harus di registrasikan di file </a:t>
            </a:r>
            <a:r>
              <a:rPr lang="en-US" altLang="en-US" sz="2000" b="1" smtClean="0">
                <a:latin typeface="Berlin Sans FB Demi" panose="020E0802020502020306" pitchFamily="34" charset="0"/>
              </a:rPr>
              <a:t>AndroidManifest.xml.</a:t>
            </a:r>
            <a:endParaRPr lang="en-US" altLang="en-US" sz="2000" b="1">
              <a:latin typeface="Berlin Sans FB Demi" panose="020E0802020502020306" pitchFamily="34" charset="0"/>
            </a:endParaRPr>
          </a:p>
          <a:p>
            <a:pPr>
              <a:spcBef>
                <a:spcPct val="0"/>
              </a:spcBef>
            </a:pPr>
            <a:r>
              <a:rPr lang="en-US" altLang="en-US" sz="2000" b="1">
                <a:latin typeface="Berlin Sans FB Demi" panose="020E0802020502020306" pitchFamily="34" charset="0"/>
              </a:rPr>
              <a:t>Activity menganut konsep Stack : Last in First Out (LIFO) activity </a:t>
            </a:r>
            <a:r>
              <a:rPr lang="en-US" altLang="en-US" sz="2000" b="1" smtClean="0">
                <a:latin typeface="Berlin Sans FB Demi" panose="020E0802020502020306" pitchFamily="34" charset="0"/>
              </a:rPr>
              <a:t>urutan terakhir </a:t>
            </a:r>
            <a:r>
              <a:rPr lang="en-US" altLang="en-US" sz="2000" b="1" smtClean="0">
                <a:latin typeface="Berlin Sans FB Demi" panose="020E0802020502020306" pitchFamily="34" charset="0"/>
              </a:rPr>
              <a:t>atau </a:t>
            </a:r>
            <a:r>
              <a:rPr lang="en-US" altLang="en-US" sz="2000" b="1">
                <a:latin typeface="Berlin Sans FB Demi" panose="020E0802020502020306" pitchFamily="34" charset="0"/>
              </a:rPr>
              <a:t>ditampilkan dilayar </a:t>
            </a:r>
            <a:r>
              <a:rPr lang="en-US" altLang="en-US" sz="2000" b="1" smtClean="0">
                <a:latin typeface="Berlin Sans FB Demi" panose="020E0802020502020306" pitchFamily="34" charset="0"/>
              </a:rPr>
              <a:t>pertama kali </a:t>
            </a:r>
            <a:r>
              <a:rPr lang="en-US" altLang="en-US" sz="2000" b="1">
                <a:latin typeface="Berlin Sans FB Demi" panose="020E0802020502020306" pitchFamily="34" charset="0"/>
              </a:rPr>
              <a:t>dari stack jika </a:t>
            </a:r>
            <a:r>
              <a:rPr lang="en-US" altLang="en-US" sz="2000" b="1" smtClean="0">
                <a:latin typeface="Berlin Sans FB Demi" panose="020E0802020502020306" pitchFamily="34" charset="0"/>
              </a:rPr>
              <a:t>pengguna </a:t>
            </a:r>
            <a:r>
              <a:rPr lang="en-US" altLang="en-US" sz="2000" b="1">
                <a:latin typeface="Berlin Sans FB Demi" panose="020E0802020502020306" pitchFamily="34" charset="0"/>
              </a:rPr>
              <a:t>menekan tombol: </a:t>
            </a:r>
          </a:p>
          <a:p>
            <a:pPr lvl="1">
              <a:spcBef>
                <a:spcPct val="0"/>
              </a:spcBef>
              <a:buFont typeface="Arial" panose="020B0604020202020204" pitchFamily="34" charset="0"/>
              <a:buChar char="•"/>
            </a:pPr>
            <a:r>
              <a:rPr lang="en-US" altLang="en-US" sz="2000" b="1">
                <a:latin typeface="Berlin Sans FB Demi" panose="020E0802020502020306" pitchFamily="34" charset="0"/>
              </a:rPr>
              <a:t>Physical back button, atau</a:t>
            </a:r>
          </a:p>
          <a:p>
            <a:pPr lvl="1">
              <a:spcBef>
                <a:spcPct val="0"/>
              </a:spcBef>
              <a:buFont typeface="Arial" panose="020B0604020202020204" pitchFamily="34" charset="0"/>
              <a:buChar char="•"/>
            </a:pPr>
            <a:r>
              <a:rPr lang="en-US" altLang="en-US" sz="2000" b="1">
                <a:latin typeface="Berlin Sans FB Demi" panose="020E0802020502020306" pitchFamily="34" charset="0"/>
              </a:rPr>
              <a:t>Back button pada Action Bar Aplikasi</a:t>
            </a:r>
          </a:p>
          <a:p>
            <a:endParaRPr lang="en-US"/>
          </a:p>
        </p:txBody>
      </p:sp>
      <p:pic>
        <p:nvPicPr>
          <p:cNvPr id="4" name="Picture 7" descr="ic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582783"/>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287456" y="2183640"/>
            <a:ext cx="3028950" cy="4230807"/>
          </a:xfrm>
          <a:prstGeom prst="rect">
            <a:avLst/>
          </a:prstGeom>
        </p:spPr>
      </p:pic>
    </p:spTree>
    <p:extLst>
      <p:ext uri="{BB962C8B-B14F-4D97-AF65-F5344CB8AC3E}">
        <p14:creationId xmlns:p14="http://schemas.microsoft.com/office/powerpoint/2010/main" val="347798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630" y="702156"/>
            <a:ext cx="9659177" cy="1013800"/>
          </a:xfrm>
        </p:spPr>
        <p:txBody>
          <a:bodyPr/>
          <a:lstStyle/>
          <a:p>
            <a:r>
              <a:rPr lang="en-US" b="1"/>
              <a:t>AndroidManifest.xml dan Gradle (Module app)</a:t>
            </a:r>
            <a:endParaRPr lang="en-US"/>
          </a:p>
        </p:txBody>
      </p:sp>
      <p:sp>
        <p:nvSpPr>
          <p:cNvPr id="3" name="Content Placeholder 2"/>
          <p:cNvSpPr>
            <a:spLocks noGrp="1"/>
          </p:cNvSpPr>
          <p:nvPr>
            <p:ph idx="1"/>
          </p:nvPr>
        </p:nvSpPr>
        <p:spPr>
          <a:xfrm>
            <a:off x="581192" y="1893377"/>
            <a:ext cx="11029615" cy="1040893"/>
          </a:xfrm>
        </p:spPr>
        <p:txBody>
          <a:bodyPr>
            <a:normAutofit/>
          </a:bodyPr>
          <a:lstStyle/>
          <a:p>
            <a:pPr>
              <a:spcBef>
                <a:spcPct val="0"/>
              </a:spcBef>
              <a:buFontTx/>
              <a:buAutoNum type="arabicPeriod"/>
            </a:pPr>
            <a:r>
              <a:rPr lang="en-US" altLang="en-US" b="1">
                <a:latin typeface="Berlin Sans FB Demi" panose="020E0802020502020306" pitchFamily="34" charset="0"/>
              </a:rPr>
              <a:t>Mengontrol semua komponen, level SDK dan permission yang ada di aplikasi</a:t>
            </a:r>
          </a:p>
          <a:p>
            <a:pPr>
              <a:spcBef>
                <a:spcPct val="0"/>
              </a:spcBef>
              <a:buFontTx/>
              <a:buAutoNum type="arabicPeriod"/>
            </a:pPr>
            <a:r>
              <a:rPr lang="en-US" altLang="en-US" b="1">
                <a:latin typeface="Berlin Sans FB Demi" panose="020E0802020502020306" pitchFamily="34" charset="0"/>
              </a:rPr>
              <a:t>Mengontrol semua dependency library yang digunakan oleh Aplikasi</a:t>
            </a:r>
          </a:p>
          <a:p>
            <a:endParaRPr lang="en-US"/>
          </a:p>
        </p:txBody>
      </p:sp>
      <p:pic>
        <p:nvPicPr>
          <p:cNvPr id="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2579427"/>
            <a:ext cx="3185590" cy="410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967" y="2596273"/>
            <a:ext cx="7235654" cy="408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ico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92" y="582783"/>
            <a:ext cx="1044201" cy="113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260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865</Words>
  <Application>Microsoft Office PowerPoint</Application>
  <PresentationFormat>Widescreen</PresentationFormat>
  <Paragraphs>64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Berlin Sans FB Demi</vt:lpstr>
      <vt:lpstr>Calibri</vt:lpstr>
      <vt:lpstr>Gill Sans MT</vt:lpstr>
      <vt:lpstr>Wingdings 2</vt:lpstr>
      <vt:lpstr>Dividend</vt:lpstr>
      <vt:lpstr>Pengantar pemrograman perangkat bergerak</vt:lpstr>
      <vt:lpstr>Pengertian Mobile Computing</vt:lpstr>
      <vt:lpstr>Apa Itu Android </vt:lpstr>
      <vt:lpstr>Arsitektur android</vt:lpstr>
      <vt:lpstr>Arsitektur android</vt:lpstr>
      <vt:lpstr>Fitur android</vt:lpstr>
      <vt:lpstr>Pembuatan aplikasi</vt:lpstr>
      <vt:lpstr>Activity</vt:lpstr>
      <vt:lpstr>AndroidManifest.xml dan Gradle (Module app)</vt:lpstr>
      <vt:lpstr>Activity main.xml</vt:lpstr>
      <vt:lpstr>Activity main.java</vt:lpstr>
      <vt:lpstr>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2020-08-02T23:16:19Z</dcterms:created>
  <dcterms:modified xsi:type="dcterms:W3CDTF">2020-08-05T05:18:53Z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