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89" d="100"/>
          <a:sy n="89" d="100"/>
        </p:scale>
        <p:origin x="4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Pemrograman Aplikasi Perangkat Bergerak</a:t>
            </a:r>
            <a:endParaRPr lang="en-US"/>
          </a:p>
        </p:txBody>
      </p:sp>
      <p:sp>
        <p:nvSpPr>
          <p:cNvPr id="3" name="Subtitle 2"/>
          <p:cNvSpPr>
            <a:spLocks noGrp="1"/>
          </p:cNvSpPr>
          <p:nvPr>
            <p:ph type="subTitle" idx="1"/>
          </p:nvPr>
        </p:nvSpPr>
        <p:spPr/>
        <p:txBody>
          <a:bodyPr>
            <a:normAutofit/>
          </a:bodyPr>
          <a:lstStyle/>
          <a:p>
            <a:r>
              <a:rPr lang="en-US" smtClean="0"/>
              <a:t>Dosen : Irzal ahmad sabilla</a:t>
            </a:r>
            <a:endParaRPr lang="en-US"/>
          </a:p>
        </p:txBody>
      </p:sp>
      <p:sp>
        <p:nvSpPr>
          <p:cNvPr id="4" name="TextBox 3"/>
          <p:cNvSpPr txBox="1"/>
          <p:nvPr/>
        </p:nvSpPr>
        <p:spPr>
          <a:xfrm>
            <a:off x="491705" y="5934974"/>
            <a:ext cx="2872596" cy="369332"/>
          </a:xfrm>
          <a:prstGeom prst="rect">
            <a:avLst/>
          </a:prstGeom>
          <a:noFill/>
        </p:spPr>
        <p:txBody>
          <a:bodyPr wrap="square" rtlCol="0">
            <a:spAutoFit/>
          </a:bodyPr>
          <a:lstStyle/>
          <a:p>
            <a:r>
              <a:rPr lang="en-US" smtClean="0">
                <a:solidFill>
                  <a:schemeClr val="bg1"/>
                </a:solidFill>
                <a:latin typeface="Algerian" panose="04020705040A02060702" pitchFamily="82" charset="0"/>
              </a:rPr>
              <a:t>Minggu ke 2</a:t>
            </a:r>
            <a:endParaRPr lang="en-US">
              <a:solidFill>
                <a:schemeClr val="bg1"/>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338" y="3829541"/>
            <a:ext cx="2915669" cy="2545379"/>
          </a:xfrm>
          <a:prstGeom prst="rect">
            <a:avLst/>
          </a:prstGeom>
        </p:spPr>
      </p:pic>
    </p:spTree>
    <p:extLst>
      <p:ext uri="{BB962C8B-B14F-4D97-AF65-F5344CB8AC3E}">
        <p14:creationId xmlns:p14="http://schemas.microsoft.com/office/powerpoint/2010/main" val="409052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Android onClick in </a:t>
            </a:r>
            <a:r>
              <a:rPr lang="en-US" altLang="en-US"/>
              <a:t>XML </a:t>
            </a:r>
            <a:r>
              <a:rPr lang="en-US" altLang="en-US" smtClean="0"/>
              <a:t>vs </a:t>
            </a:r>
            <a:r>
              <a:rPr lang="en-US" altLang="en-US"/>
              <a:t>OnClickListener</a:t>
            </a:r>
            <a:endParaRPr lang="en-US"/>
          </a:p>
        </p:txBody>
      </p:sp>
      <p:sp>
        <p:nvSpPr>
          <p:cNvPr id="3" name="Content Placeholder 2"/>
          <p:cNvSpPr>
            <a:spLocks noGrp="1"/>
          </p:cNvSpPr>
          <p:nvPr>
            <p:ph idx="1"/>
          </p:nvPr>
        </p:nvSpPr>
        <p:spPr>
          <a:xfrm>
            <a:off x="581192" y="2180496"/>
            <a:ext cx="11029615" cy="4435964"/>
          </a:xfrm>
        </p:spPr>
        <p:txBody>
          <a:bodyPr>
            <a:normAutofit lnSpcReduction="10000"/>
          </a:bodyPr>
          <a:lstStyle/>
          <a:p>
            <a:r>
              <a:rPr lang="en-US" altLang="en-US">
                <a:latin typeface="Times New Roman" panose="02020603050405020304" pitchFamily="18" charset="0"/>
                <a:cs typeface="Times New Roman" panose="02020603050405020304" pitchFamily="18" charset="0"/>
              </a:rPr>
              <a:t>Dalam Pengembangan aplikasi android terdapat dua metode untuk menangani aksi </a:t>
            </a:r>
            <a:r>
              <a:rPr lang="en-US" altLang="en-US">
                <a:latin typeface="Times New Roman" panose="02020603050405020304" pitchFamily="18" charset="0"/>
                <a:cs typeface="Times New Roman" panose="02020603050405020304" pitchFamily="18" charset="0"/>
              </a:rPr>
              <a:t>dari </a:t>
            </a:r>
            <a:r>
              <a:rPr lang="en-US" altLang="en-US" smtClean="0">
                <a:latin typeface="Times New Roman" panose="02020603050405020304" pitchFamily="18" charset="0"/>
                <a:cs typeface="Times New Roman" panose="02020603050405020304" pitchFamily="18" charset="0"/>
              </a:rPr>
              <a:t>pengguna :</a:t>
            </a:r>
          </a:p>
          <a:p>
            <a:pPr marL="857250" lvl="1" indent="-457200">
              <a:buFontTx/>
              <a:buAutoNum type="arabicPeriod"/>
            </a:pPr>
            <a:r>
              <a:rPr lang="en-US" altLang="en-US">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Memakai  onclick = " " atribut XML </a:t>
            </a:r>
          </a:p>
          <a:p>
            <a:pPr marL="857250" lvl="1" indent="-457200">
              <a:buFontTx/>
              <a:buAutoNum type="arabicPeriod"/>
            </a:pPr>
            <a:r>
              <a:rPr lang="en-US" altLang="en-US" sz="1800">
                <a:latin typeface="Times New Roman" panose="02020603050405020304" pitchFamily="18" charset="0"/>
                <a:cs typeface="Times New Roman" panose="02020603050405020304" pitchFamily="18" charset="0"/>
              </a:rPr>
              <a:t>	Memakai Metode setOnClickListener .</a:t>
            </a:r>
          </a:p>
          <a:p>
            <a:pPr marL="857250" lvl="1" indent="-457200">
              <a:buNone/>
            </a:pPr>
            <a:r>
              <a:rPr lang="en-US" altLang="en-US" sz="1800" smtClean="0">
                <a:latin typeface="Times New Roman" panose="02020603050405020304" pitchFamily="18" charset="0"/>
                <a:cs typeface="Times New Roman" panose="02020603050405020304" pitchFamily="18" charset="0"/>
              </a:rPr>
              <a:t>	Kedua </a:t>
            </a:r>
            <a:r>
              <a:rPr lang="en-US" altLang="en-US" sz="1800">
                <a:latin typeface="Times New Roman" panose="02020603050405020304" pitchFamily="18" charset="0"/>
                <a:cs typeface="Times New Roman" panose="02020603050405020304" pitchFamily="18" charset="0"/>
              </a:rPr>
              <a:t>berfungsi dengan cara yang sama, hanya satu akan diatur melalui kode java </a:t>
            </a:r>
            <a:r>
              <a:rPr lang="en-US" altLang="en-US" sz="1800">
                <a:latin typeface="Times New Roman" panose="02020603050405020304" pitchFamily="18" charset="0"/>
                <a:cs typeface="Times New Roman" panose="02020603050405020304" pitchFamily="18" charset="0"/>
              </a:rPr>
              <a:t>dan </a:t>
            </a:r>
            <a:r>
              <a:rPr lang="en-US" altLang="en-US" sz="1800" smtClean="0">
                <a:latin typeface="Times New Roman" panose="02020603050405020304" pitchFamily="18" charset="0"/>
                <a:cs typeface="Times New Roman" panose="02020603050405020304" pitchFamily="18" charset="0"/>
              </a:rPr>
              <a:t>lainnya melalui </a:t>
            </a:r>
            <a:r>
              <a:rPr lang="en-US" altLang="en-US" sz="1800">
                <a:latin typeface="Times New Roman" panose="02020603050405020304" pitchFamily="18" charset="0"/>
                <a:cs typeface="Times New Roman" panose="02020603050405020304" pitchFamily="18" charset="0"/>
              </a:rPr>
              <a:t>kode xml.</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Performance (kinerja) :</a:t>
            </a:r>
          </a:p>
          <a:p>
            <a:pPr marL="0" indent="0">
              <a:buNone/>
            </a:pPr>
            <a:r>
              <a:rPr lang="en-US" altLang="en-US" sz="2000">
                <a:latin typeface="Times New Roman" panose="02020603050405020304" pitchFamily="18" charset="0"/>
                <a:cs typeface="Times New Roman" panose="02020603050405020304" pitchFamily="18" charset="0"/>
              </a:rPr>
              <a:t>	Keduanya sama </a:t>
            </a:r>
            <a:r>
              <a:rPr lang="en-US" altLang="en-US" sz="2000">
                <a:latin typeface="Times New Roman" panose="02020603050405020304" pitchFamily="18" charset="0"/>
                <a:cs typeface="Times New Roman" panose="02020603050405020304" pitchFamily="18" charset="0"/>
              </a:rPr>
              <a:t>dalam </a:t>
            </a:r>
            <a:r>
              <a:rPr lang="en-US" altLang="en-US" sz="2000" smtClean="0">
                <a:latin typeface="Times New Roman" panose="02020603050405020304" pitchFamily="18" charset="0"/>
                <a:cs typeface="Times New Roman" panose="02020603050405020304" pitchFamily="18" charset="0"/>
              </a:rPr>
              <a:t>kinerja. </a:t>
            </a:r>
            <a:r>
              <a:rPr lang="en-US" altLang="en-US" sz="2000">
                <a:latin typeface="Times New Roman" panose="02020603050405020304" pitchFamily="18" charset="0"/>
                <a:cs typeface="Times New Roman" panose="02020603050405020304" pitchFamily="18" charset="0"/>
              </a:rPr>
              <a:t>Xml adalah pra - parsing </a:t>
            </a:r>
            <a:r>
              <a:rPr lang="en-US" altLang="en-US" sz="2000">
                <a:latin typeface="Times New Roman" panose="02020603050405020304" pitchFamily="18" charset="0"/>
                <a:cs typeface="Times New Roman" panose="02020603050405020304" pitchFamily="18" charset="0"/>
              </a:rPr>
              <a:t>ke </a:t>
            </a:r>
            <a:r>
              <a:rPr lang="en-US" altLang="en-US" sz="2000" smtClean="0">
                <a:latin typeface="Times New Roman" panose="02020603050405020304" pitchFamily="18" charset="0"/>
                <a:cs typeface="Times New Roman" panose="02020603050405020304" pitchFamily="18" charset="0"/>
              </a:rPr>
              <a:t>dalam </a:t>
            </a:r>
            <a:r>
              <a:rPr lang="en-US" altLang="en-US" sz="2000">
                <a:latin typeface="Times New Roman" panose="02020603050405020304" pitchFamily="18" charset="0"/>
                <a:cs typeface="Times New Roman" panose="02020603050405020304" pitchFamily="18" charset="0"/>
              </a:rPr>
              <a:t>kode biner </a:t>
            </a:r>
            <a:r>
              <a:rPr lang="en-US" altLang="en-US" sz="2000">
                <a:latin typeface="Times New Roman" panose="02020603050405020304" pitchFamily="18" charset="0"/>
                <a:cs typeface="Times New Roman" panose="02020603050405020304" pitchFamily="18" charset="0"/>
              </a:rPr>
              <a:t>saat </a:t>
            </a:r>
            <a:r>
              <a:rPr lang="en-US" altLang="en-US" sz="2000" smtClean="0">
                <a:latin typeface="Times New Roman" panose="02020603050405020304" pitchFamily="18" charset="0"/>
                <a:cs typeface="Times New Roman" panose="02020603050405020304" pitchFamily="18" charset="0"/>
              </a:rPr>
              <a:t>kompilasi . 	sehingga </a:t>
            </a:r>
            <a:r>
              <a:rPr lang="en-US" altLang="en-US" sz="2000">
                <a:latin typeface="Times New Roman" panose="02020603050405020304" pitchFamily="18" charset="0"/>
                <a:cs typeface="Times New Roman" panose="02020603050405020304" pitchFamily="18" charset="0"/>
              </a:rPr>
              <a:t>tidak </a:t>
            </a:r>
            <a:r>
              <a:rPr lang="en-US" altLang="en-US" sz="2000">
                <a:latin typeface="Times New Roman" panose="02020603050405020304" pitchFamily="18" charset="0"/>
                <a:cs typeface="Times New Roman" panose="02020603050405020304" pitchFamily="18" charset="0"/>
              </a:rPr>
              <a:t>ada </a:t>
            </a:r>
            <a:r>
              <a:rPr lang="en-US" altLang="en-US" sz="2000" smtClean="0">
                <a:latin typeface="Times New Roman" panose="02020603050405020304" pitchFamily="18" charset="0"/>
                <a:cs typeface="Times New Roman" panose="02020603050405020304" pitchFamily="18" charset="0"/>
              </a:rPr>
              <a:t>over-head </a:t>
            </a:r>
            <a:r>
              <a:rPr lang="en-US" altLang="en-US" sz="2000">
                <a:latin typeface="Times New Roman" panose="02020603050405020304" pitchFamily="18" charset="0"/>
                <a:cs typeface="Times New Roman" panose="02020603050405020304" pitchFamily="18" charset="0"/>
              </a:rPr>
              <a:t>di Xml .</a:t>
            </a:r>
          </a:p>
          <a:p>
            <a:r>
              <a:rPr lang="en-US" altLang="en-US" sz="2000">
                <a:latin typeface="Times New Roman" panose="02020603050405020304" pitchFamily="18" charset="0"/>
                <a:cs typeface="Times New Roman" panose="02020603050405020304" pitchFamily="18" charset="0"/>
              </a:rPr>
              <a:t>Limitation (Keterbatasan):</a:t>
            </a:r>
          </a:p>
          <a:p>
            <a:pPr marL="0" indent="0">
              <a:buNone/>
            </a:pPr>
            <a:r>
              <a:rPr lang="en-US" altLang="en-US" sz="2000">
                <a:latin typeface="Times New Roman" panose="02020603050405020304" pitchFamily="18" charset="0"/>
                <a:cs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Android </a:t>
            </a:r>
            <a:r>
              <a:rPr lang="en-US" altLang="en-US" sz="2000">
                <a:latin typeface="Times New Roman" panose="02020603050405020304" pitchFamily="18" charset="0"/>
                <a:cs typeface="Times New Roman" panose="02020603050405020304" pitchFamily="18" charset="0"/>
              </a:rPr>
              <a:t>: onClick adalah untuk API level 4 dan seterusnya </a:t>
            </a:r>
            <a:r>
              <a:rPr lang="en-US" altLang="en-US" sz="2000">
                <a:latin typeface="Times New Roman" panose="02020603050405020304" pitchFamily="18" charset="0"/>
                <a:cs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jadi jika </a:t>
            </a:r>
            <a:r>
              <a:rPr lang="en-US" altLang="en-US" sz="2000">
                <a:latin typeface="Times New Roman" panose="02020603050405020304" pitchFamily="18" charset="0"/>
                <a:cs typeface="Times New Roman" panose="02020603050405020304" pitchFamily="18" charset="0"/>
              </a:rPr>
              <a:t>project </a:t>
            </a:r>
            <a:r>
              <a:rPr lang="en-US" altLang="en-US" sz="2000">
                <a:latin typeface="Times New Roman" panose="02020603050405020304" pitchFamily="18" charset="0"/>
                <a:cs typeface="Times New Roman" panose="02020603050405020304" pitchFamily="18" charset="0"/>
              </a:rPr>
              <a:t>android </a:t>
            </a:r>
            <a:r>
              <a:rPr lang="en-US" altLang="en-US" sz="2000" smtClean="0">
                <a:latin typeface="Times New Roman" panose="02020603050405020304" pitchFamily="18" charset="0"/>
                <a:cs typeface="Times New Roman" panose="02020603050405020304" pitchFamily="18" charset="0"/>
              </a:rPr>
              <a:t>	</a:t>
            </a:r>
          </a:p>
          <a:p>
            <a:pPr marL="0" indent="0">
              <a:buNone/>
            </a:pPr>
            <a:r>
              <a:rPr lang="en-US" altLang="en-US" sz="2000" smtClean="0">
                <a:latin typeface="Times New Roman" panose="02020603050405020304" pitchFamily="18" charset="0"/>
                <a:cs typeface="Times New Roman" panose="02020603050405020304" pitchFamily="18" charset="0"/>
              </a:rPr>
              <a:t>	menargetkan </a:t>
            </a:r>
            <a:r>
              <a:rPr lang="en-US" altLang="en-US" sz="2000">
                <a:latin typeface="Times New Roman" panose="02020603050405020304" pitchFamily="18" charset="0"/>
                <a:cs typeface="Times New Roman" panose="02020603050405020304" pitchFamily="18" charset="0"/>
              </a:rPr>
              <a:t>&lt; 1,6 , maka project </a:t>
            </a:r>
            <a:r>
              <a:rPr lang="en-US" altLang="en-US" sz="2000">
                <a:latin typeface="Times New Roman" panose="02020603050405020304" pitchFamily="18" charset="0"/>
                <a:cs typeface="Times New Roman" panose="02020603050405020304" pitchFamily="18" charset="0"/>
              </a:rPr>
              <a:t>tidak </a:t>
            </a:r>
            <a:r>
              <a:rPr lang="en-US" altLang="en-US" sz="2000" smtClean="0">
                <a:latin typeface="Times New Roman" panose="02020603050405020304" pitchFamily="18" charset="0"/>
                <a:cs typeface="Times New Roman" panose="02020603050405020304" pitchFamily="18" charset="0"/>
              </a:rPr>
              <a:t>bisa berjalan.</a:t>
            </a:r>
            <a:endParaRPr lang="en-US" alt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52067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Perbedaan onlcik listener dan onclick</a:t>
            </a:r>
            <a:endParaRPr lang="en-US"/>
          </a:p>
        </p:txBody>
      </p:sp>
      <p:sp>
        <p:nvSpPr>
          <p:cNvPr id="3" name="Content Placeholder 2"/>
          <p:cNvSpPr>
            <a:spLocks noGrp="1"/>
          </p:cNvSpPr>
          <p:nvPr>
            <p:ph idx="1"/>
          </p:nvPr>
        </p:nvSpPr>
        <p:spPr>
          <a:xfrm>
            <a:off x="581192" y="2303253"/>
            <a:ext cx="11029615" cy="4330460"/>
          </a:xfrm>
        </p:spPr>
        <p:txBody>
          <a:bodyPr>
            <a:normAutofit fontScale="77500" lnSpcReduction="20000"/>
          </a:bodyPr>
          <a:lstStyle/>
          <a:p>
            <a:pPr marL="0" indent="0">
              <a:buNone/>
              <a:defRPr/>
            </a:pPr>
            <a:r>
              <a:rPr lang="en-US" smtClean="0"/>
              <a:t>OnclickListener :</a:t>
            </a:r>
          </a:p>
          <a:p>
            <a:pPr marL="342900" indent="-342900">
              <a:buFont typeface="+mj-lt"/>
              <a:buAutoNum type="arabicPeriod"/>
              <a:defRPr/>
            </a:pPr>
            <a:r>
              <a:rPr lang="en-US" smtClean="0">
                <a:latin typeface="Times New Roman" panose="02020603050405020304" pitchFamily="18" charset="0"/>
                <a:cs typeface="Times New Roman" panose="02020603050405020304" pitchFamily="18" charset="0"/>
              </a:rPr>
              <a:t>OnClickListener </a:t>
            </a:r>
            <a:r>
              <a:rPr lang="en-US">
                <a:latin typeface="Times New Roman" panose="02020603050405020304" pitchFamily="18" charset="0"/>
                <a:cs typeface="Times New Roman" panose="02020603050405020304" pitchFamily="18" charset="0"/>
              </a:rPr>
              <a:t>adalah aksi antarmuka yang dibutuhkan untuk menerapkan dan menangani aksi dari pengguna dan dapat diatur untuk tampilan dalam kode java.</a:t>
            </a:r>
          </a:p>
          <a:p>
            <a:pPr marL="342900" indent="-342900">
              <a:buFont typeface="+mj-lt"/>
              <a:buAutoNum type="arabicPeriod"/>
              <a:defRPr/>
            </a:pPr>
            <a:r>
              <a:rPr lang="en-US">
                <a:latin typeface="Times New Roman" panose="02020603050405020304" pitchFamily="18" charset="0"/>
                <a:cs typeface="Times New Roman" panose="02020603050405020304" pitchFamily="18" charset="0"/>
              </a:rPr>
              <a:t>OnClickListener adalah menunggu aksi penggguna untuk benar-benar klik, onclick menentukan apa yang terjadi ketika pengguna mengklik tombol (object </a:t>
            </a:r>
            <a:r>
              <a:rPr lang="en-US">
                <a:latin typeface="Times New Roman" panose="02020603050405020304" pitchFamily="18" charset="0"/>
                <a:cs typeface="Times New Roman" panose="02020603050405020304" pitchFamily="18" charset="0"/>
              </a:rPr>
              <a:t>lain</a:t>
            </a:r>
            <a:r>
              <a:rPr lang="en-US" smtClean="0">
                <a:latin typeface="Times New Roman" panose="02020603050405020304" pitchFamily="18" charset="0"/>
                <a:cs typeface="Times New Roman" panose="02020603050405020304" pitchFamily="18" charset="0"/>
              </a:rPr>
              <a:t>).</a:t>
            </a:r>
          </a:p>
          <a:p>
            <a:pPr marL="342900" indent="-342900">
              <a:buFont typeface="+mj-lt"/>
              <a:buAutoNum type="arabicPeriod"/>
              <a:defRPr/>
            </a:pPr>
            <a:r>
              <a:rPr lang="en-US">
                <a:latin typeface="Times New Roman" panose="02020603050405020304" pitchFamily="18" charset="0"/>
                <a:cs typeface="Times New Roman" panose="02020603050405020304" pitchFamily="18" charset="0"/>
              </a:rPr>
              <a:t>Sebuah OnClickListener memungkinkan untuk memisahkan tindakan / perilaku event klik dari View yang memicu event tersebut. Sehingga untuk program yang complex atau sesuai OOP maka on click listener lebih di sarankan untuk memudah saat </a:t>
            </a:r>
            <a:r>
              <a:rPr lang="en-US">
                <a:latin typeface="Times New Roman" panose="02020603050405020304" pitchFamily="18" charset="0"/>
                <a:cs typeface="Times New Roman" panose="02020603050405020304" pitchFamily="18" charset="0"/>
              </a:rPr>
              <a:t>perbaikan</a:t>
            </a:r>
            <a:r>
              <a:rPr lang="en-US" smtClean="0">
                <a:latin typeface="Times New Roman" panose="02020603050405020304" pitchFamily="18" charset="0"/>
                <a:cs typeface="Times New Roman" panose="02020603050405020304" pitchFamily="18" charset="0"/>
              </a:rPr>
              <a:t>.</a:t>
            </a:r>
          </a:p>
          <a:p>
            <a:pPr marL="342900" indent="-342900">
              <a:buFont typeface="+mj-lt"/>
              <a:buAutoNum type="arabicPeriod"/>
              <a:defRPr/>
            </a:pPr>
            <a:r>
              <a:rPr lang="en-US" altLang="en-US">
                <a:latin typeface="Times New Roman" panose="02020603050405020304" pitchFamily="18" charset="0"/>
                <a:cs typeface="Times New Roman" panose="02020603050405020304" pitchFamily="18" charset="0"/>
              </a:rPr>
              <a:t>OnClickListener adalah antarmuka, kelas yang mengimplementasikannya memiliki fleksibilitas dalam menentukan variabel instance dan metode yang dibutuhkan untuk menangani events tersebut. Sekali lagi, ini bukan masalah besar dalam kasus sederhana, tapi untuk kasus yang kompleks, kode event dan view harus dipisah sehingga terlihat variabel / metode yang terkait dengan penanganan event dengan kode View yang memicu event tersebut.</a:t>
            </a:r>
          </a:p>
          <a:p>
            <a:pPr marL="0" indent="0">
              <a:buNone/>
              <a:defRPr/>
            </a:pPr>
            <a:endParaRPr lang="en-US"/>
          </a:p>
          <a:p>
            <a:pPr marL="0" indent="0">
              <a:buNone/>
              <a:defRPr/>
            </a:pPr>
            <a:r>
              <a:rPr lang="en-US" smtClean="0"/>
              <a:t>Onclick:</a:t>
            </a:r>
            <a:endParaRPr lang="en-US"/>
          </a:p>
          <a:p>
            <a:pPr marL="342900" indent="-342900">
              <a:buFont typeface="+mj-lt"/>
              <a:buAutoNum type="arabicPeriod"/>
              <a:defRPr/>
            </a:pPr>
            <a:r>
              <a:rPr lang="en-US" smtClean="0">
                <a:latin typeface="Times New Roman" panose="02020603050405020304" pitchFamily="18" charset="0"/>
                <a:cs typeface="Times New Roman" panose="02020603050405020304" pitchFamily="18" charset="0"/>
              </a:rPr>
              <a:t>Pada atribut XML fitur terbaru android</a:t>
            </a:r>
            <a:r>
              <a:rPr lang="en-US">
                <a:latin typeface="Times New Roman" panose="02020603050405020304" pitchFamily="18" charset="0"/>
                <a:cs typeface="Times New Roman" panose="02020603050405020304" pitchFamily="18" charset="0"/>
              </a:rPr>
              <a:t>: onclick, yang dapat digunakan untuk menangani klik langsung dalam aktivitas pandangan tanpa perlu mengimplementasikan interface apapun.</a:t>
            </a:r>
          </a:p>
          <a:p>
            <a:pPr marL="342900" indent="-342900">
              <a:buFont typeface="+mj-lt"/>
              <a:buAutoNum type="arabicPeriod"/>
              <a:defRPr/>
            </a:pPr>
            <a:r>
              <a:rPr lang="en-US">
                <a:latin typeface="Times New Roman" panose="02020603050405020304" pitchFamily="18" charset="0"/>
                <a:cs typeface="Times New Roman" panose="02020603050405020304" pitchFamily="18" charset="0"/>
              </a:rPr>
              <a:t>Satu implementasi listener dapat ditukar dengan yang lain </a:t>
            </a:r>
            <a:r>
              <a:rPr lang="en-US">
                <a:latin typeface="Times New Roman" panose="02020603050405020304" pitchFamily="18" charset="0"/>
                <a:cs typeface="Times New Roman" panose="02020603050405020304" pitchFamily="18" charset="0"/>
              </a:rPr>
              <a:t>jika </a:t>
            </a:r>
            <a:r>
              <a:rPr lang="en-US" smtClean="0">
                <a:latin typeface="Times New Roman" panose="02020603050405020304" pitchFamily="18" charset="0"/>
                <a:cs typeface="Times New Roman" panose="02020603050405020304" pitchFamily="18" charset="0"/>
              </a:rPr>
              <a:t>diperlukan.</a:t>
            </a:r>
          </a:p>
          <a:p>
            <a:pPr marL="342900" indent="-342900">
              <a:buFont typeface="+mj-lt"/>
              <a:buAutoNum type="arabicPeriod"/>
              <a:defRPr/>
            </a:pPr>
            <a:r>
              <a:rPr lang="en-US" altLang="en-US">
                <a:latin typeface="Times New Roman" panose="02020603050405020304" pitchFamily="18" charset="0"/>
                <a:cs typeface="Times New Roman" panose="02020603050405020304" pitchFamily="18" charset="0"/>
              </a:rPr>
              <a:t>OnClick dengan fungsi yang mengikat di Layout XML adalah mengikat antara onClick dan fungsi yang akan memanggil. Fungsi harus memiliki satu argumen (View) agar onClick berfungsi.</a:t>
            </a:r>
          </a:p>
          <a:p>
            <a:pPr marL="0" indent="0">
              <a:buNone/>
              <a:defRPr/>
            </a:pPr>
            <a:endParaRPr lang="en-US"/>
          </a:p>
          <a:p>
            <a:endParaRPr lang="en-US"/>
          </a:p>
        </p:txBody>
      </p:sp>
    </p:spTree>
    <p:extLst>
      <p:ext uri="{BB962C8B-B14F-4D97-AF65-F5344CB8AC3E}">
        <p14:creationId xmlns:p14="http://schemas.microsoft.com/office/powerpoint/2010/main" val="221303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a:t>
            </a:r>
            <a:r>
              <a:rPr lang="en-US" altLang="en-US" b="1"/>
              <a:t>onClick in XML</a:t>
            </a:r>
            <a:endParaRPr lang="en-US"/>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9902" y="1932317"/>
            <a:ext cx="6648930" cy="431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80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dan Java</a:t>
            </a:r>
            <a:endParaRPr lang="en-US"/>
          </a:p>
        </p:txBody>
      </p:sp>
      <p:sp>
        <p:nvSpPr>
          <p:cNvPr id="4" name="TextBox 3"/>
          <p:cNvSpPr txBox="1"/>
          <p:nvPr/>
        </p:nvSpPr>
        <p:spPr>
          <a:xfrm>
            <a:off x="6391827" y="2018582"/>
            <a:ext cx="5218981" cy="4493538"/>
          </a:xfrm>
          <a:prstGeom prst="rect">
            <a:avLst/>
          </a:prstGeom>
          <a:noFill/>
        </p:spPr>
        <p:txBody>
          <a:bodyPr wrap="square" rtlCol="0">
            <a:spAutoFit/>
          </a:bodyPr>
          <a:lstStyle/>
          <a:p>
            <a:r>
              <a:rPr lang="es-ES" altLang="en-US" sz="1100" b="1">
                <a:solidFill>
                  <a:srgbClr val="000080"/>
                </a:solidFill>
                <a:latin typeface="Courier New" panose="02070309020205020404" pitchFamily="49" charset="0"/>
              </a:rPr>
              <a:t>public class </a:t>
            </a:r>
            <a:r>
              <a:rPr lang="es-ES" altLang="en-US" sz="1100">
                <a:solidFill>
                  <a:srgbClr val="000000"/>
                </a:solidFill>
                <a:latin typeface="Courier New" panose="02070309020205020404" pitchFamily="49" charset="0"/>
              </a:rPr>
              <a:t>MainActivity </a:t>
            </a:r>
            <a:r>
              <a:rPr lang="es-ES" altLang="en-US" sz="1100" b="1">
                <a:solidFill>
                  <a:srgbClr val="000080"/>
                </a:solidFill>
                <a:latin typeface="Courier New" panose="02070309020205020404" pitchFamily="49" charset="0"/>
              </a:rPr>
              <a:t>extends </a:t>
            </a:r>
            <a:r>
              <a:rPr lang="es-ES" altLang="en-US" sz="1100">
                <a:solidFill>
                  <a:srgbClr val="000000"/>
                </a:solidFill>
                <a:latin typeface="Courier New" panose="02070309020205020404" pitchFamily="49" charset="0"/>
              </a:rPr>
              <a:t>AppCompatActivity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private </a:t>
            </a:r>
            <a:r>
              <a:rPr lang="es-ES" altLang="en-US" sz="1100">
                <a:solidFill>
                  <a:srgbClr val="000000"/>
                </a:solidFill>
                <a:latin typeface="Courier New" panose="02070309020205020404" pitchFamily="49" charset="0"/>
              </a:rPr>
              <a:t>EditText </a:t>
            </a:r>
            <a:r>
              <a:rPr lang="es-ES" altLang="en-US" sz="1100" b="1">
                <a:solidFill>
                  <a:srgbClr val="660E7A"/>
                </a:solidFill>
                <a:latin typeface="Courier New" panose="02070309020205020404" pitchFamily="49" charset="0"/>
              </a:rPr>
              <a:t>editBil1</a:t>
            </a: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editBil2</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private </a:t>
            </a:r>
            <a:r>
              <a:rPr lang="es-ES" altLang="en-US" sz="1100">
                <a:solidFill>
                  <a:srgbClr val="000000"/>
                </a:solidFill>
                <a:latin typeface="Courier New" panose="02070309020205020404" pitchFamily="49" charset="0"/>
              </a:rPr>
              <a:t>TextView </a:t>
            </a:r>
            <a:r>
              <a:rPr lang="es-ES" altLang="en-US" sz="1100" b="1">
                <a:solidFill>
                  <a:srgbClr val="660E7A"/>
                </a:solidFill>
                <a:latin typeface="Courier New" panose="02070309020205020404" pitchFamily="49" charset="0"/>
              </a:rPr>
              <a:t>textHasil</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a:solidFill>
                  <a:srgbClr val="808000"/>
                </a:solidFill>
                <a:latin typeface="Courier New" panose="02070309020205020404" pitchFamily="49" charset="0"/>
              </a:rPr>
              <a:t>@Override</a:t>
            </a:r>
            <a:br>
              <a:rPr lang="es-ES" altLang="en-US" sz="1100">
                <a:solidFill>
                  <a:srgbClr val="808000"/>
                </a:solidFill>
                <a:latin typeface="Courier New" panose="02070309020205020404" pitchFamily="49" charset="0"/>
              </a:rPr>
            </a:br>
            <a:r>
              <a:rPr lang="es-ES" altLang="en-US" sz="1100">
                <a:solidFill>
                  <a:srgbClr val="808000"/>
                </a:solidFill>
                <a:latin typeface="Courier New" panose="02070309020205020404" pitchFamily="49" charset="0"/>
              </a:rPr>
              <a:t>    </a:t>
            </a:r>
            <a:r>
              <a:rPr lang="es-ES" altLang="en-US" sz="1100" b="1">
                <a:solidFill>
                  <a:srgbClr val="000080"/>
                </a:solidFill>
                <a:latin typeface="Courier New" panose="02070309020205020404" pitchFamily="49" charset="0"/>
              </a:rPr>
              <a:t>protected void </a:t>
            </a:r>
            <a:r>
              <a:rPr lang="es-ES" altLang="en-US" sz="1100">
                <a:solidFill>
                  <a:srgbClr val="000000"/>
                </a:solidFill>
                <a:latin typeface="Courier New" panose="02070309020205020404" pitchFamily="49" charset="0"/>
              </a:rPr>
              <a:t>onCreate(Bundle savedInstanceState)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super</a:t>
            </a:r>
            <a:r>
              <a:rPr lang="es-ES" altLang="en-US" sz="1100">
                <a:solidFill>
                  <a:srgbClr val="000000"/>
                </a:solidFill>
                <a:latin typeface="Courier New" panose="02070309020205020404" pitchFamily="49" charset="0"/>
              </a:rPr>
              <a:t>.onCreate(savedInstanceState);</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setContentView(R.layout.</a:t>
            </a:r>
            <a:r>
              <a:rPr lang="es-ES" altLang="en-US" sz="1100" b="1" i="1">
                <a:solidFill>
                  <a:srgbClr val="660E7A"/>
                </a:solidFill>
                <a:latin typeface="Courier New" panose="02070309020205020404" pitchFamily="49" charset="0"/>
              </a:rPr>
              <a:t>activity_main</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editBil1</a:t>
            </a:r>
            <a:r>
              <a:rPr lang="es-ES" altLang="en-US" sz="1100">
                <a:solidFill>
                  <a:srgbClr val="000000"/>
                </a:solidFill>
                <a:latin typeface="Courier New" panose="02070309020205020404" pitchFamily="49" charset="0"/>
              </a:rPr>
              <a:t>=(EditText)findViewById(R.id.</a:t>
            </a:r>
            <a:r>
              <a:rPr lang="es-ES" altLang="en-US" sz="1100" b="1" i="1">
                <a:solidFill>
                  <a:srgbClr val="660E7A"/>
                </a:solidFill>
                <a:latin typeface="Courier New" panose="02070309020205020404" pitchFamily="49" charset="0"/>
              </a:rPr>
              <a:t>editTextBil1</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editBil2</a:t>
            </a:r>
            <a:r>
              <a:rPr lang="es-ES" altLang="en-US" sz="1100">
                <a:solidFill>
                  <a:srgbClr val="000000"/>
                </a:solidFill>
                <a:latin typeface="Courier New" panose="02070309020205020404" pitchFamily="49" charset="0"/>
              </a:rPr>
              <a:t>=(EditText)findViewById(R.id.</a:t>
            </a:r>
            <a:r>
              <a:rPr lang="es-ES" altLang="en-US" sz="1100" b="1" i="1">
                <a:solidFill>
                  <a:srgbClr val="660E7A"/>
                </a:solidFill>
                <a:latin typeface="Courier New" panose="02070309020205020404" pitchFamily="49" charset="0"/>
              </a:rPr>
              <a:t>editTextBil2</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textHasil</a:t>
            </a:r>
            <a:r>
              <a:rPr lang="es-ES" altLang="en-US" sz="1100">
                <a:solidFill>
                  <a:srgbClr val="000000"/>
                </a:solidFill>
                <a:latin typeface="Courier New" panose="02070309020205020404" pitchFamily="49" charset="0"/>
              </a:rPr>
              <a:t>=(TextView)findViewById(R.id.</a:t>
            </a:r>
            <a:r>
              <a:rPr lang="es-ES" altLang="en-US" sz="1100" b="1" i="1">
                <a:solidFill>
                  <a:srgbClr val="660E7A"/>
                </a:solidFill>
                <a:latin typeface="Courier New" panose="02070309020205020404" pitchFamily="49" charset="0"/>
              </a:rPr>
              <a:t>textViewHasil</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public void </a:t>
            </a:r>
            <a:r>
              <a:rPr lang="es-ES" altLang="en-US" sz="1100">
                <a:solidFill>
                  <a:srgbClr val="000000"/>
                </a:solidFill>
                <a:latin typeface="Courier New" panose="02070309020205020404" pitchFamily="49" charset="0"/>
              </a:rPr>
              <a:t>tambah(View v){</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float </a:t>
            </a:r>
            <a:r>
              <a:rPr lang="es-ES" altLang="en-US" sz="1100">
                <a:solidFill>
                  <a:srgbClr val="000000"/>
                </a:solidFill>
                <a:latin typeface="Courier New" panose="02070309020205020404" pitchFamily="49" charset="0"/>
              </a:rPr>
              <a:t>bil1,bil2, hasil;</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bil1=Float.</a:t>
            </a:r>
            <a:r>
              <a:rPr lang="es-ES" altLang="en-US" sz="1100" i="1">
                <a:solidFill>
                  <a:srgbClr val="000000"/>
                </a:solidFill>
                <a:latin typeface="Courier New" panose="02070309020205020404" pitchFamily="49" charset="0"/>
              </a:rPr>
              <a:t>parseFloat</a:t>
            </a:r>
            <a:r>
              <a:rPr lang="es-ES" altLang="en-US" sz="1100">
                <a:solidFill>
                  <a:srgbClr val="000000"/>
                </a:solidFill>
                <a:latin typeface="Courier New" panose="02070309020205020404" pitchFamily="49" charset="0"/>
              </a:rPr>
              <a:t>(</a:t>
            </a:r>
            <a:r>
              <a:rPr lang="es-ES" altLang="en-US" sz="1100" b="1">
                <a:solidFill>
                  <a:srgbClr val="660E7A"/>
                </a:solidFill>
                <a:latin typeface="Courier New" panose="02070309020205020404" pitchFamily="49" charset="0"/>
              </a:rPr>
              <a:t>editBil1</a:t>
            </a:r>
            <a:r>
              <a:rPr lang="es-ES" altLang="en-US" sz="1100">
                <a:solidFill>
                  <a:srgbClr val="000000"/>
                </a:solidFill>
                <a:latin typeface="Courier New" panose="02070309020205020404" pitchFamily="49" charset="0"/>
              </a:rPr>
              <a:t>.getText().toString());</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bil2=Float.</a:t>
            </a:r>
            <a:r>
              <a:rPr lang="es-ES" altLang="en-US" sz="1100" i="1">
                <a:solidFill>
                  <a:srgbClr val="000000"/>
                </a:solidFill>
                <a:latin typeface="Courier New" panose="02070309020205020404" pitchFamily="49" charset="0"/>
              </a:rPr>
              <a:t>parseFloat</a:t>
            </a:r>
            <a:r>
              <a:rPr lang="es-ES" altLang="en-US" sz="1100">
                <a:solidFill>
                  <a:srgbClr val="000000"/>
                </a:solidFill>
                <a:latin typeface="Courier New" panose="02070309020205020404" pitchFamily="49" charset="0"/>
              </a:rPr>
              <a:t>(</a:t>
            </a:r>
            <a:r>
              <a:rPr lang="es-ES" altLang="en-US" sz="1100" b="1">
                <a:solidFill>
                  <a:srgbClr val="660E7A"/>
                </a:solidFill>
                <a:latin typeface="Courier New" panose="02070309020205020404" pitchFamily="49" charset="0"/>
              </a:rPr>
              <a:t>editBil2</a:t>
            </a:r>
            <a:r>
              <a:rPr lang="es-ES" altLang="en-US" sz="1100">
                <a:solidFill>
                  <a:srgbClr val="000000"/>
                </a:solidFill>
                <a:latin typeface="Courier New" panose="02070309020205020404" pitchFamily="49" charset="0"/>
              </a:rPr>
              <a:t>.getText().toString());</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hasil=bil1+bil2;</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textHasil</a:t>
            </a:r>
            <a:r>
              <a:rPr lang="es-ES" altLang="en-US" sz="1100">
                <a:solidFill>
                  <a:srgbClr val="000000"/>
                </a:solidFill>
                <a:latin typeface="Courier New" panose="02070309020205020404" pitchFamily="49" charset="0"/>
              </a:rPr>
              <a:t>.setText(bil1+</a:t>
            </a:r>
            <a:r>
              <a:rPr lang="es-ES" altLang="en-US" sz="1100" b="1">
                <a:solidFill>
                  <a:srgbClr val="008000"/>
                </a:solidFill>
                <a:latin typeface="Courier New" panose="02070309020205020404" pitchFamily="49" charset="0"/>
              </a:rPr>
              <a:t>"+"</a:t>
            </a:r>
            <a:r>
              <a:rPr lang="es-ES" altLang="en-US" sz="1100">
                <a:solidFill>
                  <a:srgbClr val="000000"/>
                </a:solidFill>
                <a:latin typeface="Courier New" panose="02070309020205020404" pitchFamily="49" charset="0"/>
              </a:rPr>
              <a:t>+</a:t>
            </a:r>
            <a:r>
              <a:rPr lang="es-ES" altLang="en-US" sz="1100" b="1">
                <a:solidFill>
                  <a:srgbClr val="008000"/>
                </a:solidFill>
                <a:latin typeface="Courier New" panose="02070309020205020404" pitchFamily="49" charset="0"/>
              </a:rPr>
              <a:t>bil2</a:t>
            </a:r>
            <a:r>
              <a:rPr lang="es-ES" altLang="en-US" sz="1100">
                <a:solidFill>
                  <a:srgbClr val="000000"/>
                </a:solidFill>
                <a:latin typeface="Courier New" panose="02070309020205020404" pitchFamily="49" charset="0"/>
              </a:rPr>
              <a:t>+</a:t>
            </a:r>
            <a:r>
              <a:rPr lang="es-ES" altLang="en-US" sz="1100" b="1">
                <a:solidFill>
                  <a:srgbClr val="008000"/>
                </a:solidFill>
                <a:latin typeface="Courier New" panose="02070309020205020404" pitchFamily="49" charset="0"/>
              </a:rPr>
              <a:t>" = "</a:t>
            </a:r>
            <a:r>
              <a:rPr lang="es-ES" altLang="en-US" sz="1100">
                <a:solidFill>
                  <a:srgbClr val="000000"/>
                </a:solidFill>
                <a:latin typeface="Courier New" panose="02070309020205020404" pitchFamily="49" charset="0"/>
              </a:rPr>
              <a:t>+hasil);</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endParaRPr lang="es-ES" altLang="en-US" sz="1100"/>
          </a:p>
          <a:p>
            <a:endParaRPr lang="en-US" sz="1100"/>
          </a:p>
        </p:txBody>
      </p:sp>
      <p:sp>
        <p:nvSpPr>
          <p:cNvPr id="5" name="TextBox 4"/>
          <p:cNvSpPr txBox="1"/>
          <p:nvPr/>
        </p:nvSpPr>
        <p:spPr>
          <a:xfrm>
            <a:off x="388189" y="1923691"/>
            <a:ext cx="5512279" cy="4832092"/>
          </a:xfrm>
          <a:prstGeom prst="rect">
            <a:avLst/>
          </a:prstGeom>
          <a:noFill/>
        </p:spPr>
        <p:txBody>
          <a:bodyPr wrap="square" rtlCol="0">
            <a:spAutoFit/>
          </a:bodyPr>
          <a:lstStyle/>
          <a:p>
            <a:r>
              <a:rPr lang="es-ES" altLang="en-US" sz="1100">
                <a:solidFill>
                  <a:srgbClr val="000000"/>
                </a:solidFill>
                <a:latin typeface="Courier New" panose="02070309020205020404" pitchFamily="49" charset="0"/>
              </a:rPr>
              <a:t>&lt;</a:t>
            </a:r>
            <a:r>
              <a:rPr lang="es-ES" altLang="en-US" sz="1100" b="1">
                <a:solidFill>
                  <a:srgbClr val="000080"/>
                </a:solidFill>
                <a:latin typeface="Courier New" panose="02070309020205020404" pitchFamily="49" charset="0"/>
              </a:rPr>
              <a:t>LinearLayout</a:t>
            </a:r>
            <a:br>
              <a:rPr lang="es-ES" altLang="en-US" sz="1100" b="1">
                <a:solidFill>
                  <a:srgbClr val="000080"/>
                </a:solidFill>
                <a:latin typeface="Courier New" panose="02070309020205020404" pitchFamily="49" charset="0"/>
              </a:rPr>
            </a:br>
            <a:r>
              <a:rPr lang="es-ES" altLang="en-US" sz="1100" b="1">
                <a:solidFill>
                  <a:srgbClr val="00008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:id=</a:t>
            </a:r>
            <a:r>
              <a:rPr lang="es-ES" altLang="en-US" sz="1100" b="1">
                <a:solidFill>
                  <a:srgbClr val="008000"/>
                </a:solidFill>
                <a:latin typeface="Courier New" panose="02070309020205020404" pitchFamily="49" charset="0"/>
              </a:rPr>
              <a:t>"@+id/linearLayout2"</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:layout_width=</a:t>
            </a:r>
            <a:r>
              <a:rPr lang="es-ES" altLang="en-US" sz="1100" b="1">
                <a:solidFill>
                  <a:srgbClr val="008000"/>
                </a:solidFill>
                <a:latin typeface="Courier New" panose="02070309020205020404" pitchFamily="49" charset="0"/>
              </a:rPr>
              <a:t>"match_parent"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:layout_height=</a:t>
            </a:r>
            <a:r>
              <a:rPr lang="es-ES" altLang="en-US" sz="1100" b="1">
                <a:solidFill>
                  <a:srgbClr val="008000"/>
                </a:solidFill>
                <a:latin typeface="Courier New" panose="02070309020205020404" pitchFamily="49" charset="0"/>
              </a:rPr>
              <a:t>"wrap_content"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:layout_marginLeft=</a:t>
            </a:r>
            <a:r>
              <a:rPr lang="es-ES" altLang="en-US" sz="1100" b="1">
                <a:solidFill>
                  <a:srgbClr val="008000"/>
                </a:solidFill>
                <a:latin typeface="Courier New" panose="02070309020205020404" pitchFamily="49" charset="0"/>
              </a:rPr>
              <a:t>"5pt"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:layout_marginRight=</a:t>
            </a:r>
            <a:r>
              <a:rPr lang="es-ES" altLang="en-US" sz="1100" b="1">
                <a:solidFill>
                  <a:srgbClr val="008000"/>
                </a:solidFill>
                <a:latin typeface="Courier New" panose="02070309020205020404" pitchFamily="49" charset="0"/>
              </a:rPr>
              <a:t>"5pt"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:layout_marginTop=</a:t>
            </a:r>
            <a:r>
              <a:rPr lang="es-ES" altLang="en-US" sz="1100" b="1">
                <a:solidFill>
                  <a:srgbClr val="008000"/>
                </a:solidFill>
                <a:latin typeface="Courier New" panose="02070309020205020404" pitchFamily="49" charset="0"/>
              </a:rPr>
              <a:t>"3pt" </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br>
              <a:rPr lang="es-ES" altLang="en-US" sz="1100" b="1">
                <a:solidFill>
                  <a:srgbClr val="000080"/>
                </a:solidFill>
                <a:latin typeface="Courier New" panose="02070309020205020404" pitchFamily="49" charset="0"/>
              </a:rPr>
            </a:br>
            <a:r>
              <a:rPr lang="es-ES" altLang="en-US" sz="1100" b="1">
                <a:solidFill>
                  <a:srgbClr val="00008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:id=</a:t>
            </a:r>
            <a:r>
              <a:rPr lang="es-ES" altLang="en-US" sz="1100" b="1">
                <a:solidFill>
                  <a:srgbClr val="008000"/>
                </a:solidFill>
                <a:latin typeface="Courier New" panose="02070309020205020404" pitchFamily="49" charset="0"/>
              </a:rPr>
              <a:t>"@+id/btnTambah"</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:layout_width=</a:t>
            </a:r>
            <a:r>
              <a:rPr lang="es-ES" altLang="en-US" sz="1100" b="1">
                <a:solidFill>
                  <a:srgbClr val="008000"/>
                </a:solidFill>
                <a:latin typeface="Courier New" panose="02070309020205020404" pitchFamily="49" charset="0"/>
              </a:rPr>
              <a:t>"match_parent"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:layout_height=</a:t>
            </a:r>
            <a:r>
              <a:rPr lang="es-ES" altLang="en-US" sz="1100" b="1">
                <a:solidFill>
                  <a:srgbClr val="008000"/>
                </a:solidFill>
                <a:latin typeface="Courier New" panose="02070309020205020404" pitchFamily="49" charset="0"/>
              </a:rPr>
              <a:t>"wrap_content"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:layout_weight=</a:t>
            </a:r>
            <a:r>
              <a:rPr lang="es-ES" altLang="en-US" sz="1100" b="1">
                <a:solidFill>
                  <a:srgbClr val="008000"/>
                </a:solidFill>
                <a:latin typeface="Courier New" panose="02070309020205020404" pitchFamily="49" charset="0"/>
              </a:rPr>
              <a:t>"1"</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a:t>
            </a:r>
            <a:r>
              <a:rPr lang="es-ES" altLang="en-US" sz="1100" b="1">
                <a:solidFill>
                  <a:srgbClr val="008000"/>
                </a:solidFill>
                <a:latin typeface="Courier New" panose="02070309020205020404" pitchFamily="49" charset="0"/>
              </a:rPr>
              <a: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:onClick=</a:t>
            </a:r>
            <a:r>
              <a:rPr lang="es-ES" altLang="en-US" sz="1100" b="1">
                <a:solidFill>
                  <a:srgbClr val="008000"/>
                </a:solidFill>
                <a:latin typeface="Courier New" panose="02070309020205020404" pitchFamily="49" charset="0"/>
              </a:rPr>
              <a:t>"tambah"</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:textSize=</a:t>
            </a:r>
            <a:r>
              <a:rPr lang="es-ES" altLang="en-US" sz="1100" b="1">
                <a:solidFill>
                  <a:srgbClr val="008000"/>
                </a:solidFill>
                <a:latin typeface="Courier New" panose="02070309020205020404" pitchFamily="49" charset="0"/>
              </a:rPr>
              <a:t>"8pt" </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br>
              <a:rPr lang="es-ES" altLang="en-US" sz="1100" b="1">
                <a:solidFill>
                  <a:srgbClr val="000080"/>
                </a:solidFill>
                <a:latin typeface="Courier New" panose="02070309020205020404" pitchFamily="49" charset="0"/>
              </a:rPr>
            </a:br>
            <a:r>
              <a:rPr lang="es-ES" altLang="en-US" sz="1100" b="1">
                <a:solidFill>
                  <a:srgbClr val="00008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:id=</a:t>
            </a:r>
            <a:r>
              <a:rPr lang="es-ES" altLang="en-US" sz="1100" b="1">
                <a:solidFill>
                  <a:srgbClr val="008000"/>
                </a:solidFill>
                <a:latin typeface="Courier New" panose="02070309020205020404" pitchFamily="49" charset="0"/>
              </a:rPr>
              <a:t>"@+id/btnKurang"</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:layout_width=</a:t>
            </a:r>
            <a:r>
              <a:rPr lang="es-ES" altLang="en-US" sz="1100" b="1">
                <a:solidFill>
                  <a:srgbClr val="008000"/>
                </a:solidFill>
                <a:latin typeface="Courier New" panose="02070309020205020404" pitchFamily="49" charset="0"/>
              </a:rPr>
              <a:t>"match_parent"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:layout_height=</a:t>
            </a:r>
            <a:r>
              <a:rPr lang="es-ES" altLang="en-US" sz="1100" b="1">
                <a:solidFill>
                  <a:srgbClr val="008000"/>
                </a:solidFill>
                <a:latin typeface="Courier New" panose="02070309020205020404" pitchFamily="49" charset="0"/>
              </a:rPr>
              <a:t>"wrap_content"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:layout_weight=</a:t>
            </a:r>
            <a:r>
              <a:rPr lang="es-ES" altLang="en-US" sz="1100" b="1">
                <a:solidFill>
                  <a:srgbClr val="008000"/>
                </a:solidFill>
                <a:latin typeface="Courier New" panose="02070309020205020404" pitchFamily="49" charset="0"/>
              </a:rPr>
              <a:t>"1"</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a:t>
            </a:r>
            <a:r>
              <a:rPr lang="es-ES" altLang="en-US" sz="1100" b="1">
                <a:solidFill>
                  <a:srgbClr val="008000"/>
                </a:solidFill>
                <a:latin typeface="Courier New" panose="02070309020205020404" pitchFamily="49" charset="0"/>
              </a:rPr>
              <a: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:onClick=</a:t>
            </a:r>
            <a:r>
              <a:rPr lang="es-ES" altLang="en-US" sz="1100" b="1">
                <a:solidFill>
                  <a:srgbClr val="008000"/>
                </a:solidFill>
                <a:latin typeface="Courier New" panose="02070309020205020404" pitchFamily="49" charset="0"/>
              </a:rPr>
              <a:t>"kurang"</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:textSize=</a:t>
            </a:r>
            <a:r>
              <a:rPr lang="es-ES" altLang="en-US" sz="1100" b="1">
                <a:solidFill>
                  <a:srgbClr val="008000"/>
                </a:solidFill>
                <a:latin typeface="Courier New" panose="02070309020205020404" pitchFamily="49" charset="0"/>
              </a:rPr>
              <a:t>"8pt" </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endParaRPr lang="en-US" sz="1100"/>
          </a:p>
        </p:txBody>
      </p:sp>
      <p:sp>
        <p:nvSpPr>
          <p:cNvPr id="6" name="Rectangle 5"/>
          <p:cNvSpPr/>
          <p:nvPr/>
        </p:nvSpPr>
        <p:spPr>
          <a:xfrm>
            <a:off x="894990" y="5965376"/>
            <a:ext cx="3313113" cy="217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823103" y="4288955"/>
            <a:ext cx="3313113" cy="217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85622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onclicklistener </a:t>
            </a:r>
            <a:endParaRPr lang="en-US"/>
          </a:p>
        </p:txBody>
      </p:sp>
      <p:sp>
        <p:nvSpPr>
          <p:cNvPr id="4" name="TextBox 3"/>
          <p:cNvSpPr txBox="1"/>
          <p:nvPr/>
        </p:nvSpPr>
        <p:spPr>
          <a:xfrm>
            <a:off x="6193766" y="2329132"/>
            <a:ext cx="5520904" cy="3816429"/>
          </a:xfrm>
          <a:prstGeom prst="rect">
            <a:avLst/>
          </a:prstGeom>
          <a:noFill/>
        </p:spPr>
        <p:txBody>
          <a:bodyPr wrap="square" rtlCol="0">
            <a:spAutoFit/>
          </a:bodyPr>
          <a:lstStyle/>
          <a:p>
            <a:r>
              <a:rPr lang="es-ES" altLang="en-US" sz="1100" b="1">
                <a:solidFill>
                  <a:srgbClr val="000080"/>
                </a:solidFill>
                <a:latin typeface="Courier New" panose="02070309020205020404" pitchFamily="49" charset="0"/>
              </a:rPr>
              <a:t>public class </a:t>
            </a:r>
            <a:r>
              <a:rPr lang="es-ES" altLang="en-US" sz="1100">
                <a:solidFill>
                  <a:srgbClr val="000000"/>
                </a:solidFill>
                <a:latin typeface="Courier New" panose="02070309020205020404" pitchFamily="49" charset="0"/>
              </a:rPr>
              <a:t>MainActivity </a:t>
            </a:r>
            <a:r>
              <a:rPr lang="es-ES" altLang="en-US" sz="1100" b="1">
                <a:solidFill>
                  <a:srgbClr val="000080"/>
                </a:solidFill>
                <a:latin typeface="Courier New" panose="02070309020205020404" pitchFamily="49" charset="0"/>
              </a:rPr>
              <a:t>extends </a:t>
            </a:r>
            <a:r>
              <a:rPr lang="es-ES" altLang="en-US" sz="1100">
                <a:solidFill>
                  <a:srgbClr val="000000"/>
                </a:solidFill>
                <a:latin typeface="Courier New" panose="02070309020205020404" pitchFamily="49" charset="0"/>
              </a:rPr>
              <a:t>AppCompatActivity </a:t>
            </a:r>
            <a:r>
              <a:rPr lang="es-ES" altLang="en-US" sz="1100" b="1">
                <a:solidFill>
                  <a:srgbClr val="000080"/>
                </a:solidFill>
                <a:latin typeface="Courier New" panose="02070309020205020404" pitchFamily="49" charset="0"/>
              </a:rPr>
              <a:t>implements </a:t>
            </a:r>
            <a:r>
              <a:rPr lang="es-ES" altLang="en-US" sz="1100">
                <a:solidFill>
                  <a:srgbClr val="000000"/>
                </a:solidFill>
                <a:latin typeface="Courier New" panose="02070309020205020404" pitchFamily="49" charset="0"/>
              </a:rPr>
              <a:t>View.OnClickListener{</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private </a:t>
            </a:r>
            <a:r>
              <a:rPr lang="es-ES" altLang="en-US" sz="1100">
                <a:solidFill>
                  <a:srgbClr val="000000"/>
                </a:solidFill>
                <a:latin typeface="Courier New" panose="02070309020205020404" pitchFamily="49" charset="0"/>
              </a:rPr>
              <a:t>EditText </a:t>
            </a:r>
            <a:r>
              <a:rPr lang="es-ES" altLang="en-US" sz="1100" b="1">
                <a:solidFill>
                  <a:srgbClr val="660E7A"/>
                </a:solidFill>
                <a:latin typeface="Courier New" panose="02070309020205020404" pitchFamily="49" charset="0"/>
              </a:rPr>
              <a:t>editBil1</a:t>
            </a: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editBil2</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private </a:t>
            </a:r>
            <a:r>
              <a:rPr lang="es-ES" altLang="en-US" sz="1100">
                <a:solidFill>
                  <a:srgbClr val="000000"/>
                </a:solidFill>
                <a:latin typeface="Courier New" panose="02070309020205020404" pitchFamily="49" charset="0"/>
              </a:rPr>
              <a:t>TextView </a:t>
            </a:r>
            <a:r>
              <a:rPr lang="es-ES" altLang="en-US" sz="1100" b="1">
                <a:solidFill>
                  <a:srgbClr val="660E7A"/>
                </a:solidFill>
                <a:latin typeface="Courier New" panose="02070309020205020404" pitchFamily="49" charset="0"/>
              </a:rPr>
              <a:t>textHasil</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private </a:t>
            </a:r>
            <a:r>
              <a:rPr lang="es-ES" altLang="en-US" sz="1100">
                <a:solidFill>
                  <a:srgbClr val="000000"/>
                </a:solidFill>
                <a:latin typeface="Courier New" panose="02070309020205020404" pitchFamily="49" charset="0"/>
              </a:rPr>
              <a:t>Button </a:t>
            </a:r>
            <a:r>
              <a:rPr lang="es-ES" altLang="en-US" sz="1100" b="1">
                <a:solidFill>
                  <a:srgbClr val="660E7A"/>
                </a:solidFill>
                <a:latin typeface="Courier New" panose="02070309020205020404" pitchFamily="49" charset="0"/>
              </a:rPr>
              <a:t>btTambah</a:t>
            </a: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btKurang</a:t>
            </a:r>
            <a:r>
              <a:rPr lang="es-ES" altLang="en-US" sz="1100">
                <a:solidFill>
                  <a:srgbClr val="000000"/>
                </a:solidFill>
                <a:latin typeface="Courier New" panose="02070309020205020404" pitchFamily="49" charset="0"/>
              </a:rPr>
              <a:t>, </a:t>
            </a:r>
          </a:p>
          <a:p>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btBagi</a:t>
            </a: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btKali</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a:solidFill>
                  <a:srgbClr val="808000"/>
                </a:solidFill>
                <a:latin typeface="Courier New" panose="02070309020205020404" pitchFamily="49" charset="0"/>
              </a:rPr>
              <a:t>@Override</a:t>
            </a:r>
            <a:br>
              <a:rPr lang="es-ES" altLang="en-US" sz="1100">
                <a:solidFill>
                  <a:srgbClr val="808000"/>
                </a:solidFill>
                <a:latin typeface="Courier New" panose="02070309020205020404" pitchFamily="49" charset="0"/>
              </a:rPr>
            </a:br>
            <a:r>
              <a:rPr lang="es-ES" altLang="en-US" sz="1100">
                <a:solidFill>
                  <a:srgbClr val="808000"/>
                </a:solidFill>
                <a:latin typeface="Courier New" panose="02070309020205020404" pitchFamily="49" charset="0"/>
              </a:rPr>
              <a:t>    </a:t>
            </a:r>
            <a:r>
              <a:rPr lang="es-ES" altLang="en-US" sz="1100" b="1">
                <a:solidFill>
                  <a:srgbClr val="000080"/>
                </a:solidFill>
                <a:latin typeface="Courier New" panose="02070309020205020404" pitchFamily="49" charset="0"/>
              </a:rPr>
              <a:t>protected void </a:t>
            </a:r>
            <a:r>
              <a:rPr lang="es-ES" altLang="en-US" sz="1100">
                <a:solidFill>
                  <a:srgbClr val="000000"/>
                </a:solidFill>
                <a:latin typeface="Courier New" panose="02070309020205020404" pitchFamily="49" charset="0"/>
              </a:rPr>
              <a:t>onCreate(Bundle savedInstanceState)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000080"/>
                </a:solidFill>
                <a:latin typeface="Courier New" panose="02070309020205020404" pitchFamily="49" charset="0"/>
              </a:rPr>
              <a:t>super</a:t>
            </a:r>
            <a:r>
              <a:rPr lang="es-ES" altLang="en-US" sz="1100">
                <a:solidFill>
                  <a:srgbClr val="000000"/>
                </a:solidFill>
                <a:latin typeface="Courier New" panose="02070309020205020404" pitchFamily="49" charset="0"/>
              </a:rPr>
              <a:t>.onCreate(savedInstanceState);</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setContentView(R.layout.</a:t>
            </a:r>
            <a:r>
              <a:rPr lang="es-ES" altLang="en-US" sz="1100" b="1" i="1">
                <a:solidFill>
                  <a:srgbClr val="660E7A"/>
                </a:solidFill>
                <a:latin typeface="Courier New" panose="02070309020205020404" pitchFamily="49" charset="0"/>
              </a:rPr>
              <a:t>activity_main</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editBil1</a:t>
            </a:r>
            <a:r>
              <a:rPr lang="es-ES" altLang="en-US" sz="1100">
                <a:solidFill>
                  <a:srgbClr val="000000"/>
                </a:solidFill>
                <a:latin typeface="Courier New" panose="02070309020205020404" pitchFamily="49" charset="0"/>
              </a:rPr>
              <a:t>=(EditText)findViewById(R.id.</a:t>
            </a:r>
            <a:r>
              <a:rPr lang="es-ES" altLang="en-US" sz="1100" b="1" i="1">
                <a:solidFill>
                  <a:srgbClr val="660E7A"/>
                </a:solidFill>
                <a:latin typeface="Courier New" panose="02070309020205020404" pitchFamily="49" charset="0"/>
              </a:rPr>
              <a:t>editTextBil1</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editBil2</a:t>
            </a:r>
            <a:r>
              <a:rPr lang="es-ES" altLang="en-US" sz="1100">
                <a:solidFill>
                  <a:srgbClr val="000000"/>
                </a:solidFill>
                <a:latin typeface="Courier New" panose="02070309020205020404" pitchFamily="49" charset="0"/>
              </a:rPr>
              <a:t>=(EditText)findViewById(R.id.</a:t>
            </a:r>
            <a:r>
              <a:rPr lang="es-ES" altLang="en-US" sz="1100" b="1" i="1">
                <a:solidFill>
                  <a:srgbClr val="660E7A"/>
                </a:solidFill>
                <a:latin typeface="Courier New" panose="02070309020205020404" pitchFamily="49" charset="0"/>
              </a:rPr>
              <a:t>editTextBil2</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textHasil</a:t>
            </a:r>
            <a:r>
              <a:rPr lang="es-ES" altLang="en-US" sz="1100">
                <a:solidFill>
                  <a:srgbClr val="000000"/>
                </a:solidFill>
                <a:latin typeface="Courier New" panose="02070309020205020404" pitchFamily="49" charset="0"/>
              </a:rPr>
              <a:t>=(TextView)findViewById(R.id.</a:t>
            </a:r>
            <a:r>
              <a:rPr lang="es-ES" altLang="en-US" sz="1100" b="1" i="1">
                <a:solidFill>
                  <a:srgbClr val="660E7A"/>
                </a:solidFill>
                <a:latin typeface="Courier New" panose="02070309020205020404" pitchFamily="49" charset="0"/>
              </a:rPr>
              <a:t>textViewHasil</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btTambah</a:t>
            </a:r>
            <a:r>
              <a:rPr lang="es-ES" altLang="en-US" sz="1100">
                <a:solidFill>
                  <a:srgbClr val="000000"/>
                </a:solidFill>
                <a:latin typeface="Courier New" panose="02070309020205020404" pitchFamily="49" charset="0"/>
              </a:rPr>
              <a:t>=(Button)findViewById(R.id.</a:t>
            </a:r>
            <a:r>
              <a:rPr lang="es-ES" altLang="en-US" sz="1100" b="1" i="1">
                <a:solidFill>
                  <a:srgbClr val="660E7A"/>
                </a:solidFill>
                <a:latin typeface="Courier New" panose="02070309020205020404" pitchFamily="49" charset="0"/>
              </a:rPr>
              <a:t>btnTambah</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btTambah</a:t>
            </a:r>
            <a:r>
              <a:rPr lang="es-ES" altLang="en-US" sz="1100">
                <a:solidFill>
                  <a:srgbClr val="000000"/>
                </a:solidFill>
                <a:latin typeface="Courier New" panose="02070309020205020404" pitchFamily="49" charset="0"/>
              </a:rPr>
              <a:t>.setOnClickListener(</a:t>
            </a:r>
            <a:r>
              <a:rPr lang="es-ES" altLang="en-US" sz="1100" b="1">
                <a:solidFill>
                  <a:srgbClr val="000080"/>
                </a:solidFill>
                <a:latin typeface="Courier New" panose="02070309020205020404" pitchFamily="49" charset="0"/>
              </a:rPr>
              <a:t>this</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btKurang</a:t>
            </a:r>
            <a:r>
              <a:rPr lang="es-ES" altLang="en-US" sz="1100">
                <a:solidFill>
                  <a:srgbClr val="000000"/>
                </a:solidFill>
                <a:latin typeface="Courier New" panose="02070309020205020404" pitchFamily="49" charset="0"/>
              </a:rPr>
              <a:t>=(Button)findViewById(R.id.</a:t>
            </a:r>
            <a:r>
              <a:rPr lang="es-ES" altLang="en-US" sz="1100" b="1" i="1">
                <a:solidFill>
                  <a:srgbClr val="660E7A"/>
                </a:solidFill>
                <a:latin typeface="Courier New" panose="02070309020205020404" pitchFamily="49" charset="0"/>
              </a:rPr>
              <a:t>btnKurang</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btKurang</a:t>
            </a:r>
            <a:r>
              <a:rPr lang="es-ES" altLang="en-US" sz="1100">
                <a:solidFill>
                  <a:srgbClr val="000000"/>
                </a:solidFill>
                <a:latin typeface="Courier New" panose="02070309020205020404" pitchFamily="49" charset="0"/>
              </a:rPr>
              <a:t>.setOnClickListener(</a:t>
            </a:r>
            <a:r>
              <a:rPr lang="es-ES" altLang="en-US" sz="1100" b="1">
                <a:solidFill>
                  <a:srgbClr val="000080"/>
                </a:solidFill>
                <a:latin typeface="Courier New" panose="02070309020205020404" pitchFamily="49" charset="0"/>
              </a:rPr>
              <a:t>this</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btKali</a:t>
            </a:r>
            <a:r>
              <a:rPr lang="es-ES" altLang="en-US" sz="1100">
                <a:solidFill>
                  <a:srgbClr val="000000"/>
                </a:solidFill>
                <a:latin typeface="Courier New" panose="02070309020205020404" pitchFamily="49" charset="0"/>
              </a:rPr>
              <a:t>=(Button)findViewById(R.id.</a:t>
            </a:r>
            <a:r>
              <a:rPr lang="es-ES" altLang="en-US" sz="1100" b="1" i="1">
                <a:solidFill>
                  <a:srgbClr val="660E7A"/>
                </a:solidFill>
                <a:latin typeface="Courier New" panose="02070309020205020404" pitchFamily="49" charset="0"/>
              </a:rPr>
              <a:t>btnKali</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btKali</a:t>
            </a:r>
            <a:r>
              <a:rPr lang="es-ES" altLang="en-US" sz="1100">
                <a:solidFill>
                  <a:srgbClr val="000000"/>
                </a:solidFill>
                <a:latin typeface="Courier New" panose="02070309020205020404" pitchFamily="49" charset="0"/>
              </a:rPr>
              <a:t>.setOnClickListener(</a:t>
            </a:r>
            <a:r>
              <a:rPr lang="es-ES" altLang="en-US" sz="1100" b="1">
                <a:solidFill>
                  <a:srgbClr val="000080"/>
                </a:solidFill>
                <a:latin typeface="Courier New" panose="02070309020205020404" pitchFamily="49" charset="0"/>
              </a:rPr>
              <a:t>this</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btBagi</a:t>
            </a:r>
            <a:r>
              <a:rPr lang="es-ES" altLang="en-US" sz="1100">
                <a:solidFill>
                  <a:srgbClr val="000000"/>
                </a:solidFill>
                <a:latin typeface="Courier New" panose="02070309020205020404" pitchFamily="49" charset="0"/>
              </a:rPr>
              <a:t>=(Button)findViewById(R.id.</a:t>
            </a:r>
            <a:r>
              <a:rPr lang="es-ES" altLang="en-US" sz="1100" b="1" i="1">
                <a:solidFill>
                  <a:srgbClr val="660E7A"/>
                </a:solidFill>
                <a:latin typeface="Courier New" panose="02070309020205020404" pitchFamily="49" charset="0"/>
              </a:rPr>
              <a:t>btnBagi</a:t>
            </a:r>
            <a:r>
              <a:rPr lang="es-ES" altLang="en-US" sz="1100">
                <a:solidFill>
                  <a:srgbClr val="000000"/>
                </a:solidFill>
                <a:latin typeface="Courier New" panose="02070309020205020404" pitchFamily="49" charset="0"/>
              </a:rPr>
              <a: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t>
            </a:r>
            <a:r>
              <a:rPr lang="es-ES" altLang="en-US" sz="1100" b="1">
                <a:solidFill>
                  <a:srgbClr val="660E7A"/>
                </a:solidFill>
                <a:latin typeface="Courier New" panose="02070309020205020404" pitchFamily="49" charset="0"/>
              </a:rPr>
              <a:t>btBagi</a:t>
            </a:r>
            <a:r>
              <a:rPr lang="es-ES" altLang="en-US" sz="1100">
                <a:solidFill>
                  <a:srgbClr val="000000"/>
                </a:solidFill>
                <a:latin typeface="Courier New" panose="02070309020205020404" pitchFamily="49" charset="0"/>
              </a:rPr>
              <a:t>.setOnClickListener(</a:t>
            </a:r>
            <a:r>
              <a:rPr lang="es-ES" altLang="en-US" sz="1100" b="1">
                <a:solidFill>
                  <a:srgbClr val="000080"/>
                </a:solidFill>
                <a:latin typeface="Courier New" panose="02070309020205020404" pitchFamily="49" charset="0"/>
              </a:rPr>
              <a:t>this</a:t>
            </a:r>
            <a:r>
              <a:rPr lang="es-ES" altLang="en-US" sz="1100">
                <a:solidFill>
                  <a:srgbClr val="000000"/>
                </a:solidFill>
                <a:latin typeface="Courier New" panose="02070309020205020404" pitchFamily="49" charset="0"/>
              </a:rPr>
              <a:t>);</a:t>
            </a:r>
            <a:endParaRPr lang="en-US" sz="1100"/>
          </a:p>
        </p:txBody>
      </p:sp>
      <p:sp>
        <p:nvSpPr>
          <p:cNvPr id="5" name="TextBox 4"/>
          <p:cNvSpPr txBox="1"/>
          <p:nvPr/>
        </p:nvSpPr>
        <p:spPr>
          <a:xfrm>
            <a:off x="396815" y="1975449"/>
            <a:ext cx="5451894" cy="5109091"/>
          </a:xfrm>
          <a:prstGeom prst="rect">
            <a:avLst/>
          </a:prstGeom>
          <a:noFill/>
        </p:spPr>
        <p:txBody>
          <a:bodyPr wrap="square" rtlCol="0">
            <a:spAutoFit/>
          </a:bodyPr>
          <a:lstStyle/>
          <a:p>
            <a:r>
              <a:rPr lang="es-ES" altLang="en-US" sz="1100">
                <a:solidFill>
                  <a:srgbClr val="000000"/>
                </a:solidFill>
                <a:latin typeface="Courier New" panose="02070309020205020404" pitchFamily="49" charset="0"/>
              </a:rPr>
              <a:t>&lt;</a:t>
            </a:r>
            <a:r>
              <a:rPr lang="es-ES" altLang="en-US" sz="1100" b="1">
                <a:solidFill>
                  <a:srgbClr val="000080"/>
                </a:solidFill>
                <a:latin typeface="Courier New" panose="02070309020205020404" pitchFamily="49" charset="0"/>
              </a:rPr>
              <a:t>LinearLayout</a:t>
            </a:r>
            <a:br>
              <a:rPr lang="es-ES" altLang="en-US" sz="1100" b="1">
                <a:solidFill>
                  <a:srgbClr val="000080"/>
                </a:solidFill>
                <a:latin typeface="Courier New" panose="02070309020205020404" pitchFamily="49" charset="0"/>
              </a:rPr>
            </a:br>
            <a:r>
              <a:rPr lang="es-ES" altLang="en-US" sz="1100" b="1">
                <a:solidFill>
                  <a:srgbClr val="00008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:id=</a:t>
            </a:r>
            <a:r>
              <a:rPr lang="es-ES" altLang="en-US" sz="1100" b="1">
                <a:solidFill>
                  <a:srgbClr val="008000"/>
                </a:solidFill>
                <a:latin typeface="Courier New" panose="02070309020205020404" pitchFamily="49" charset="0"/>
              </a:rPr>
              <a:t>"@+id/linearLayout2"</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:layout_width=</a:t>
            </a:r>
            <a:r>
              <a:rPr lang="es-ES" altLang="en-US" sz="1100" b="1">
                <a:solidFill>
                  <a:srgbClr val="008000"/>
                </a:solidFill>
                <a:latin typeface="Courier New" panose="02070309020205020404" pitchFamily="49" charset="0"/>
              </a:rPr>
              <a:t>"match_parent"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:layout_height=</a:t>
            </a:r>
            <a:r>
              <a:rPr lang="es-ES" altLang="en-US" sz="1100" b="1">
                <a:solidFill>
                  <a:srgbClr val="008000"/>
                </a:solidFill>
                <a:latin typeface="Courier New" panose="02070309020205020404" pitchFamily="49" charset="0"/>
              </a:rPr>
              <a:t>"wrap_content"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:layout_marginLeft=</a:t>
            </a:r>
            <a:r>
              <a:rPr lang="es-ES" altLang="en-US" sz="1100" b="1">
                <a:solidFill>
                  <a:srgbClr val="008000"/>
                </a:solidFill>
                <a:latin typeface="Courier New" panose="02070309020205020404" pitchFamily="49" charset="0"/>
              </a:rPr>
              <a:t>"5pt"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:layout_marginRight=</a:t>
            </a:r>
            <a:r>
              <a:rPr lang="es-ES" altLang="en-US" sz="1100" b="1">
                <a:solidFill>
                  <a:srgbClr val="008000"/>
                </a:solidFill>
                <a:latin typeface="Courier New" panose="02070309020205020404" pitchFamily="49" charset="0"/>
              </a:rPr>
              <a:t>"5pt"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:layout_marginTop=</a:t>
            </a:r>
            <a:r>
              <a:rPr lang="es-ES" altLang="en-US" sz="1100" b="1">
                <a:solidFill>
                  <a:srgbClr val="008000"/>
                </a:solidFill>
                <a:latin typeface="Courier New" panose="02070309020205020404" pitchFamily="49" charset="0"/>
              </a:rPr>
              <a:t>"3pt" </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br>
              <a:rPr lang="es-ES" altLang="en-US" sz="1100" b="1">
                <a:solidFill>
                  <a:srgbClr val="000080"/>
                </a:solidFill>
                <a:latin typeface="Courier New" panose="02070309020205020404" pitchFamily="49" charset="0"/>
              </a:rPr>
            </a:br>
            <a:r>
              <a:rPr lang="es-ES" altLang="en-US" sz="1100" b="1">
                <a:solidFill>
                  <a:srgbClr val="00008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:id=</a:t>
            </a:r>
            <a:r>
              <a:rPr lang="es-ES" altLang="en-US" sz="1100" b="1">
                <a:solidFill>
                  <a:srgbClr val="008000"/>
                </a:solidFill>
                <a:latin typeface="Courier New" panose="02070309020205020404" pitchFamily="49" charset="0"/>
              </a:rPr>
              <a:t>"@+id/btnTambah"</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:layout_width=</a:t>
            </a:r>
            <a:r>
              <a:rPr lang="es-ES" altLang="en-US" sz="1100" b="1">
                <a:solidFill>
                  <a:srgbClr val="008000"/>
                </a:solidFill>
                <a:latin typeface="Courier New" panose="02070309020205020404" pitchFamily="49" charset="0"/>
              </a:rPr>
              <a:t>"match_parent"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:layout_height=</a:t>
            </a:r>
            <a:r>
              <a:rPr lang="es-ES" altLang="en-US" sz="1100" b="1">
                <a:solidFill>
                  <a:srgbClr val="008000"/>
                </a:solidFill>
                <a:latin typeface="Courier New" panose="02070309020205020404" pitchFamily="49" charset="0"/>
              </a:rPr>
              <a:t>"wrap_content"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:layout_weight=</a:t>
            </a:r>
            <a:r>
              <a:rPr lang="es-ES" altLang="en-US" sz="1100" b="1">
                <a:solidFill>
                  <a:srgbClr val="008000"/>
                </a:solidFill>
                <a:latin typeface="Courier New" panose="02070309020205020404" pitchFamily="49" charset="0"/>
              </a:rPr>
              <a:t>"1"</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a:t>
            </a:r>
            <a:r>
              <a:rPr lang="es-ES" altLang="en-US" sz="1100" b="1">
                <a:solidFill>
                  <a:srgbClr val="008000"/>
                </a:solidFill>
                <a:latin typeface="Courier New" panose="02070309020205020404" pitchFamily="49" charset="0"/>
              </a:rPr>
              <a:t>"+"</a:t>
            </a:r>
            <a:r>
              <a:rPr lang="es-ES" altLang="en-US" sz="1100" b="1">
                <a:solidFill>
                  <a:srgbClr val="008000"/>
                </a:solidFill>
                <a:latin typeface="Courier New" panose="02070309020205020404" pitchFamily="49" charset="0"/>
              </a:rPr>
              <a:t/>
            </a:r>
            <a:br>
              <a:rPr lang="es-ES" altLang="en-US" sz="1100" b="1">
                <a:solidFill>
                  <a:srgbClr val="008000"/>
                </a:solidFill>
                <a:latin typeface="Courier New" panose="02070309020205020404" pitchFamily="49" charset="0"/>
              </a:rPr>
            </a:br>
            <a:r>
              <a:rPr lang="es-ES" altLang="en-US" sz="1100" b="1" smtClean="0">
                <a:solidFill>
                  <a:srgbClr val="008000"/>
                </a:solidFill>
                <a:latin typeface="Courier New" panose="02070309020205020404" pitchFamily="49" charset="0"/>
              </a:rPr>
              <a:t>       </a:t>
            </a:r>
            <a:br>
              <a:rPr lang="es-ES" altLang="en-US" sz="1100" b="1" smtClean="0">
                <a:solidFill>
                  <a:srgbClr val="008000"/>
                </a:solidFill>
                <a:latin typeface="Courier New" panose="02070309020205020404" pitchFamily="49" charset="0"/>
              </a:rPr>
            </a:br>
            <a:r>
              <a:rPr lang="es-ES" altLang="en-US" sz="1100" b="1" smtClean="0">
                <a:solidFill>
                  <a:srgbClr val="008000"/>
                </a:solidFill>
                <a:latin typeface="Courier New" panose="02070309020205020404" pitchFamily="49" charset="0"/>
              </a:rPr>
              <a:t>        </a:t>
            </a:r>
            <a:r>
              <a:rPr lang="es-ES" altLang="en-US" sz="1100" b="1" smtClean="0">
                <a:solidFill>
                  <a:srgbClr val="660E7A"/>
                </a:solidFill>
                <a:latin typeface="Courier New" panose="02070309020205020404" pitchFamily="49" charset="0"/>
              </a:rPr>
              <a:t>android</a:t>
            </a:r>
            <a:r>
              <a:rPr lang="es-ES" altLang="en-US" sz="1100" b="1" smtClean="0">
                <a:solidFill>
                  <a:srgbClr val="0000FF"/>
                </a:solidFill>
                <a:latin typeface="Courier New" panose="02070309020205020404" pitchFamily="49" charset="0"/>
              </a:rPr>
              <a:t>:textSize</a:t>
            </a:r>
            <a:r>
              <a:rPr lang="es-ES" altLang="en-US" sz="1100" b="1">
                <a:solidFill>
                  <a:srgbClr val="0000FF"/>
                </a:solidFill>
                <a:latin typeface="Courier New" panose="02070309020205020404" pitchFamily="49" charset="0"/>
              </a:rPr>
              <a:t>=</a:t>
            </a:r>
            <a:r>
              <a:rPr lang="es-ES" altLang="en-US" sz="1100" b="1">
                <a:solidFill>
                  <a:srgbClr val="008000"/>
                </a:solidFill>
                <a:latin typeface="Courier New" panose="02070309020205020404" pitchFamily="49" charset="0"/>
              </a:rPr>
              <a:t>"8pt" </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br>
              <a:rPr lang="es-ES" altLang="en-US" sz="1100" b="1">
                <a:solidFill>
                  <a:srgbClr val="000080"/>
                </a:solidFill>
                <a:latin typeface="Courier New" panose="02070309020205020404" pitchFamily="49" charset="0"/>
              </a:rPr>
            </a:br>
            <a:r>
              <a:rPr lang="es-ES" altLang="en-US" sz="1100" b="1">
                <a:solidFill>
                  <a:srgbClr val="00008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:id=</a:t>
            </a:r>
            <a:r>
              <a:rPr lang="es-ES" altLang="en-US" sz="1100" b="1">
                <a:solidFill>
                  <a:srgbClr val="008000"/>
                </a:solidFill>
                <a:latin typeface="Courier New" panose="02070309020205020404" pitchFamily="49" charset="0"/>
              </a:rPr>
              <a:t>"@+id/btnKurang"</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:layout_width=</a:t>
            </a:r>
            <a:r>
              <a:rPr lang="es-ES" altLang="en-US" sz="1100" b="1">
                <a:solidFill>
                  <a:srgbClr val="008000"/>
                </a:solidFill>
                <a:latin typeface="Courier New" panose="02070309020205020404" pitchFamily="49" charset="0"/>
              </a:rPr>
              <a:t>"match_parent"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:layout_height=</a:t>
            </a:r>
            <a:r>
              <a:rPr lang="es-ES" altLang="en-US" sz="1100" b="1">
                <a:solidFill>
                  <a:srgbClr val="008000"/>
                </a:solidFill>
                <a:latin typeface="Courier New" panose="02070309020205020404" pitchFamily="49" charset="0"/>
              </a:rPr>
              <a:t>"wrap_content"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:layout_weight=</a:t>
            </a:r>
            <a:r>
              <a:rPr lang="es-ES" altLang="en-US" sz="1100" b="1">
                <a:solidFill>
                  <a:srgbClr val="008000"/>
                </a:solidFill>
                <a:latin typeface="Courier New" panose="02070309020205020404" pitchFamily="49" charset="0"/>
              </a:rPr>
              <a:t>"1"</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a:t>
            </a:r>
            <a:r>
              <a:rPr lang="es-ES" altLang="en-US" sz="1100" b="1">
                <a:solidFill>
                  <a:srgbClr val="008000"/>
                </a:solidFill>
                <a:latin typeface="Courier New" panose="02070309020205020404" pitchFamily="49" charset="0"/>
              </a:rPr>
              <a:t>"-"</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008000"/>
                </a:solidFill>
                <a:latin typeface="Courier New" panose="02070309020205020404" pitchFamily="49" charset="0"/>
              </a:rPr>
              <a:t/>
            </a:r>
            <a:br>
              <a:rPr lang="es-ES" altLang="en-US" sz="1100" b="1">
                <a:solidFill>
                  <a:srgbClr val="008000"/>
                </a:solidFill>
                <a:latin typeface="Courier New" panose="02070309020205020404" pitchFamily="49" charset="0"/>
              </a:rPr>
            </a:br>
            <a:r>
              <a:rPr lang="es-ES" altLang="en-US" sz="1100" b="1">
                <a:solidFill>
                  <a:srgbClr val="008000"/>
                </a:solidFill>
                <a:latin typeface="Courier New" panose="02070309020205020404" pitchFamily="49" charset="0"/>
              </a:rPr>
              <a:t>        </a:t>
            </a:r>
            <a:r>
              <a:rPr lang="es-ES" altLang="en-US" sz="1100" b="1">
                <a:solidFill>
                  <a:srgbClr val="660E7A"/>
                </a:solidFill>
                <a:latin typeface="Courier New" panose="02070309020205020404" pitchFamily="49" charset="0"/>
              </a:rPr>
              <a:t>android</a:t>
            </a:r>
            <a:r>
              <a:rPr lang="es-ES" altLang="en-US" sz="1100" b="1">
                <a:solidFill>
                  <a:srgbClr val="0000FF"/>
                </a:solidFill>
                <a:latin typeface="Courier New" panose="02070309020205020404" pitchFamily="49" charset="0"/>
              </a:rPr>
              <a:t>:textSize=</a:t>
            </a:r>
            <a:r>
              <a:rPr lang="es-ES" altLang="en-US" sz="1100" b="1">
                <a:solidFill>
                  <a:srgbClr val="008000"/>
                </a:solidFill>
                <a:latin typeface="Courier New" panose="02070309020205020404" pitchFamily="49" charset="0"/>
              </a:rPr>
              <a:t>"8pt" </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r>
              <a:rPr lang="es-ES" altLang="en-US" sz="1100">
                <a:solidFill>
                  <a:srgbClr val="000000"/>
                </a:solidFill>
                <a:latin typeface="Courier New" panose="02070309020205020404" pitchFamily="49" charset="0"/>
              </a:rPr>
              <a:t>    &lt;/</a:t>
            </a:r>
            <a:r>
              <a:rPr lang="es-ES" altLang="en-US" sz="1100" b="1">
                <a:solidFill>
                  <a:srgbClr val="000080"/>
                </a:solidFill>
                <a:latin typeface="Courier New" panose="02070309020205020404" pitchFamily="49" charset="0"/>
              </a:rPr>
              <a:t>Button</a:t>
            </a:r>
            <a:r>
              <a:rPr lang="es-ES" altLang="en-US" sz="1100">
                <a:solidFill>
                  <a:srgbClr val="000000"/>
                </a:solidFill>
                <a:latin typeface="Courier New" panose="02070309020205020404" pitchFamily="49" charset="0"/>
              </a:rPr>
              <a:t>&gt;</a:t>
            </a:r>
            <a:br>
              <a:rPr lang="es-ES" altLang="en-US" sz="1100">
                <a:solidFill>
                  <a:srgbClr val="000000"/>
                </a:solidFill>
                <a:latin typeface="Courier New" panose="02070309020205020404" pitchFamily="49" charset="0"/>
              </a:rPr>
            </a:br>
            <a:endParaRPr lang="en-US" sz="1100"/>
          </a:p>
          <a:p>
            <a:endParaRPr lang="en-US"/>
          </a:p>
        </p:txBody>
      </p:sp>
    </p:spTree>
    <p:extLst>
      <p:ext uri="{BB962C8B-B14F-4D97-AF65-F5344CB8AC3E}">
        <p14:creationId xmlns:p14="http://schemas.microsoft.com/office/powerpoint/2010/main" val="14811049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134</TotalTime>
  <Words>277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Courier New</vt:lpstr>
      <vt:lpstr>Gill Sans MT</vt:lpstr>
      <vt:lpstr>Times New Roman</vt:lpstr>
      <vt:lpstr>Wingdings 2</vt:lpstr>
      <vt:lpstr>Dividend</vt:lpstr>
      <vt:lpstr>Pemrograman Aplikasi Perangkat Bergerak</vt:lpstr>
      <vt:lpstr>Android onClick in XML vs OnClickListener</vt:lpstr>
      <vt:lpstr>Perbedaan onlcik listener dan onclick</vt:lpstr>
      <vt:lpstr>Contoh onClick in XML</vt:lpstr>
      <vt:lpstr>XML dan Java</vt:lpstr>
      <vt:lpstr>Contoh onclicklistener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Aplikasi Perangkat Bergerak</dc:title>
  <dc:creator>Dwi</dc:creator>
  <cp:lastModifiedBy>Dwi</cp:lastModifiedBy>
  <cp:revision>5</cp:revision>
  <dcterms:created xsi:type="dcterms:W3CDTF">2020-09-20T17:15:24Z</dcterms:created>
  <dcterms:modified xsi:type="dcterms:W3CDTF">2020-09-20T19:29:56Z</dcterms:modified>
</cp:coreProperties>
</file>