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sldIdLst>
    <p:sldId id="257" r:id="rId5"/>
    <p:sldId id="291" r:id="rId6"/>
    <p:sldId id="300" r:id="rId7"/>
    <p:sldId id="301" r:id="rId8"/>
    <p:sldId id="302" r:id="rId9"/>
    <p:sldId id="303" r:id="rId10"/>
    <p:sldId id="297" r:id="rId11"/>
    <p:sldId id="298" r:id="rId12"/>
    <p:sldId id="299" r:id="rId13"/>
    <p:sldId id="304" r:id="rId14"/>
    <p:sldId id="305" r:id="rId15"/>
    <p:sldId id="306" r:id="rId16"/>
    <p:sldId id="307" r:id="rId17"/>
    <p:sldId id="308"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FFAF"/>
    <a:srgbClr val="85FFBC"/>
    <a:srgbClr val="00B050"/>
    <a:srgbClr val="9BE5FF"/>
    <a:srgbClr val="00B0F0"/>
    <a:srgbClr val="53372B"/>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14" autoAdjust="0"/>
  </p:normalViewPr>
  <p:slideViewPr>
    <p:cSldViewPr snapToGrid="0">
      <p:cViewPr varScale="1">
        <p:scale>
          <a:sx n="59" d="100"/>
          <a:sy n="59" d="100"/>
        </p:scale>
        <p:origin x="422" y="6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10/12/2020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xmlns=""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xmlns=""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xmlns=""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xmlns=""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xmlns=""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xmlns=""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xmlns=""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xmlns=""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xmlns=""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xmlns=""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xmlns=""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xmlns=""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xmlns=""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xmlns=""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xmlns=""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xmlns=""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xmlns=""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xmlns=""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xmlns=""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xmlns=""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xmlns=""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xmlns=""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xmlns=""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xmlns=""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xmlns=""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xmlns=""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xmlns=""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xmlns=""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xmlns=""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xmlns=""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xmlns=""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xmlns=""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xmlns=""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xmlns=""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xmlns=""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xmlns=""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xmlns=""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xmlns=""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xmlns=""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xmlns=""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xmlns=""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xmlns=""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xmlns=""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xmlns=""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xmlns=""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xmlns=""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xmlns=""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xmlns=""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xmlns=""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xmlns=""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xmlns=""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xmlns=""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xmlns=""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xmlns=""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F76D43D-0DDD-4BAD-8213-BDBF75C30A0C}"/>
              </a:ext>
              <a:ext uri="{C183D7F6-B498-43B3-948B-1728B52AA6E4}">
                <adec:decorative xmlns:adec="http://schemas.microsoft.com/office/drawing/2017/decorative" xmlns=""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xmlns=""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xmlns=""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xmlns=""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xmlns=""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xmlns=""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xmlns=""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xmlns=""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xmlns=""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xmlns=""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xmlns=""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xmlns=""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xmlns=""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xmlns=""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xmlns=""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xmlns=""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xmlns=""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xmlns=""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xmlns=""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xmlns=""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xmlns=""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xmlns=""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xmlns=""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xmlns=""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xmlns=""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xmlns=""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xmlns=""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xmlns=""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xmlns=""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xmlns=""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xmlns=""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xmlns=""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xmlns=""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xmlns=""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xmlns=""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xmlns=""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xmlns=""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xmlns=""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xmlns=""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xmlns=""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xmlns=""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xmlns=""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xmlns=""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xmlns="" id="{8F02F647-7DBC-4618-AFF3-8CED69C5CDEF}"/>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0" y="0"/>
            <a:ext cx="12763500" cy="6858000"/>
          </a:xfrm>
        </p:spPr>
      </p:pic>
      <p:sp>
        <p:nvSpPr>
          <p:cNvPr id="3" name="Title 2">
            <a:extLst>
              <a:ext uri="{FF2B5EF4-FFF2-40B4-BE49-F238E27FC236}">
                <a16:creationId xmlns:a16="http://schemas.microsoft.com/office/drawing/2014/main" xmlns="" id="{B8D8E648-93B0-47FF-A306-492EFF7FC499}"/>
              </a:ext>
            </a:extLst>
          </p:cNvPr>
          <p:cNvSpPr>
            <a:spLocks noGrp="1"/>
          </p:cNvSpPr>
          <p:nvPr>
            <p:ph type="ctrTitle"/>
          </p:nvPr>
        </p:nvSpPr>
        <p:spPr>
          <a:xfrm>
            <a:off x="2322286" y="0"/>
            <a:ext cx="10421743" cy="6857999"/>
          </a:xfrm>
        </p:spPr>
        <p:txBody>
          <a:bodyPr/>
          <a:lstStyle/>
          <a:p>
            <a:pPr>
              <a:lnSpc>
                <a:spcPct val="110000"/>
              </a:lnSpc>
            </a:pPr>
            <a:r>
              <a:rPr lang="en-US" sz="4400" smtClean="0"/>
              <a:t>PPB minggu ke 3</a:t>
            </a:r>
            <a:br>
              <a:rPr lang="en-US" sz="4400" smtClean="0"/>
            </a:br>
            <a:r>
              <a:rPr lang="en-US" sz="4400" smtClean="0"/>
              <a:t>Intent</a:t>
            </a:r>
            <a:endParaRPr lang="en-US" sz="4400" dirty="0"/>
          </a:p>
        </p:txBody>
      </p:sp>
      <p:sp>
        <p:nvSpPr>
          <p:cNvPr id="4" name="Subtitle 3">
            <a:extLst>
              <a:ext uri="{FF2B5EF4-FFF2-40B4-BE49-F238E27FC236}">
                <a16:creationId xmlns:a16="http://schemas.microsoft.com/office/drawing/2014/main" xmlns="" id="{64857D70-F12B-4E1B-99F8-92DAD4349846}"/>
              </a:ext>
            </a:extLst>
          </p:cNvPr>
          <p:cNvSpPr>
            <a:spLocks noGrp="1"/>
          </p:cNvSpPr>
          <p:nvPr>
            <p:ph type="subTitle" idx="1"/>
          </p:nvPr>
        </p:nvSpPr>
        <p:spPr>
          <a:xfrm>
            <a:off x="3768439" y="5367587"/>
            <a:ext cx="8728359" cy="937237"/>
          </a:xfrm>
          <a:gradFill>
            <a:gsLst>
              <a:gs pos="8000">
                <a:schemeClr val="tx2"/>
              </a:gs>
              <a:gs pos="100000">
                <a:schemeClr val="accent2"/>
              </a:gs>
            </a:gsLst>
            <a:lin ang="14400000" scaled="0"/>
          </a:gradFill>
        </p:spPr>
        <p:txBody>
          <a:bodyPr/>
          <a:lstStyle/>
          <a:p>
            <a:r>
              <a:rPr lang="en-US"/>
              <a:t>Fakultas Teknologi Elektro Dan Informatika Cerdas </a:t>
            </a:r>
          </a:p>
          <a:p>
            <a:r>
              <a:rPr lang="en-US"/>
              <a:t>Institut Teknologi Sepuluh Nopember</a:t>
            </a:r>
            <a:endParaRPr lang="en-US" dirty="0"/>
          </a:p>
        </p:txBody>
      </p:sp>
      <p:sp>
        <p:nvSpPr>
          <p:cNvPr id="5" name="object 7" descr="Beige rectangle">
            <a:extLst>
              <a:ext uri="{FF2B5EF4-FFF2-40B4-BE49-F238E27FC236}">
                <a16:creationId xmlns:a16="http://schemas.microsoft.com/office/drawing/2014/main" xmlns="" id="{C85C272F-FCB2-478D-9E03-EC734D1AB6C0}"/>
              </a:ext>
            </a:extLst>
          </p:cNvPr>
          <p:cNvSpPr/>
          <p:nvPr/>
        </p:nvSpPr>
        <p:spPr bwMode="white">
          <a:xfrm>
            <a:off x="4081556" y="3384005"/>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xmlns="" id="{DA136CB0-4ED9-43FA-81D5-6D3225795A7D}"/>
              </a:ext>
              <a:ext uri="{C183D7F6-B498-43B3-948B-1728B52AA6E4}">
                <adec:decorative xmlns:adec="http://schemas.microsoft.com/office/drawing/2017/decorative" xmlns="" val="1"/>
              </a:ext>
            </a:extLst>
          </p:cNvPr>
          <p:cNvSpPr/>
          <p:nvPr/>
        </p:nvSpPr>
        <p:spPr>
          <a:xfrm>
            <a:off x="3768439" y="5213683"/>
            <a:ext cx="8279181"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0120" y="176463"/>
            <a:ext cx="2857500" cy="1762125"/>
          </a:xfrm>
          <a:prstGeom prst="rect">
            <a:avLst/>
          </a:prstGeom>
        </p:spPr>
      </p:pic>
    </p:spTree>
    <p:extLst>
      <p:ext uri="{BB962C8B-B14F-4D97-AF65-F5344CB8AC3E}">
        <p14:creationId xmlns:p14="http://schemas.microsoft.com/office/powerpoint/2010/main" val="8505931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Slide Number Placeholder 2"/>
          <p:cNvSpPr>
            <a:spLocks noGrp="1"/>
          </p:cNvSpPr>
          <p:nvPr>
            <p:ph type="sldNum" sz="quarter" idx="11"/>
          </p:nvPr>
        </p:nvSpPr>
        <p:spPr/>
        <p:txBody>
          <a:bodyPr/>
          <a:lstStyle/>
          <a:p>
            <a:fld id="{EECC7194-A4D0-457B-9D3E-53681723AFF7}" type="slidenum">
              <a:rPr lang="en-US" smtClean="0"/>
              <a:pPr/>
              <a:t>10</a:t>
            </a:fld>
            <a:endParaRPr lang="en-US" dirty="0"/>
          </a:p>
        </p:txBody>
      </p:sp>
      <p:sp>
        <p:nvSpPr>
          <p:cNvPr id="4" name="Title 3"/>
          <p:cNvSpPr>
            <a:spLocks noGrp="1"/>
          </p:cNvSpPr>
          <p:nvPr>
            <p:ph type="title"/>
          </p:nvPr>
        </p:nvSpPr>
        <p:spPr/>
        <p:txBody>
          <a:bodyPr/>
          <a:lstStyle/>
          <a:p>
            <a:r>
              <a:rPr lang="en-US" smtClean="0"/>
              <a:t>Membuat tambahan layout</a:t>
            </a:r>
            <a:endParaRPr lang="en-US"/>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2891" y="2184114"/>
            <a:ext cx="2524125"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7016" y="2212689"/>
            <a:ext cx="611822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6580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Slide Number Placeholder 2"/>
          <p:cNvSpPr>
            <a:spLocks noGrp="1"/>
          </p:cNvSpPr>
          <p:nvPr>
            <p:ph type="sldNum" sz="quarter" idx="11"/>
          </p:nvPr>
        </p:nvSpPr>
        <p:spPr/>
        <p:txBody>
          <a:bodyPr/>
          <a:lstStyle/>
          <a:p>
            <a:fld id="{EECC7194-A4D0-457B-9D3E-53681723AFF7}" type="slidenum">
              <a:rPr lang="en-US" smtClean="0"/>
              <a:pPr/>
              <a:t>11</a:t>
            </a:fld>
            <a:endParaRPr lang="en-US" dirty="0"/>
          </a:p>
        </p:txBody>
      </p:sp>
      <p:sp>
        <p:nvSpPr>
          <p:cNvPr id="4" name="Title 3"/>
          <p:cNvSpPr>
            <a:spLocks noGrp="1"/>
          </p:cNvSpPr>
          <p:nvPr>
            <p:ph type="title"/>
          </p:nvPr>
        </p:nvSpPr>
        <p:spPr/>
        <p:txBody>
          <a:bodyPr/>
          <a:lstStyle/>
          <a:p>
            <a:r>
              <a:rPr lang="en-US" smtClean="0"/>
              <a:t>Activity tambahan</a:t>
            </a:r>
            <a:endParaRPr lang="en-US"/>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2745" y="2742752"/>
            <a:ext cx="378142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9570" y="2860227"/>
            <a:ext cx="418465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84000" y="2390503"/>
            <a:ext cx="7559888" cy="646331"/>
          </a:xfrm>
          <a:prstGeom prst="rect">
            <a:avLst/>
          </a:prstGeom>
          <a:noFill/>
        </p:spPr>
        <p:txBody>
          <a:bodyPr wrap="square" rtlCol="0">
            <a:spAutoFit/>
          </a:bodyPr>
          <a:lstStyle/>
          <a:p>
            <a:pPr marL="285750" indent="-285750">
              <a:buFont typeface="Arial" panose="020B0604020202020204" pitchFamily="34" charset="0"/>
              <a:buChar char="•"/>
            </a:pPr>
            <a:r>
              <a:rPr lang="en-US" altLang="en-US"/>
              <a:t>Secara otomatis terbentuk file .xml dan java</a:t>
            </a:r>
          </a:p>
          <a:p>
            <a:endParaRPr lang="en-US"/>
          </a:p>
        </p:txBody>
      </p:sp>
      <p:sp>
        <p:nvSpPr>
          <p:cNvPr id="8" name="TextBox 7"/>
          <p:cNvSpPr txBox="1"/>
          <p:nvPr/>
        </p:nvSpPr>
        <p:spPr>
          <a:xfrm>
            <a:off x="684000" y="4088205"/>
            <a:ext cx="4765267" cy="646331"/>
          </a:xfrm>
          <a:prstGeom prst="rect">
            <a:avLst/>
          </a:prstGeom>
          <a:noFill/>
        </p:spPr>
        <p:txBody>
          <a:bodyPr wrap="square" rtlCol="0">
            <a:spAutoFit/>
          </a:bodyPr>
          <a:lstStyle/>
          <a:p>
            <a:pPr marL="285750" indent="-285750">
              <a:buFont typeface="Arial" panose="020B0604020202020204" pitchFamily="34" charset="0"/>
              <a:buChar char="•"/>
            </a:pPr>
            <a:r>
              <a:rPr lang="en-US" altLang="en-US"/>
              <a:t>Dan terdaftar di file manifestnya</a:t>
            </a:r>
          </a:p>
          <a:p>
            <a:endParaRPr lang="en-US"/>
          </a:p>
        </p:txBody>
      </p:sp>
      <p:pic>
        <p:nvPicPr>
          <p:cNvPr id="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51260" y="4734536"/>
            <a:ext cx="6196013"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1538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ECC7194-A4D0-457B-9D3E-53681723AFF7}" type="slidenum">
              <a:rPr lang="en-US" smtClean="0"/>
              <a:pPr/>
              <a:t>12</a:t>
            </a:fld>
            <a:endParaRPr lang="en-US" dirty="0"/>
          </a:p>
        </p:txBody>
      </p:sp>
      <p:sp>
        <p:nvSpPr>
          <p:cNvPr id="4" name="Title 3"/>
          <p:cNvSpPr>
            <a:spLocks noGrp="1"/>
          </p:cNvSpPr>
          <p:nvPr>
            <p:ph type="title"/>
          </p:nvPr>
        </p:nvSpPr>
        <p:spPr>
          <a:xfrm>
            <a:off x="683888" y="416916"/>
            <a:ext cx="7560000" cy="370166"/>
          </a:xfrm>
        </p:spPr>
        <p:txBody>
          <a:bodyPr/>
          <a:lstStyle/>
          <a:p>
            <a:r>
              <a:rPr lang="en-US" smtClean="0"/>
              <a:t>Memanggil intent tambahan</a:t>
            </a:r>
            <a:endParaRPr lang="en-US"/>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0869" y="950771"/>
            <a:ext cx="8490339" cy="5561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3366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ECC7194-A4D0-457B-9D3E-53681723AFF7}" type="slidenum">
              <a:rPr lang="en-US" smtClean="0"/>
              <a:pPr/>
              <a:t>13</a:t>
            </a:fld>
            <a:endParaRPr lang="en-US" dirty="0"/>
          </a:p>
        </p:txBody>
      </p:sp>
      <p:sp>
        <p:nvSpPr>
          <p:cNvPr id="4" name="Title 3"/>
          <p:cNvSpPr>
            <a:spLocks noGrp="1"/>
          </p:cNvSpPr>
          <p:nvPr>
            <p:ph type="title"/>
          </p:nvPr>
        </p:nvSpPr>
        <p:spPr>
          <a:xfrm>
            <a:off x="684000" y="808186"/>
            <a:ext cx="10471680" cy="699080"/>
          </a:xfrm>
        </p:spPr>
        <p:txBody>
          <a:bodyPr/>
          <a:lstStyle/>
          <a:p>
            <a:r>
              <a:rPr lang="pt-BR"/>
              <a:t>Membuat </a:t>
            </a:r>
            <a:r>
              <a:rPr lang="pt-BR"/>
              <a:t>Tombol </a:t>
            </a:r>
            <a:r>
              <a:rPr lang="pt-BR" smtClean="0"/>
              <a:t>Tutup pada </a:t>
            </a:r>
            <a:r>
              <a:rPr lang="pt-BR"/>
              <a:t>Intent Tambahan</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7784" y="1507266"/>
            <a:ext cx="3168650"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64000" y="1507266"/>
            <a:ext cx="5400675" cy="511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7242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Slide Number Placeholder 2"/>
          <p:cNvSpPr>
            <a:spLocks noGrp="1"/>
          </p:cNvSpPr>
          <p:nvPr>
            <p:ph type="sldNum" sz="quarter" idx="11"/>
          </p:nvPr>
        </p:nvSpPr>
        <p:spPr/>
        <p:txBody>
          <a:bodyPr/>
          <a:lstStyle/>
          <a:p>
            <a:fld id="{EECC7194-A4D0-457B-9D3E-53681723AFF7}" type="slidenum">
              <a:rPr lang="en-US" smtClean="0"/>
              <a:pPr/>
              <a:t>14</a:t>
            </a:fld>
            <a:endParaRPr lang="en-US" dirty="0"/>
          </a:p>
        </p:txBody>
      </p:sp>
      <p:sp>
        <p:nvSpPr>
          <p:cNvPr id="4" name="Title 3"/>
          <p:cNvSpPr>
            <a:spLocks noGrp="1"/>
          </p:cNvSpPr>
          <p:nvPr>
            <p:ph type="title"/>
          </p:nvPr>
        </p:nvSpPr>
        <p:spPr/>
        <p:txBody>
          <a:bodyPr/>
          <a:lstStyle/>
          <a:p>
            <a:r>
              <a:rPr lang="en-US" smtClean="0"/>
              <a:t>reference</a:t>
            </a:r>
            <a:endParaRPr lang="en-US"/>
          </a:p>
        </p:txBody>
      </p:sp>
      <p:sp>
        <p:nvSpPr>
          <p:cNvPr id="5" name="TextBox 4"/>
          <p:cNvSpPr txBox="1"/>
          <p:nvPr/>
        </p:nvSpPr>
        <p:spPr>
          <a:xfrm>
            <a:off x="2717075" y="3605348"/>
            <a:ext cx="9326880" cy="369332"/>
          </a:xfrm>
          <a:prstGeom prst="rect">
            <a:avLst/>
          </a:prstGeom>
          <a:noFill/>
        </p:spPr>
        <p:txBody>
          <a:bodyPr wrap="square" rtlCol="0">
            <a:spAutoFit/>
          </a:bodyPr>
          <a:lstStyle/>
          <a:p>
            <a:r>
              <a:rPr lang="en-US"/>
              <a:t>https://developer.android.com/reference/android/content/Intent.html</a:t>
            </a:r>
          </a:p>
        </p:txBody>
      </p:sp>
    </p:spTree>
    <p:extLst>
      <p:ext uri="{BB962C8B-B14F-4D97-AF65-F5344CB8AC3E}">
        <p14:creationId xmlns:p14="http://schemas.microsoft.com/office/powerpoint/2010/main" val="1186294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xmlns="" id="{F923CFB6-5709-405C-8762-B310D3F2195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18" name="Rectangle 17">
            <a:extLst>
              <a:ext uri="{FF2B5EF4-FFF2-40B4-BE49-F238E27FC236}">
                <a16:creationId xmlns:a16="http://schemas.microsoft.com/office/drawing/2014/main" xmlns="" id="{AAF39051-1049-4508-8373-6A289966AA59}"/>
              </a:ext>
              <a:ext uri="{C183D7F6-B498-43B3-948B-1728B52AA6E4}">
                <adec:decorative xmlns:adec="http://schemas.microsoft.com/office/drawing/2017/decorative" xmlns=""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xmlns=""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8" name="Title 7"/>
          <p:cNvSpPr>
            <a:spLocks noGrp="1"/>
          </p:cNvSpPr>
          <p:nvPr>
            <p:ph type="ctrTitle"/>
          </p:nvPr>
        </p:nvSpPr>
        <p:spPr>
          <a:xfrm>
            <a:off x="0" y="0"/>
            <a:ext cx="9672000" cy="6857999"/>
          </a:xfrm>
        </p:spPr>
        <p:txBody>
          <a:bodyPr/>
          <a:lstStyle/>
          <a:p>
            <a:r>
              <a:rPr lang="en-US"/>
              <a:t>terimakasih</a:t>
            </a:r>
          </a:p>
        </p:txBody>
      </p:sp>
      <p:sp>
        <p:nvSpPr>
          <p:cNvPr id="10" name="Text Placeholder 9"/>
          <p:cNvSpPr>
            <a:spLocks noGrp="1"/>
          </p:cNvSpPr>
          <p:nvPr>
            <p:ph type="body" sz="quarter" idx="16"/>
          </p:nvPr>
        </p:nvSpPr>
        <p:spPr/>
        <p:txBody>
          <a:bodyPr/>
          <a:lstStyle/>
          <a:p>
            <a:endParaRPr lang="en-US"/>
          </a:p>
        </p:txBody>
      </p:sp>
      <p:sp>
        <p:nvSpPr>
          <p:cNvPr id="11" name="Text Placeholder 10"/>
          <p:cNvSpPr>
            <a:spLocks noGrp="1"/>
          </p:cNvSpPr>
          <p:nvPr>
            <p:ph type="body" sz="quarter" idx="14"/>
          </p:nvPr>
        </p:nvSpPr>
        <p:spPr/>
        <p:txBody>
          <a:bodyPr/>
          <a:lstStyle/>
          <a:p>
            <a:endParaRPr lang="en-US"/>
          </a:p>
        </p:txBody>
      </p:sp>
      <p:sp>
        <p:nvSpPr>
          <p:cNvPr id="12" name="Text Placeholder 1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4769541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9AC5EB9-0429-40DF-B7DC-EEADF53E9018}"/>
              </a:ext>
            </a:extLst>
          </p:cNvPr>
          <p:cNvSpPr>
            <a:spLocks noGrp="1"/>
          </p:cNvSpPr>
          <p:nvPr>
            <p:ph type="sldNum" sz="quarter" idx="11"/>
          </p:nvPr>
        </p:nvSpPr>
        <p:spPr/>
        <p:txBody>
          <a:bodyPr/>
          <a:lstStyle/>
          <a:p>
            <a:fld id="{EECC7194-A4D0-457B-9D3E-53681723AFF7}" type="slidenum">
              <a:rPr lang="en-US" noProof="0" smtClean="0"/>
              <a:pPr/>
              <a:t>2</a:t>
            </a:fld>
            <a:endParaRPr lang="en-US" noProof="0" dirty="0"/>
          </a:p>
        </p:txBody>
      </p:sp>
      <p:sp>
        <p:nvSpPr>
          <p:cNvPr id="2" name="Title 1">
            <a:extLst>
              <a:ext uri="{FF2B5EF4-FFF2-40B4-BE49-F238E27FC236}">
                <a16:creationId xmlns:a16="http://schemas.microsoft.com/office/drawing/2014/main" xmlns="" id="{A82CBD81-8848-46D5-BAE4-1A44D0B08FA5}"/>
              </a:ext>
            </a:extLst>
          </p:cNvPr>
          <p:cNvSpPr>
            <a:spLocks noGrp="1"/>
          </p:cNvSpPr>
          <p:nvPr>
            <p:ph type="title"/>
          </p:nvPr>
        </p:nvSpPr>
        <p:spPr/>
        <p:txBody>
          <a:bodyPr/>
          <a:lstStyle/>
          <a:p>
            <a:r>
              <a:rPr lang="en-US" smtClean="0"/>
              <a:t>Definisi intent</a:t>
            </a:r>
            <a:endParaRPr lang="en-US"/>
          </a:p>
        </p:txBody>
      </p:sp>
      <p:sp>
        <p:nvSpPr>
          <p:cNvPr id="7" name="TextBox 6">
            <a:extLst>
              <a:ext uri="{FF2B5EF4-FFF2-40B4-BE49-F238E27FC236}">
                <a16:creationId xmlns:a16="http://schemas.microsoft.com/office/drawing/2014/main" xmlns="" id="{AC4D4DB6-3BC7-4461-9E3A-63D57D63B2EB}"/>
              </a:ext>
            </a:extLst>
          </p:cNvPr>
          <p:cNvSpPr txBox="1"/>
          <p:nvPr/>
        </p:nvSpPr>
        <p:spPr>
          <a:xfrm>
            <a:off x="548641" y="2406683"/>
            <a:ext cx="11297598" cy="3539430"/>
          </a:xfrm>
          <a:prstGeom prst="rect">
            <a:avLst/>
          </a:prstGeom>
          <a:noFill/>
        </p:spPr>
        <p:txBody>
          <a:bodyPr wrap="square" rtlCol="0">
            <a:spAutoFit/>
          </a:bodyPr>
          <a:lstStyle/>
          <a:p>
            <a:pPr marL="342900" indent="-342900">
              <a:buFont typeface="Arial" panose="020B0604020202020204" pitchFamily="34" charset="0"/>
              <a:buChar char="•"/>
            </a:pPr>
            <a:r>
              <a:rPr lang="id-ID" sz="2800"/>
              <a:t>Aplikasi Android </a:t>
            </a:r>
            <a:r>
              <a:rPr lang="id-ID" sz="2800"/>
              <a:t>dapat </a:t>
            </a:r>
            <a:r>
              <a:rPr lang="en-US" sz="2800" smtClean="0"/>
              <a:t>menampilkan</a:t>
            </a:r>
            <a:r>
              <a:rPr lang="id-ID" sz="2800" smtClean="0"/>
              <a:t> </a:t>
            </a:r>
            <a:r>
              <a:rPr lang="en-US" sz="2800" smtClean="0"/>
              <a:t>beberapa</a:t>
            </a:r>
            <a:r>
              <a:rPr lang="id-ID" sz="2800" smtClean="0"/>
              <a:t> aktivitas</a:t>
            </a:r>
            <a:r>
              <a:rPr lang="en-US" sz="2800" smtClean="0"/>
              <a:t> pada 1 action</a:t>
            </a:r>
            <a:r>
              <a:rPr lang="id-ID" sz="2800" smtClean="0"/>
              <a:t>.</a:t>
            </a:r>
            <a:endParaRPr lang="en-US" sz="2800"/>
          </a:p>
          <a:p>
            <a:pPr marL="342900" indent="-342900">
              <a:buFont typeface="Arial" panose="020B0604020202020204" pitchFamily="34" charset="0"/>
              <a:buChar char="•"/>
            </a:pPr>
            <a:r>
              <a:rPr lang="id-ID" sz="2800"/>
              <a:t>Aktivitas tidak bergantung satu </a:t>
            </a:r>
            <a:r>
              <a:rPr lang="id-ID" sz="2800"/>
              <a:t>sama </a:t>
            </a:r>
            <a:r>
              <a:rPr lang="id-ID" sz="2800" smtClean="0"/>
              <a:t>lain</a:t>
            </a:r>
            <a:r>
              <a:rPr lang="en-US" sz="2800" smtClean="0"/>
              <a:t>, sehingga setiap aktivitas dapat berjalan bersamaan dengan bertukar data atau informasi.</a:t>
            </a:r>
          </a:p>
          <a:p>
            <a:pPr marL="342900" indent="-342900">
              <a:buFont typeface="Arial" panose="020B0604020202020204" pitchFamily="34" charset="0"/>
              <a:buChar char="•"/>
            </a:pPr>
            <a:r>
              <a:rPr lang="en-US" sz="2800" smtClean="0"/>
              <a:t>Pada umumnya aktivitas main adalah halaman utama awal yang disajikan kepada pengguna.</a:t>
            </a:r>
          </a:p>
          <a:p>
            <a:pPr marL="342900" indent="-342900">
              <a:buFont typeface="Arial" panose="020B0604020202020204" pitchFamily="34" charset="0"/>
              <a:buChar char="•"/>
            </a:pPr>
            <a:r>
              <a:rPr lang="en-US" sz="2800" smtClean="0"/>
              <a:t>Untuk berpindah dari tampilan satu dengan lainya menggunakan Intent.</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53373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Slide Number Placeholder 2"/>
          <p:cNvSpPr>
            <a:spLocks noGrp="1"/>
          </p:cNvSpPr>
          <p:nvPr>
            <p:ph type="sldNum" sz="quarter" idx="11"/>
          </p:nvPr>
        </p:nvSpPr>
        <p:spPr/>
        <p:txBody>
          <a:bodyPr/>
          <a:lstStyle/>
          <a:p>
            <a:fld id="{EECC7194-A4D0-457B-9D3E-53681723AFF7}" type="slidenum">
              <a:rPr lang="en-US" smtClean="0"/>
              <a:pPr/>
              <a:t>3</a:t>
            </a:fld>
            <a:endParaRPr lang="en-US" dirty="0"/>
          </a:p>
        </p:txBody>
      </p:sp>
      <p:sp>
        <p:nvSpPr>
          <p:cNvPr id="4" name="Title 3"/>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2525620" y="1178352"/>
            <a:ext cx="6487751" cy="5225995"/>
          </a:xfrm>
          <a:prstGeom prst="rect">
            <a:avLst/>
          </a:prstGeom>
        </p:spPr>
      </p:pic>
    </p:spTree>
    <p:extLst>
      <p:ext uri="{BB962C8B-B14F-4D97-AF65-F5344CB8AC3E}">
        <p14:creationId xmlns:p14="http://schemas.microsoft.com/office/powerpoint/2010/main" val="2874233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Slide Number Placeholder 2"/>
          <p:cNvSpPr>
            <a:spLocks noGrp="1"/>
          </p:cNvSpPr>
          <p:nvPr>
            <p:ph type="sldNum" sz="quarter" idx="11"/>
          </p:nvPr>
        </p:nvSpPr>
        <p:spPr/>
        <p:txBody>
          <a:bodyPr/>
          <a:lstStyle/>
          <a:p>
            <a:fld id="{EECC7194-A4D0-457B-9D3E-53681723AFF7}" type="slidenum">
              <a:rPr lang="en-US" smtClean="0"/>
              <a:pPr/>
              <a:t>4</a:t>
            </a:fld>
            <a:endParaRPr lang="en-US" dirty="0"/>
          </a:p>
        </p:txBody>
      </p:sp>
      <p:sp>
        <p:nvSpPr>
          <p:cNvPr id="4" name="Title 3"/>
          <p:cNvSpPr>
            <a:spLocks noGrp="1"/>
          </p:cNvSpPr>
          <p:nvPr>
            <p:ph type="title"/>
          </p:nvPr>
        </p:nvSpPr>
        <p:spPr/>
        <p:txBody>
          <a:bodyPr/>
          <a:lstStyle/>
          <a:p>
            <a:r>
              <a:rPr lang="en-US" smtClean="0"/>
              <a:t>intent</a:t>
            </a:r>
            <a:endParaRPr lang="en-US"/>
          </a:p>
        </p:txBody>
      </p:sp>
      <p:sp>
        <p:nvSpPr>
          <p:cNvPr id="5" name="TextBox 4"/>
          <p:cNvSpPr txBox="1"/>
          <p:nvPr/>
        </p:nvSpPr>
        <p:spPr>
          <a:xfrm>
            <a:off x="548640" y="2011680"/>
            <a:ext cx="11416937" cy="3847207"/>
          </a:xfrm>
          <a:prstGeom prst="rect">
            <a:avLst/>
          </a:prstGeom>
          <a:noFill/>
        </p:spPr>
        <p:txBody>
          <a:bodyPr wrap="square" rtlCol="0">
            <a:spAutoFit/>
          </a:bodyPr>
          <a:lstStyle/>
          <a:p>
            <a:r>
              <a:rPr lang="en-US" altLang="en-US"/>
              <a:t>Intent adalah sebuah messaging object yang dapat digunakan untuk meminta sebuah action dari dari komponen app lain. Walaupun intent menyediakan berbagai cara komunikasi antar komponen, pada dasarnya ada tiga </a:t>
            </a:r>
          </a:p>
          <a:p>
            <a:r>
              <a:rPr lang="en-US" altLang="en-US" sz="2400" b="1"/>
              <a:t>cara yang mendasar yaitu</a:t>
            </a:r>
          </a:p>
          <a:p>
            <a:pPr lvl="1"/>
            <a:r>
              <a:rPr lang="en-US" altLang="en-US"/>
              <a:t>memulai (start) sebuah activity</a:t>
            </a:r>
          </a:p>
          <a:p>
            <a:pPr lvl="1"/>
            <a:r>
              <a:rPr lang="en-US" altLang="en-US"/>
              <a:t>memulai (start) service</a:t>
            </a:r>
          </a:p>
          <a:p>
            <a:pPr lvl="1"/>
            <a:r>
              <a:rPr lang="en-US" altLang="en-US"/>
              <a:t>Mengirimkan pesan broadcast, semua app dapat menerimanya</a:t>
            </a:r>
          </a:p>
          <a:p>
            <a:r>
              <a:rPr lang="en-US" altLang="en-US" sz="2000" b="1"/>
              <a:t>Tipe inten ada dua yaitu</a:t>
            </a:r>
          </a:p>
          <a:p>
            <a:pPr lvl="1"/>
            <a:r>
              <a:rPr lang="en-US" altLang="en-US" sz="2000" smtClean="0"/>
              <a:t>expicit </a:t>
            </a:r>
            <a:r>
              <a:rPr lang="en-US" altLang="en-US" sz="2000"/>
              <a:t>intent</a:t>
            </a:r>
            <a:r>
              <a:rPr lang="en-US" altLang="en-US"/>
              <a:t> </a:t>
            </a:r>
          </a:p>
          <a:p>
            <a:pPr lvl="2"/>
            <a:r>
              <a:rPr lang="en-US" altLang="en-US" sz="1600"/>
              <a:t>menyebutkan secara spesifik nama class yang dipanggil. </a:t>
            </a:r>
          </a:p>
          <a:p>
            <a:pPr lvl="1"/>
            <a:r>
              <a:rPr lang="en-US" altLang="en-US" sz="2000"/>
              <a:t>implicit  intent  </a:t>
            </a:r>
          </a:p>
          <a:p>
            <a:pPr lvl="2"/>
            <a:r>
              <a:rPr lang="en-US" altLang="en-US" sz="1600"/>
              <a:t>tidak  menyebutkan  secara  spesifik  nama  class  atau k</a:t>
            </a:r>
            <a:r>
              <a:rPr lang="en-US" altLang="en-US"/>
              <a:t>omponen yang dipanggil..</a:t>
            </a:r>
          </a:p>
          <a:p>
            <a:endParaRPr lang="en-US"/>
          </a:p>
        </p:txBody>
      </p:sp>
    </p:spTree>
    <p:extLst>
      <p:ext uri="{BB962C8B-B14F-4D97-AF65-F5344CB8AC3E}">
        <p14:creationId xmlns:p14="http://schemas.microsoft.com/office/powerpoint/2010/main" val="1302401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Slide Number Placeholder 2"/>
          <p:cNvSpPr>
            <a:spLocks noGrp="1"/>
          </p:cNvSpPr>
          <p:nvPr>
            <p:ph type="sldNum" sz="quarter" idx="11"/>
          </p:nvPr>
        </p:nvSpPr>
        <p:spPr/>
        <p:txBody>
          <a:bodyPr/>
          <a:lstStyle/>
          <a:p>
            <a:fld id="{EECC7194-A4D0-457B-9D3E-53681723AFF7}" type="slidenum">
              <a:rPr lang="en-US" smtClean="0"/>
              <a:pPr/>
              <a:t>5</a:t>
            </a:fld>
            <a:endParaRPr lang="en-US" dirty="0"/>
          </a:p>
        </p:txBody>
      </p:sp>
      <p:sp>
        <p:nvSpPr>
          <p:cNvPr id="4" name="Title 3"/>
          <p:cNvSpPr>
            <a:spLocks noGrp="1"/>
          </p:cNvSpPr>
          <p:nvPr>
            <p:ph type="title"/>
          </p:nvPr>
        </p:nvSpPr>
        <p:spPr/>
        <p:txBody>
          <a:bodyPr/>
          <a:lstStyle/>
          <a:p>
            <a:r>
              <a:rPr lang="en-US"/>
              <a:t>intent</a:t>
            </a:r>
          </a:p>
        </p:txBody>
      </p:sp>
      <p:sp>
        <p:nvSpPr>
          <p:cNvPr id="5" name="TextBox 4"/>
          <p:cNvSpPr txBox="1"/>
          <p:nvPr/>
        </p:nvSpPr>
        <p:spPr>
          <a:xfrm>
            <a:off x="684000" y="2063931"/>
            <a:ext cx="10380240" cy="2585323"/>
          </a:xfrm>
          <a:prstGeom prst="rect">
            <a:avLst/>
          </a:prstGeom>
          <a:noFill/>
        </p:spPr>
        <p:txBody>
          <a:bodyPr wrap="square" rtlCol="0">
            <a:spAutoFit/>
          </a:bodyPr>
          <a:lstStyle/>
          <a:p>
            <a:r>
              <a:rPr lang="en-US" altLang="en-US"/>
              <a:t>Inti dari sebuah aplikasi sebenarnya ada 3 yaitu activity, service  dan  broadcast.  Intent  sendiri  digunakan  untuk memanggil  activity,  memanggil  service  atau  melakukan broadcast. </a:t>
            </a:r>
          </a:p>
          <a:p>
            <a:endParaRPr lang="en-US" altLang="en-US"/>
          </a:p>
          <a:p>
            <a:r>
              <a:rPr lang="en-US" altLang="en-US"/>
              <a:t>Contoh : intent  dari  yang  paling sederhana  yaitu  memanggil  activity  lain.  Skenarionya, kita punya  2  layout  dan  2  activity  yang  saling  berpasangan.  Pada activity yang pertama disediakan sebuah button, jika diklik lalu pindah  ke  activity  kedua.  Pada  activity  kedua  ini  juga disediakan  button,  jika diklik  maka  activity  kedua  akan  destroy (close)  lalu  activity  pertama  muncul  kembali</a:t>
            </a:r>
          </a:p>
          <a:p>
            <a:endParaRPr lang="en-US"/>
          </a:p>
        </p:txBody>
      </p:sp>
      <p:pic>
        <p:nvPicPr>
          <p:cNvPr id="6" name="Picture 5"/>
          <p:cNvPicPr>
            <a:picLocks noChangeAspect="1"/>
          </p:cNvPicPr>
          <p:nvPr/>
        </p:nvPicPr>
        <p:blipFill>
          <a:blip r:embed="rId2"/>
          <a:stretch>
            <a:fillRect/>
          </a:stretch>
        </p:blipFill>
        <p:spPr>
          <a:xfrm>
            <a:off x="1946365" y="4400188"/>
            <a:ext cx="7909833" cy="21082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040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Slide Number Placeholder 2"/>
          <p:cNvSpPr>
            <a:spLocks noGrp="1"/>
          </p:cNvSpPr>
          <p:nvPr>
            <p:ph type="sldNum" sz="quarter" idx="11"/>
          </p:nvPr>
        </p:nvSpPr>
        <p:spPr/>
        <p:txBody>
          <a:bodyPr/>
          <a:lstStyle/>
          <a:p>
            <a:fld id="{EECC7194-A4D0-457B-9D3E-53681723AFF7}" type="slidenum">
              <a:rPr lang="en-US" smtClean="0"/>
              <a:pPr/>
              <a:t>6</a:t>
            </a:fld>
            <a:endParaRPr lang="en-US" dirty="0"/>
          </a:p>
        </p:txBody>
      </p:sp>
      <p:sp>
        <p:nvSpPr>
          <p:cNvPr id="4" name="Title 3"/>
          <p:cNvSpPr>
            <a:spLocks noGrp="1"/>
          </p:cNvSpPr>
          <p:nvPr>
            <p:ph type="title"/>
          </p:nvPr>
        </p:nvSpPr>
        <p:spPr/>
        <p:txBody>
          <a:bodyPr/>
          <a:lstStyle/>
          <a:p>
            <a:r>
              <a:rPr lang="en-US" smtClean="0"/>
              <a:t>code</a:t>
            </a:r>
            <a:endParaRPr lang="en-US"/>
          </a:p>
        </p:txBody>
      </p:sp>
      <p:pic>
        <p:nvPicPr>
          <p:cNvPr id="5" name="Picture 4"/>
          <p:cNvPicPr>
            <a:picLocks noChangeAspect="1"/>
          </p:cNvPicPr>
          <p:nvPr/>
        </p:nvPicPr>
        <p:blipFill>
          <a:blip r:embed="rId2"/>
          <a:stretch>
            <a:fillRect/>
          </a:stretch>
        </p:blipFill>
        <p:spPr>
          <a:xfrm>
            <a:off x="907052" y="2336514"/>
            <a:ext cx="10534650" cy="3905250"/>
          </a:xfrm>
          <a:prstGeom prst="rect">
            <a:avLst/>
          </a:prstGeom>
        </p:spPr>
      </p:pic>
    </p:spTree>
    <p:extLst>
      <p:ext uri="{BB962C8B-B14F-4D97-AF65-F5344CB8AC3E}">
        <p14:creationId xmlns:p14="http://schemas.microsoft.com/office/powerpoint/2010/main" val="185200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ECC7194-A4D0-457B-9D3E-53681723AFF7}" type="slidenum">
              <a:rPr lang="en-US" smtClean="0"/>
              <a:pPr/>
              <a:t>7</a:t>
            </a:fld>
            <a:endParaRPr lang="en-US" dirty="0"/>
          </a:p>
        </p:txBody>
      </p:sp>
      <p:sp>
        <p:nvSpPr>
          <p:cNvPr id="4" name="Title 3"/>
          <p:cNvSpPr>
            <a:spLocks noGrp="1"/>
          </p:cNvSpPr>
          <p:nvPr>
            <p:ph type="title"/>
          </p:nvPr>
        </p:nvSpPr>
        <p:spPr/>
        <p:txBody>
          <a:bodyPr/>
          <a:lstStyle/>
          <a:p>
            <a:r>
              <a:rPr lang="en-US"/>
              <a:t>Activity</a:t>
            </a:r>
          </a:p>
        </p:txBody>
      </p:sp>
      <p:sp>
        <p:nvSpPr>
          <p:cNvPr id="5" name="TextBox 4"/>
          <p:cNvSpPr txBox="1"/>
          <p:nvPr/>
        </p:nvSpPr>
        <p:spPr>
          <a:xfrm>
            <a:off x="684000" y="2024743"/>
            <a:ext cx="10891765" cy="3539430"/>
          </a:xfrm>
          <a:prstGeom prst="rect">
            <a:avLst/>
          </a:prstGeom>
          <a:noFill/>
        </p:spPr>
        <p:txBody>
          <a:bodyPr wrap="square" rtlCol="0">
            <a:spAutoFit/>
          </a:bodyPr>
          <a:lstStyle/>
          <a:p>
            <a:pPr marL="457200" indent="-457200">
              <a:buFont typeface="Arial" panose="020B0604020202020204" pitchFamily="34" charset="0"/>
              <a:buChar char="•"/>
            </a:pPr>
            <a:r>
              <a:rPr lang="en-US" altLang="en-US" sz="2800" b="1"/>
              <a:t>Activity</a:t>
            </a:r>
            <a:r>
              <a:rPr lang="en-US" altLang="en-US" sz="2800"/>
              <a:t> : halaman Aplikasi yg mengatur tampilan (layout.xml), dan user interaksi atau </a:t>
            </a:r>
            <a:r>
              <a:rPr lang="en-US" altLang="en-US" sz="2800"/>
              <a:t>logic </a:t>
            </a:r>
            <a:r>
              <a:rPr lang="en-US" altLang="en-US" sz="2800" smtClean="0"/>
              <a:t>antar komponen (program.java</a:t>
            </a:r>
            <a:r>
              <a:rPr lang="en-US" altLang="en-US" sz="2800"/>
              <a:t>) </a:t>
            </a:r>
            <a:r>
              <a:rPr lang="en-US" altLang="en-US" sz="2800" smtClean="0"/>
              <a:t>sehingga </a:t>
            </a:r>
            <a:r>
              <a:rPr lang="en-US" altLang="en-US" sz="2800"/>
              <a:t>dapat terhubung activity satu dengan </a:t>
            </a:r>
            <a:r>
              <a:rPr lang="en-US" altLang="en-US" sz="2800"/>
              <a:t>activity </a:t>
            </a:r>
            <a:r>
              <a:rPr lang="en-US" altLang="en-US" sz="2800" smtClean="0"/>
              <a:t>lainya.</a:t>
            </a:r>
            <a:endParaRPr lang="en-US" altLang="en-US" sz="2800"/>
          </a:p>
          <a:p>
            <a:pPr marL="285750" indent="-285750">
              <a:buFont typeface="Arial" panose="020B0604020202020204" pitchFamily="34" charset="0"/>
              <a:buChar char="•"/>
            </a:pPr>
            <a:r>
              <a:rPr lang="en-US" altLang="en-US" sz="2800"/>
              <a:t>Activity dapat memuat banyak Action</a:t>
            </a:r>
          </a:p>
          <a:p>
            <a:pPr marL="285750" indent="-285750">
              <a:buFont typeface="Arial" panose="020B0604020202020204" pitchFamily="34" charset="0"/>
              <a:buChar char="•"/>
            </a:pPr>
            <a:r>
              <a:rPr lang="en-US" altLang="en-US" sz="2800"/>
              <a:t>Activity berkorespondensi dengan class Java,di setiap tampilan antar muka di dalam Aplikasi Android.</a:t>
            </a:r>
          </a:p>
          <a:p>
            <a:pPr marL="285750" indent="-285750">
              <a:buFont typeface="Arial" panose="020B0604020202020204" pitchFamily="34" charset="0"/>
              <a:buChar char="•"/>
            </a:pPr>
            <a:r>
              <a:rPr lang="en-US" altLang="en-US" sz="2800"/>
              <a:t>Activity juga mengelola bagian-bagian dari user interface (antar muka ), yaitu Fragment.</a:t>
            </a:r>
          </a:p>
        </p:txBody>
      </p:sp>
    </p:spTree>
    <p:extLst>
      <p:ext uri="{BB962C8B-B14F-4D97-AF65-F5344CB8AC3E}">
        <p14:creationId xmlns:p14="http://schemas.microsoft.com/office/powerpoint/2010/main" val="3097974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Slide Number Placeholder 2"/>
          <p:cNvSpPr>
            <a:spLocks noGrp="1"/>
          </p:cNvSpPr>
          <p:nvPr>
            <p:ph type="sldNum" sz="quarter" idx="11"/>
          </p:nvPr>
        </p:nvSpPr>
        <p:spPr/>
        <p:txBody>
          <a:bodyPr/>
          <a:lstStyle/>
          <a:p>
            <a:fld id="{EECC7194-A4D0-457B-9D3E-53681723AFF7}" type="slidenum">
              <a:rPr lang="en-US" smtClean="0"/>
              <a:pPr/>
              <a:t>8</a:t>
            </a:fld>
            <a:endParaRPr lang="en-US" dirty="0"/>
          </a:p>
        </p:txBody>
      </p:sp>
      <p:sp>
        <p:nvSpPr>
          <p:cNvPr id="4" name="Title 3"/>
          <p:cNvSpPr>
            <a:spLocks noGrp="1"/>
          </p:cNvSpPr>
          <p:nvPr>
            <p:ph type="title"/>
          </p:nvPr>
        </p:nvSpPr>
        <p:spPr/>
        <p:txBody>
          <a:bodyPr/>
          <a:lstStyle/>
          <a:p>
            <a:r>
              <a:rPr lang="en-US" smtClean="0"/>
              <a:t>Siklus activity</a:t>
            </a:r>
            <a:endParaRPr lang="en-US"/>
          </a:p>
        </p:txBody>
      </p:sp>
      <p:sp>
        <p:nvSpPr>
          <p:cNvPr id="5" name="TextBox 4"/>
          <p:cNvSpPr txBox="1"/>
          <p:nvPr/>
        </p:nvSpPr>
        <p:spPr>
          <a:xfrm>
            <a:off x="684000" y="1765643"/>
            <a:ext cx="10371908" cy="4524315"/>
          </a:xfrm>
          <a:prstGeom prst="rect">
            <a:avLst/>
          </a:prstGeom>
          <a:noFill/>
        </p:spPr>
        <p:txBody>
          <a:bodyPr wrap="square" rtlCol="0">
            <a:spAutoFit/>
          </a:bodyPr>
          <a:lstStyle/>
          <a:p>
            <a:pPr>
              <a:defRPr/>
            </a:pPr>
            <a:r>
              <a:rPr lang="en-US"/>
              <a:t>Activity juga mempunyai  siklus hidup (life cycle ) , jadi setiap activity akan diatur seperti :</a:t>
            </a:r>
          </a:p>
          <a:p>
            <a:pPr>
              <a:defRPr/>
            </a:pPr>
            <a:r>
              <a:rPr lang="en-US" b="1"/>
              <a:t>onCreate()</a:t>
            </a:r>
            <a:r>
              <a:rPr lang="en-US"/>
              <a:t>,</a:t>
            </a:r>
          </a:p>
          <a:p>
            <a:pPr lvl="1">
              <a:defRPr/>
            </a:pPr>
            <a:r>
              <a:rPr lang="en-US" smtClean="0"/>
              <a:t>Di-method </a:t>
            </a:r>
            <a:r>
              <a:rPr lang="en-US"/>
              <a:t>ini Activity sudah dimulai tapi belum terlihat oleh pengguna. Inisialisasi sebagian besar dimulai di sini. Misalnya memanggail setContentView() untuk membaca layout, membaca View, dll.</a:t>
            </a:r>
          </a:p>
          <a:p>
            <a:pPr>
              <a:defRPr/>
            </a:pPr>
            <a:r>
              <a:rPr lang="en-US" b="1" smtClean="0"/>
              <a:t>onStart()</a:t>
            </a:r>
            <a:r>
              <a:rPr lang="en-US" smtClean="0"/>
              <a:t> , </a:t>
            </a:r>
          </a:p>
          <a:p>
            <a:pPr lvl="1">
              <a:defRPr/>
            </a:pPr>
            <a:r>
              <a:rPr lang="en-US"/>
              <a:t>Activity sudah terlihat tapi belum bisa berinteraksi. </a:t>
            </a:r>
            <a:r>
              <a:rPr lang="en-US" i="1"/>
              <a:t>Method</a:t>
            </a:r>
            <a:r>
              <a:rPr lang="en-US"/>
              <a:t> ini jarang dipakai, tapi bisa sangat berguna untuk mendaftarkan sebuah BroadcastReceiver untuk mengamati perubahan yang dapat </a:t>
            </a:r>
            <a:r>
              <a:rPr lang="en-US"/>
              <a:t>mempengaruhi </a:t>
            </a:r>
            <a:r>
              <a:rPr lang="en-US" smtClean="0"/>
              <a:t>UI. </a:t>
            </a:r>
            <a:endParaRPr lang="en-US"/>
          </a:p>
          <a:p>
            <a:pPr>
              <a:defRPr/>
            </a:pPr>
            <a:r>
              <a:rPr lang="en-US" b="1" smtClean="0"/>
              <a:t>onStop</a:t>
            </a:r>
            <a:r>
              <a:rPr lang="en-US" b="1"/>
              <a:t>(),</a:t>
            </a:r>
          </a:p>
          <a:p>
            <a:pPr lvl="1">
              <a:defRPr/>
            </a:pPr>
            <a:r>
              <a:rPr lang="en-US"/>
              <a:t>Kebalikan dari onStart() Activity sudah tidak terlihat. Biasanya kita melakukan </a:t>
            </a:r>
            <a:r>
              <a:rPr lang="en-US"/>
              <a:t>undo </a:t>
            </a:r>
            <a:r>
              <a:rPr lang="en-US" smtClean="0"/>
              <a:t>untuk pekerjaan </a:t>
            </a:r>
            <a:r>
              <a:rPr lang="en-US"/>
              <a:t>yang dilakukan di dalam </a:t>
            </a:r>
            <a:r>
              <a:rPr lang="en-US"/>
              <a:t>onStart</a:t>
            </a:r>
            <a:r>
              <a:rPr lang="en-US" smtClean="0"/>
              <a:t>().</a:t>
            </a:r>
            <a:endParaRPr lang="en-US"/>
          </a:p>
          <a:p>
            <a:r>
              <a:rPr lang="en-US" b="1" smtClean="0"/>
              <a:t>onResume()</a:t>
            </a:r>
          </a:p>
          <a:p>
            <a:r>
              <a:rPr lang="en-US" smtClean="0"/>
              <a:t>        Activity sudah terlihat dan pengguna sudah dapat berinteraksi. Di sini adalah tempat terbaik          untuk menjalankan animasi, membuka akses seperti camera, mengupdate UI, dll.	</a:t>
            </a:r>
            <a:endParaRPr lang="en-US"/>
          </a:p>
          <a:p>
            <a:endParaRPr lang="en-US"/>
          </a:p>
        </p:txBody>
      </p:sp>
    </p:spTree>
    <p:extLst>
      <p:ext uri="{BB962C8B-B14F-4D97-AF65-F5344CB8AC3E}">
        <p14:creationId xmlns:p14="http://schemas.microsoft.com/office/powerpoint/2010/main" val="128038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Slide Number Placeholder 2"/>
          <p:cNvSpPr>
            <a:spLocks noGrp="1"/>
          </p:cNvSpPr>
          <p:nvPr>
            <p:ph type="sldNum" sz="quarter" idx="11"/>
          </p:nvPr>
        </p:nvSpPr>
        <p:spPr/>
        <p:txBody>
          <a:bodyPr/>
          <a:lstStyle/>
          <a:p>
            <a:fld id="{EECC7194-A4D0-457B-9D3E-53681723AFF7}" type="slidenum">
              <a:rPr lang="en-US" smtClean="0"/>
              <a:pPr/>
              <a:t>9</a:t>
            </a:fld>
            <a:endParaRPr lang="en-US" dirty="0"/>
          </a:p>
        </p:txBody>
      </p:sp>
      <p:sp>
        <p:nvSpPr>
          <p:cNvPr id="4" name="Title 3"/>
          <p:cNvSpPr>
            <a:spLocks noGrp="1"/>
          </p:cNvSpPr>
          <p:nvPr>
            <p:ph type="title"/>
          </p:nvPr>
        </p:nvSpPr>
        <p:spPr/>
        <p:txBody>
          <a:bodyPr/>
          <a:lstStyle/>
          <a:p>
            <a:r>
              <a:rPr lang="en-US"/>
              <a:t>Siklus activity</a:t>
            </a:r>
          </a:p>
        </p:txBody>
      </p:sp>
      <p:sp>
        <p:nvSpPr>
          <p:cNvPr id="5" name="TextBox 4"/>
          <p:cNvSpPr txBox="1"/>
          <p:nvPr/>
        </p:nvSpPr>
        <p:spPr>
          <a:xfrm>
            <a:off x="684000" y="2155371"/>
            <a:ext cx="10628434" cy="3693319"/>
          </a:xfrm>
          <a:prstGeom prst="rect">
            <a:avLst/>
          </a:prstGeom>
          <a:noFill/>
        </p:spPr>
        <p:txBody>
          <a:bodyPr wrap="square" rtlCol="0">
            <a:spAutoFit/>
          </a:bodyPr>
          <a:lstStyle/>
          <a:p>
            <a:r>
              <a:rPr lang="en-US" b="1"/>
              <a:t>onPause</a:t>
            </a:r>
            <a:r>
              <a:rPr lang="en-US" b="1" smtClean="0"/>
              <a:t>(),</a:t>
            </a:r>
          </a:p>
          <a:p>
            <a:r>
              <a:rPr lang="en-US" smtClean="0"/>
              <a:t>	Kebalikan </a:t>
            </a:r>
            <a:r>
              <a:rPr lang="en-US"/>
              <a:t>dari onResume(). Activity sudah akan bersiap-siap meninggalkan layar (</a:t>
            </a:r>
            <a:r>
              <a:rPr lang="en-US"/>
              <a:t>masih </a:t>
            </a:r>
            <a:r>
              <a:rPr lang="en-US" smtClean="0"/>
              <a:t>	terlihat</a:t>
            </a:r>
            <a:r>
              <a:rPr lang="en-US"/>
              <a:t>) dan sudah tidak berinteraksi dengan pengguna. Biasanya bila perlu melakukan </a:t>
            </a:r>
            <a:r>
              <a:rPr lang="en-US"/>
              <a:t>undo </a:t>
            </a:r>
            <a:r>
              <a:rPr lang="en-US" smtClean="0"/>
              <a:t>	untuk </a:t>
            </a:r>
            <a:r>
              <a:rPr lang="en-US"/>
              <a:t>pekerjaan yang dilakukan di onResume() kita lakukan </a:t>
            </a:r>
            <a:r>
              <a:rPr lang="en-US"/>
              <a:t>di </a:t>
            </a:r>
            <a:r>
              <a:rPr lang="en-US" smtClean="0"/>
              <a:t>sini</a:t>
            </a:r>
          </a:p>
          <a:p>
            <a:r>
              <a:rPr lang="en-US" b="1" smtClean="0"/>
              <a:t>onDestroy(),</a:t>
            </a:r>
            <a:endParaRPr lang="en-US" b="1"/>
          </a:p>
          <a:p>
            <a:r>
              <a:rPr lang="en-US" smtClean="0"/>
              <a:t>	Kebalikan </a:t>
            </a:r>
            <a:r>
              <a:rPr lang="en-US"/>
              <a:t>dari onCreate(). Method ini dapat terpanggil karena memanggil method finish() </a:t>
            </a:r>
            <a:r>
              <a:rPr lang="en-US"/>
              <a:t>atau </a:t>
            </a:r>
            <a:r>
              <a:rPr lang="en-US" smtClean="0"/>
              <a:t>	karena </a:t>
            </a:r>
            <a:r>
              <a:rPr lang="en-US"/>
              <a:t>sistem membutuhkan memori lebih. Di dalam onDestroy() kita </a:t>
            </a:r>
            <a:r>
              <a:rPr lang="en-US"/>
              <a:t>biasanya </a:t>
            </a:r>
            <a:r>
              <a:rPr lang="en-US" smtClean="0"/>
              <a:t>	membersihkan </a:t>
            </a:r>
            <a:r>
              <a:rPr lang="en-US"/>
              <a:t>proses-proses yang ada di belakang layar. Misalnya pengunduhan data </a:t>
            </a:r>
            <a:r>
              <a:rPr lang="en-US"/>
              <a:t>dari </a:t>
            </a:r>
            <a:r>
              <a:rPr lang="en-US" smtClean="0"/>
              <a:t>	internet </a:t>
            </a:r>
            <a:r>
              <a:rPr lang="en-US"/>
              <a:t>yang mungkin masih berjalan jika tidak dihentikan di onDestroy().</a:t>
            </a:r>
          </a:p>
          <a:p>
            <a:r>
              <a:rPr lang="en-US" b="1" smtClean="0"/>
              <a:t>onRestart(),</a:t>
            </a:r>
          </a:p>
          <a:p>
            <a:r>
              <a:rPr lang="en-US"/>
              <a:t>	</a:t>
            </a:r>
            <a:r>
              <a:rPr lang="en-US"/>
              <a:t>Dipanggil saat activity sudah melalui onStop() tapi akan diaktifkan lagi. Method ini jarang </a:t>
            </a:r>
            <a:r>
              <a:rPr lang="en-US"/>
              <a:t>di </a:t>
            </a:r>
            <a:r>
              <a:rPr lang="en-US" smtClean="0"/>
              <a:t>	implementasi</a:t>
            </a:r>
            <a:r>
              <a:rPr lang="en-US"/>
              <a:t>.</a:t>
            </a:r>
          </a:p>
          <a:p>
            <a:endParaRPr lang="en-US"/>
          </a:p>
        </p:txBody>
      </p:sp>
    </p:spTree>
    <p:extLst>
      <p:ext uri="{BB962C8B-B14F-4D97-AF65-F5344CB8AC3E}">
        <p14:creationId xmlns:p14="http://schemas.microsoft.com/office/powerpoint/2010/main" val="3247866804"/>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2.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4BDB64-2AF8-42D4-96C8-B6B6F098993C}">
  <ds:schemaRefs>
    <ds:schemaRef ds:uri="http://purl.org/dc/dcmitype/"/>
    <ds:schemaRef ds:uri="http://purl.org/dc/terms/"/>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schemas.microsoft.com/office/2006/documentManagement/types"/>
    <ds:schemaRef ds:uri="71af3243-3dd4-4a8d-8c0d-dd76da1f02a5"/>
    <ds:schemaRef ds:uri="16c05727-aa75-4e4a-9b5f-8a80a1165891"/>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0</TotalTime>
  <Words>363</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vt:lpstr>
      <vt:lpstr>Calibri</vt:lpstr>
      <vt:lpstr>Courier New</vt:lpstr>
      <vt:lpstr>Gill Sans MT</vt:lpstr>
      <vt:lpstr>Office Theme</vt:lpstr>
      <vt:lpstr>PPB minggu ke 3 Intent</vt:lpstr>
      <vt:lpstr>Definisi intent</vt:lpstr>
      <vt:lpstr>PowerPoint Presentation</vt:lpstr>
      <vt:lpstr>intent</vt:lpstr>
      <vt:lpstr>intent</vt:lpstr>
      <vt:lpstr>code</vt:lpstr>
      <vt:lpstr>Activity</vt:lpstr>
      <vt:lpstr>Siklus activity</vt:lpstr>
      <vt:lpstr>Siklus activity</vt:lpstr>
      <vt:lpstr>Membuat tambahan layout</vt:lpstr>
      <vt:lpstr>Activity tambahan</vt:lpstr>
      <vt:lpstr>Memanggil intent tambahan</vt:lpstr>
      <vt:lpstr>Membuat Tombol Tutup pada Intent Tambahan</vt:lpstr>
      <vt:lpstr>reference</vt:lpstr>
      <vt:lpstr>terimakasih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2020-07-26T03:01:21Z</dcterms:created>
  <dcterms:modified xsi:type="dcterms:W3CDTF">2020-10-12T02:20:29Z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