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2FA62-4B75-5524-B36A-70E94EAAF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2D0217-0635-5266-D732-F0E27C559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4D41B2-41F1-7451-A644-E4A2ECE9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289-8932-41C1-870D-139AA225D39C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72D76D-EBB8-CC7B-D4BA-009DE193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6F7C3-4F70-082A-19D7-93FCCFBC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E805-E0B1-4B56-B122-E0D306DA2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567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45A9D-91E1-4D4D-2B99-1AF3CBDF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E2AEE2-B252-E92E-F87B-4E20B9FA1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5C799B-983E-8B92-E50A-D3E92224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289-8932-41C1-870D-139AA225D39C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445D0A-3662-2186-C826-59F68705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41AF32-CA2E-AB27-CAC3-33F6C649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E805-E0B1-4B56-B122-E0D306DA2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88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7D0195-D90C-E9DC-F92E-CC19F705B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D3D648-D093-77B2-D2AF-EFA7245AA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34CB70-DC41-6896-B396-F48AB765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289-8932-41C1-870D-139AA225D39C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2271FB-FC67-87D5-7628-94B7C28A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BA967F-8AF5-1D45-57EF-90A07812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E805-E0B1-4B56-B122-E0D306DA2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140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8D606-4732-B6AA-1583-EB80B8C8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96BC9-1838-AFE5-C636-08ED0A39D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FC3B5C-8F5B-53CF-D1C0-C31AFE19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289-8932-41C1-870D-139AA225D39C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E83B33-DBF7-BA23-33FD-8C225A47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27BDD9-F6E9-430F-7DDD-1B48CACF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E805-E0B1-4B56-B122-E0D306DA2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255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1E23-D744-E604-077B-062FC87E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51D27D-306F-5010-CBC1-97DB63491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843B20-807C-32F4-C50B-C87F87CC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289-8932-41C1-870D-139AA225D39C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48F03C-87B3-AAD3-E4F7-C71AEC76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B9791D-D1AF-D2C0-9E57-63B1CCF0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E805-E0B1-4B56-B122-E0D306DA2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35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B62C1-CF40-6E23-D555-3E9ABABC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D22FD5-C225-4324-17D1-2A91F614D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00F797-E4EC-A382-E7B9-CFA500324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B65B13-DD68-1629-3B78-6737B490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289-8932-41C1-870D-139AA225D39C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88B909-9245-427C-C139-1C2B2659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0D1903-A04A-57A5-E3D9-8A555DDF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E805-E0B1-4B56-B122-E0D306DA2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86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A8E2A-D44F-682C-BFE7-B4F621A9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C4FCDC-8EB6-84CB-C730-4AE1C1B8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5F63E8-CE23-452C-DE18-FDB959A50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9FD788-285A-4D89-22FC-3E984C4E8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C5A508-219C-A74B-C0AF-FB8660B03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57822B-0B84-47DA-A41F-84D9DF08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289-8932-41C1-870D-139AA225D39C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745F725-A964-218F-225A-A7FE4F47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E179C0-F4C4-536B-6E98-F1D28B12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E805-E0B1-4B56-B122-E0D306DA2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69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454B6-09F4-D27E-E1E7-8B78A1C3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603601-D952-5203-707D-10C0D8BC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289-8932-41C1-870D-139AA225D39C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D0EA23-B52E-3BAF-A895-142E65B6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E2E086-FB80-0663-4DCD-BE4BA99B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E805-E0B1-4B56-B122-E0D306DA2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18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AED2DA-4DE1-CFD3-B20D-C882C74B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289-8932-41C1-870D-139AA225D39C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F829BB-FE60-1252-32ED-492B0E12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AA7937-145C-EB79-2287-B70CC2A1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E805-E0B1-4B56-B122-E0D306DA2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30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ABFAB-E0E9-3FFD-CF25-C432DBE8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3CAE9-C674-1EC4-591B-DF32BD89B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96740C-0008-A175-D472-83DF23766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665579-1FA7-4EA6-6310-C051A63A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289-8932-41C1-870D-139AA225D39C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6909-725A-E4DD-5E1F-C5C448E6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8700D9-8FDE-6B25-91E4-7EEA9300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E805-E0B1-4B56-B122-E0D306DA2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15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3F587-2E53-E079-5042-E0569348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BE7974-2CA9-80E5-8F9B-1BB1B7D7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F16B32-22E7-DDC8-4248-266874B3E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CA00DF-13ED-5DEA-229A-057D53F8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289-8932-41C1-870D-139AA225D39C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FF458-2ED7-6EDE-5FAA-D0CE28EC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8754E1-1F37-1D66-B203-3873CAF1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E805-E0B1-4B56-B122-E0D306DA2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77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0AAD2F-C1D5-0CFD-A161-838DFB01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0C255C-C43E-3905-0445-C6215958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315BFE-2707-E01B-37DB-903A6C2E2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42289-8932-41C1-870D-139AA225D39C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9068B0-17D4-6B08-ADC1-2E8083179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FEF1F6-26ED-A15B-4AE6-84EF58F7D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E1E805-E0B1-4B56-B122-E0D306DA2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30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AAF1D77-9157-8FA0-95E4-625C2BED4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174170"/>
            <a:ext cx="11919857" cy="6574973"/>
          </a:xfrm>
        </p:spPr>
        <p:txBody>
          <a:bodyPr/>
          <a:lstStyle/>
          <a:p>
            <a:pPr algn="l" rtl="0">
              <a:spcBef>
                <a:spcPts val="2400"/>
              </a:spcBef>
              <a:spcAft>
                <a:spcPts val="600"/>
              </a:spcAft>
              <a:buNone/>
            </a:pP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🎤 Presentación Proyecto Final – Análisis del Catálogo de iTunes Store USA</a:t>
            </a:r>
            <a:endParaRPr lang="es-ES" b="1" dirty="0">
              <a:effectLst/>
            </a:endParaRPr>
          </a:p>
          <a:p>
            <a:pPr algn="l" rtl="0">
              <a:spcBef>
                <a:spcPts val="1800"/>
              </a:spcBef>
              <a:spcAft>
                <a:spcPts val="400"/>
              </a:spcAft>
            </a:pP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🧑‍💼 Introducción al caso de negocio</a:t>
            </a:r>
          </a:p>
          <a:p>
            <a:pPr algn="l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es-E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Apple Inc., a través de iTunes Store, gestiona un catálogo musical global sin herramientas analíticas que permitan auditar precios ni estudiar el comportamiento del mercado a lo largo del tiempo. Este proyecto desarrolló un sistema completo de recopilación, limpieza y análisis de datos del catálogo de iTunes EE. UU., centrado en géneros musicales, con el objetivo de detectar patrones clave, justificar precios y apoyar decisiones estratégicas.</a:t>
            </a:r>
          </a:p>
          <a:p>
            <a:pPr algn="l" rtl="0">
              <a:spcBef>
                <a:spcPts val="1800"/>
              </a:spcBef>
              <a:spcAft>
                <a:spcPts val="400"/>
              </a:spcAft>
            </a:pPr>
            <a:endParaRPr lang="es-E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>
              <a:spcBef>
                <a:spcPts val="1800"/>
              </a:spcBef>
              <a:spcAft>
                <a:spcPts val="400"/>
              </a:spcAft>
            </a:pP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algn="l" rtl="0">
              <a:spcBef>
                <a:spcPts val="1800"/>
              </a:spcBef>
              <a:spcAft>
                <a:spcPts val="400"/>
              </a:spcAft>
            </a:pPr>
            <a:endParaRPr lang="es-ES" b="1" dirty="0">
              <a:effectLst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017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F2BC9-15BF-23F3-A396-322A79FCA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2BFE097-9798-1C4B-E6CE-779882B96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174170"/>
            <a:ext cx="11919857" cy="6574973"/>
          </a:xfrm>
        </p:spPr>
        <p:txBody>
          <a:bodyPr/>
          <a:lstStyle/>
          <a:p>
            <a:pPr algn="l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⚙️ Metodología Técnica </a:t>
            </a:r>
          </a:p>
          <a:p>
            <a:pPr algn="l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Primero desarrollamos un pipeline completo de extracción, transformación y carga (ETL), conectado a la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API pública de iTunes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- Usamos Python para automatizar la recolección de canciones y álbumes, generando un histórico diario de precios.</a:t>
            </a:r>
          </a:p>
          <a:p>
            <a:pPr algn="l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- La información se almacena en una base de datos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relacional y se explora con un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interactivo en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 BI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- Capturamos más de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117.000 registros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durante una semana completa de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scraping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. A partir de ahí, pasamos al análisis exploratorio para detectar tendencias y oportunidades.</a:t>
            </a:r>
          </a:p>
          <a:p>
            <a:pPr algn="l" rtl="0">
              <a:spcBef>
                <a:spcPts val="1800"/>
              </a:spcBef>
              <a:spcAft>
                <a:spcPts val="400"/>
              </a:spcAft>
            </a:pPr>
            <a:endParaRPr lang="es-E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>
              <a:spcBef>
                <a:spcPts val="1800"/>
              </a:spcBef>
              <a:spcAft>
                <a:spcPts val="400"/>
              </a:spcAft>
            </a:pP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algn="l" rtl="0">
              <a:spcBef>
                <a:spcPts val="1800"/>
              </a:spcBef>
              <a:spcAft>
                <a:spcPts val="400"/>
              </a:spcAft>
            </a:pPr>
            <a:endParaRPr lang="es-ES" b="1" dirty="0">
              <a:effectLst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061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BC186-C3D3-3C0F-960B-1F0EB5545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BAB5B4F-6286-1FDE-F5AA-B81C0468A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174170"/>
            <a:ext cx="11919857" cy="6574973"/>
          </a:xfrm>
        </p:spPr>
        <p:txBody>
          <a:bodyPr/>
          <a:lstStyle/>
          <a:p>
            <a:pPr algn="l"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🧭 Recomendaciones</a:t>
            </a:r>
            <a:endParaRPr lang="es-ES" sz="1400" b="1" dirty="0">
              <a:effectLst/>
            </a:endParaRPr>
          </a:p>
          <a:p>
            <a:pPr algn="l" rtl="0" fontAlgn="base">
              <a:spcBef>
                <a:spcPts val="1200"/>
              </a:spcBef>
              <a:buFont typeface="+mj-lt"/>
              <a:buAutoNum type="arabicPeriod"/>
            </a:pPr>
            <a:r>
              <a:rPr lang="es-E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Posicionar tu contenido más elaborado o instrumental en géneros como jazz o clásica, donde los usuarios están acostumbrados a consumir canciones largas, ya que las composiciones extensas las puedes vender como contenido artístico de alto valor. </a:t>
            </a:r>
          </a:p>
          <a:p>
            <a:pPr algn="l" rtl="0" fontAlgn="base">
              <a:buFont typeface="+mj-lt"/>
              <a:buAutoNum type="arabicPeriod"/>
            </a:pPr>
            <a:r>
              <a:rPr lang="es-E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Ofrecer versiones “</a:t>
            </a:r>
            <a:r>
              <a:rPr lang="es-ES" sz="18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cleaned</a:t>
            </a:r>
            <a:r>
              <a:rPr lang="es-E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 o editadas para aumentar la exposición en canales más amplios (radio, </a:t>
            </a:r>
            <a:r>
              <a:rPr lang="es-ES" sz="18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playlists</a:t>
            </a:r>
            <a:r>
              <a:rPr lang="es-E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familiares, entornos educativos, etc.)</a:t>
            </a:r>
          </a:p>
          <a:p>
            <a:pPr algn="l" rtl="0" fontAlgn="base">
              <a:spcAft>
                <a:spcPts val="1200"/>
              </a:spcAft>
              <a:buFont typeface="+mj-lt"/>
              <a:buAutoNum type="arabicPeriod"/>
            </a:pPr>
            <a:r>
              <a:rPr lang="es-E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Usar álbumes multidisco o recopilaciones como estrategia de catálogo premium, donde el usuario acepta pagar más por volumen.</a:t>
            </a:r>
          </a:p>
          <a:p>
            <a:pPr algn="l" rtl="0" fontAlgn="base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E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Incorporar este </a:t>
            </a:r>
            <a:r>
              <a:rPr lang="es-ES" sz="18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dashboard</a:t>
            </a:r>
            <a:r>
              <a:rPr lang="es-E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 tu toma de decisiones para lanzar promociones, estudiar artistas o detectar </a:t>
            </a:r>
            <a:r>
              <a:rPr lang="es-ES" sz="18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outliers</a:t>
            </a:r>
            <a:r>
              <a:rPr lang="es-E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 tiempo real.</a:t>
            </a:r>
          </a:p>
          <a:p>
            <a:pPr algn="l" rtl="0">
              <a:spcBef>
                <a:spcPts val="1800"/>
              </a:spcBef>
              <a:spcAft>
                <a:spcPts val="400"/>
              </a:spcAft>
            </a:pPr>
            <a:endParaRPr lang="es-E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>
              <a:spcBef>
                <a:spcPts val="1800"/>
              </a:spcBef>
              <a:spcAft>
                <a:spcPts val="400"/>
              </a:spcAft>
            </a:pP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algn="l" rtl="0">
              <a:spcBef>
                <a:spcPts val="1800"/>
              </a:spcBef>
              <a:spcAft>
                <a:spcPts val="400"/>
              </a:spcAft>
            </a:pPr>
            <a:endParaRPr lang="es-ES" b="1" dirty="0">
              <a:effectLst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580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E44E5-2EF1-B288-36BC-0F55EBF29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A2007E6-615B-EAEE-E3AF-CF83F48DB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174170"/>
            <a:ext cx="11919857" cy="6574973"/>
          </a:xfrm>
        </p:spPr>
        <p:txBody>
          <a:bodyPr/>
          <a:lstStyle/>
          <a:p>
            <a:pPr algn="l"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📌 Cierre y próximos pasos</a:t>
            </a:r>
            <a:endParaRPr lang="es-ES" sz="1400" b="1" dirty="0">
              <a:effectLst/>
            </a:endParaRPr>
          </a:p>
          <a:p>
            <a:pPr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 proyecto no solo analiza datos históricos. Te da una </a:t>
            </a: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ventana estratégica al mercado estadounidense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basada en evidencia. Hemos creado una base sólida que puedes usar para campañas, lanzamientos o decisiones editoriales.</a:t>
            </a:r>
            <a:endParaRPr lang="es-ES" sz="1400" b="0" dirty="0">
              <a:effectLst/>
            </a:endParaRPr>
          </a:p>
          <a:p>
            <a:pPr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Próximos pasos:</a:t>
            </a:r>
            <a:endParaRPr lang="es-ES" sz="1400" b="0" dirty="0">
              <a:effectLst/>
            </a:endParaRPr>
          </a:p>
          <a:p>
            <a:pPr algn="l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Automatizar la extracción de datos diariamente</a:t>
            </a:r>
          </a:p>
          <a:p>
            <a:pPr algn="l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Incorporar nuevos países para comparar estrategias</a:t>
            </a:r>
          </a:p>
          <a:p>
            <a:pPr algn="l"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Integrar indicadores de descargas y rankings (Número de veces que una canción o álbum ha sido comprado o descargado, Top 100 canciones globales o por país. Ranking por género).</a:t>
            </a:r>
          </a:p>
          <a:p>
            <a:pPr algn="l" rtl="0">
              <a:spcBef>
                <a:spcPts val="1800"/>
              </a:spcBef>
              <a:spcAft>
                <a:spcPts val="400"/>
              </a:spcAft>
            </a:pPr>
            <a:endParaRPr lang="es-E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>
              <a:spcBef>
                <a:spcPts val="1800"/>
              </a:spcBef>
              <a:spcAft>
                <a:spcPts val="400"/>
              </a:spcAft>
            </a:pP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algn="l" rtl="0">
              <a:spcBef>
                <a:spcPts val="1800"/>
              </a:spcBef>
              <a:spcAft>
                <a:spcPts val="400"/>
              </a:spcAft>
            </a:pPr>
            <a:endParaRPr lang="es-ES" b="1" dirty="0">
              <a:effectLst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65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391</Words>
  <Application>Microsoft Office PowerPoint</Application>
  <PresentationFormat>Panorámica</PresentationFormat>
  <Paragraphs>28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Claudia Soler de la Cruz</dc:creator>
  <cp:lastModifiedBy>Claudia Soler de la Cruz</cp:lastModifiedBy>
  <cp:revision>2</cp:revision>
  <dcterms:created xsi:type="dcterms:W3CDTF">2025-05-25T17:22:53Z</dcterms:created>
  <dcterms:modified xsi:type="dcterms:W3CDTF">2025-05-25T19:28:01Z</dcterms:modified>
</cp:coreProperties>
</file>