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2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hit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80" d="100"/>
          <a:sy n="80" d="100"/>
        </p:scale>
        <p:origin x="68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CB5BE-6E68-1442-9C9A-740BC6958B7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65EA6-7985-A543-B795-7699C47F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4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3339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4473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4826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5026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9895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296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7623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5BFC-E530-AF45-BCA4-C41EF01D6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B614C-7F0B-D047-BA10-FB9B55B2F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51C17-5A5C-4F42-8402-062A4E77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5287-3086-414C-BE26-1067D4EC53C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CA0F0-6863-924A-B182-AC3152E3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F7D83-5B10-BB45-AC68-03EE6E32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489D-61D6-A141-8D09-13028C9AF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2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9BD2-468E-BE49-A0BD-84D2A3AC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A0F6-FD69-8C42-9008-D4BA1D998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409DE-6D76-014E-8CDA-844689E5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5287-3086-414C-BE26-1067D4EC53C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1EB20-D93B-6A4B-A632-752A2730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A1681-7210-5D42-8044-7C460E7B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489D-61D6-A141-8D09-13028C9AF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9A1ACB-26F9-3F45-A4D3-584830D7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5287-3086-414C-BE26-1067D4EC53C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417CD-ED86-F642-B4CC-0C5790B2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46D40-6B39-5445-AED6-A002A0B2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489D-61D6-A141-8D09-13028C9AF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4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entre heading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2179637"/>
            <a:ext cx="10972800" cy="1143000"/>
          </a:xfrm>
          <a:prstGeom prst="rect">
            <a:avLst/>
          </a:prstGeom>
          <a:solidFill>
            <a:srgbClr val="1E364F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Condensed"/>
              <a:buNone/>
              <a:defRPr sz="5867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2400"/>
            </a:lvl2pPr>
            <a:lvl3pPr lvl="2" indent="0" rtl="0">
              <a:spcBef>
                <a:spcPts val="0"/>
              </a:spcBef>
              <a:buFont typeface="Arial"/>
              <a:buNone/>
              <a:defRPr sz="2400"/>
            </a:lvl3pPr>
            <a:lvl4pPr lvl="3" indent="0" rtl="0">
              <a:spcBef>
                <a:spcPts val="0"/>
              </a:spcBef>
              <a:buFont typeface="Arial"/>
              <a:buNone/>
              <a:defRPr sz="2400"/>
            </a:lvl4pPr>
            <a:lvl5pPr lvl="4" indent="0" rtl="0">
              <a:spcBef>
                <a:spcPts val="0"/>
              </a:spcBef>
              <a:buFont typeface="Arial"/>
              <a:buNone/>
              <a:defRPr sz="2400"/>
            </a:lvl5pPr>
            <a:lvl6pPr lvl="5" indent="0" rtl="0">
              <a:spcBef>
                <a:spcPts val="0"/>
              </a:spcBef>
              <a:buFont typeface="Arial"/>
              <a:buNone/>
              <a:defRPr sz="2400"/>
            </a:lvl6pPr>
            <a:lvl7pPr lvl="6" indent="0" rtl="0">
              <a:spcBef>
                <a:spcPts val="0"/>
              </a:spcBef>
              <a:buFont typeface="Arial"/>
              <a:buNone/>
              <a:defRPr sz="2400"/>
            </a:lvl7pPr>
            <a:lvl8pPr lvl="7" indent="0" rtl="0">
              <a:spcBef>
                <a:spcPts val="0"/>
              </a:spcBef>
              <a:buFont typeface="Arial"/>
              <a:buNone/>
              <a:defRPr sz="2400"/>
            </a:lvl8pPr>
            <a:lvl9pPr lvl="8" indent="0" rtl="0">
              <a:spcBef>
                <a:spcPts val="0"/>
              </a:spcBef>
              <a:buFont typeface="Arial"/>
              <a:buNone/>
              <a:defRPr sz="24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 idx="2"/>
          </p:nvPr>
        </p:nvSpPr>
        <p:spPr>
          <a:xfrm>
            <a:off x="1163600" y="3581024"/>
            <a:ext cx="9864800" cy="751800"/>
          </a:xfrm>
          <a:prstGeom prst="rect">
            <a:avLst/>
          </a:prstGeom>
          <a:solidFill>
            <a:srgbClr val="AE3823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indent="0">
              <a:spcBef>
                <a:spcPts val="0"/>
              </a:spcBef>
              <a:buClr>
                <a:srgbClr val="FFFFFF"/>
              </a:buClr>
              <a:buFont typeface="Roboto Condensed"/>
              <a:buNone/>
              <a:defRPr sz="3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indent="0">
              <a:spcBef>
                <a:spcPts val="0"/>
              </a:spcBef>
              <a:buClr>
                <a:srgbClr val="FFFFFF"/>
              </a:buClr>
              <a:buFont typeface="Roboto Condensed"/>
              <a:buNone/>
              <a:defRPr sz="3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indent="0">
              <a:spcBef>
                <a:spcPts val="0"/>
              </a:spcBef>
              <a:buClr>
                <a:srgbClr val="FFFFFF"/>
              </a:buClr>
              <a:buFont typeface="Roboto Condensed"/>
              <a:buNone/>
              <a:defRPr sz="3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indent="0">
              <a:spcBef>
                <a:spcPts val="0"/>
              </a:spcBef>
              <a:buClr>
                <a:srgbClr val="FFFFFF"/>
              </a:buClr>
              <a:buFont typeface="Roboto Condensed"/>
              <a:buNone/>
              <a:defRPr sz="3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indent="0">
              <a:spcBef>
                <a:spcPts val="0"/>
              </a:spcBef>
              <a:buClr>
                <a:srgbClr val="FFFFFF"/>
              </a:buClr>
              <a:buFont typeface="Roboto Condensed"/>
              <a:buNone/>
              <a:defRPr sz="3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indent="0">
              <a:spcBef>
                <a:spcPts val="0"/>
              </a:spcBef>
              <a:buClr>
                <a:srgbClr val="FFFFFF"/>
              </a:buClr>
              <a:buFont typeface="Roboto Condensed"/>
              <a:buNone/>
              <a:defRPr sz="3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indent="0">
              <a:spcBef>
                <a:spcPts val="0"/>
              </a:spcBef>
              <a:buClr>
                <a:srgbClr val="FFFFFF"/>
              </a:buClr>
              <a:buFont typeface="Roboto Condensed"/>
              <a:buNone/>
              <a:defRPr sz="3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indent="0">
              <a:spcBef>
                <a:spcPts val="0"/>
              </a:spcBef>
              <a:buClr>
                <a:srgbClr val="FFFFFF"/>
              </a:buClr>
              <a:buFont typeface="Roboto Condensed"/>
              <a:buNone/>
              <a:defRPr sz="3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pic>
        <p:nvPicPr>
          <p:cNvPr id="4" name="Shape 53" descr="Digital-Vidya logo large copy png.png">
            <a:extLst>
              <a:ext uri="{FF2B5EF4-FFF2-40B4-BE49-F238E27FC236}">
                <a16:creationId xmlns:a16="http://schemas.microsoft.com/office/drawing/2014/main" id="{F0ED1077-BC21-4944-9A86-8BB66A5BAB0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03178" y="6129803"/>
            <a:ext cx="1904999" cy="357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734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 +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609600" y="274636"/>
            <a:ext cx="10972800" cy="8667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Roboto Condensed"/>
                <a:cs typeface="Calibri" panose="020F0502020204030204" pitchFamily="34" charset="0"/>
                <a:sym typeface="Roboto Condensed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2400"/>
            </a:lvl2pPr>
            <a:lvl3pPr lvl="2" indent="0">
              <a:spcBef>
                <a:spcPts val="0"/>
              </a:spcBef>
              <a:buFont typeface="Arial"/>
              <a:buNone/>
              <a:defRPr sz="2400"/>
            </a:lvl3pPr>
            <a:lvl4pPr lvl="3" indent="0">
              <a:spcBef>
                <a:spcPts val="0"/>
              </a:spcBef>
              <a:buFont typeface="Arial"/>
              <a:buNone/>
              <a:defRPr sz="2400"/>
            </a:lvl4pPr>
            <a:lvl5pPr lvl="4" indent="0">
              <a:spcBef>
                <a:spcPts val="0"/>
              </a:spcBef>
              <a:buFont typeface="Arial"/>
              <a:buNone/>
              <a:defRPr sz="2400"/>
            </a:lvl5pPr>
            <a:lvl6pPr lvl="5" indent="0">
              <a:spcBef>
                <a:spcPts val="0"/>
              </a:spcBef>
              <a:buFont typeface="Arial"/>
              <a:buNone/>
              <a:defRPr sz="2400"/>
            </a:lvl6pPr>
            <a:lvl7pPr lvl="6" indent="0">
              <a:spcBef>
                <a:spcPts val="0"/>
              </a:spcBef>
              <a:buFont typeface="Arial"/>
              <a:buNone/>
              <a:defRPr sz="2400"/>
            </a:lvl7pPr>
            <a:lvl8pPr lvl="7" indent="0">
              <a:spcBef>
                <a:spcPts val="0"/>
              </a:spcBef>
              <a:buFont typeface="Arial"/>
              <a:buNone/>
              <a:defRPr sz="2400"/>
            </a:lvl8pPr>
            <a:lvl9pPr lvl="8" indent="0">
              <a:spcBef>
                <a:spcPts val="0"/>
              </a:spcBef>
              <a:buFont typeface="Arial"/>
              <a:buNone/>
              <a:defRPr sz="2400"/>
            </a:lvl9pPr>
          </a:lstStyle>
          <a:p>
            <a:endParaRPr dirty="0"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711201" y="5638801"/>
            <a:ext cx="10871199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189" marR="0" lvl="0" indent="-186262" algn="ctr" rtl="0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rgbClr val="C481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90575" marR="0" lvl="1" indent="-143930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23962" marR="0" lvl="2" indent="-10159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133547" marR="0" lvl="3" indent="-13546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743131" marR="0" lvl="4" indent="-13546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52716" marR="0" lvl="5" indent="3386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62301" marR="0" lvl="6" indent="3386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1886" marR="0" lvl="7" indent="3386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181470" marR="0" lvl="8" indent="3386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1" y="6172201"/>
            <a:ext cx="102615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189" marR="0" lvl="0" indent="-186262" algn="l" rtl="0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90575" marR="0" lvl="1" indent="-143930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23962" marR="0" lvl="2" indent="-10159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133547" marR="0" lvl="3" indent="-13546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743131" marR="0" lvl="4" indent="-13546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52716" marR="0" lvl="5" indent="3386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62301" marR="0" lvl="6" indent="3386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1886" marR="0" lvl="7" indent="3386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181470" marR="0" lvl="8" indent="3386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67" name="Shape 67"/>
          <p:cNvCxnSpPr/>
          <p:nvPr/>
        </p:nvCxnSpPr>
        <p:spPr>
          <a:xfrm>
            <a:off x="609600" y="1141412"/>
            <a:ext cx="10972800" cy="1587"/>
          </a:xfrm>
          <a:prstGeom prst="straightConnector1">
            <a:avLst/>
          </a:prstGeom>
          <a:noFill/>
          <a:ln w="25400" cap="flat" cmpd="sng">
            <a:solidFill>
              <a:srgbClr val="D5552D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6" name="Shape 53" descr="Digital-Vidya logo large copy png.png">
            <a:extLst>
              <a:ext uri="{FF2B5EF4-FFF2-40B4-BE49-F238E27FC236}">
                <a16:creationId xmlns:a16="http://schemas.microsoft.com/office/drawing/2014/main" id="{DB7C51B2-C99C-9F48-9355-1E206A87479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095088" y="6446838"/>
            <a:ext cx="1904999" cy="357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633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F08908-30C0-2B43-814D-41579FD3B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BC33B-BD70-6346-AE85-ED589C09A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892BD-8140-6046-8B70-06F6DE78E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E5287-3086-414C-BE26-1067D4EC53C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3E79A-71EC-1343-B94B-2C6A0BFB0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C9110-7F67-504B-B2B2-D20A53DEB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F489D-61D6-A141-8D09-13028C9AF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4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60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09600" y="1323975"/>
            <a:ext cx="10972800" cy="1998662"/>
          </a:xfrm>
          <a:prstGeom prst="rect">
            <a:avLst/>
          </a:prstGeom>
          <a:solidFill>
            <a:srgbClr val="1E364F"/>
          </a:solidFill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Predictive Modelling Projects – </a:t>
            </a:r>
            <a:r>
              <a:rPr lang="en-US" sz="3200" dirty="0"/>
              <a:t>Use Case: Customer Lifetime Value for Online Marketplace</a:t>
            </a:r>
            <a:endParaRPr lang="en" dirty="0"/>
          </a:p>
        </p:txBody>
      </p:sp>
      <p:sp>
        <p:nvSpPr>
          <p:cNvPr id="87" name="Shape 87"/>
          <p:cNvSpPr txBox="1">
            <a:spLocks noGrp="1"/>
          </p:cNvSpPr>
          <p:nvPr>
            <p:ph type="title" idx="2"/>
          </p:nvPr>
        </p:nvSpPr>
        <p:spPr>
          <a:xfrm>
            <a:off x="1163600" y="3581024"/>
            <a:ext cx="9864800" cy="751800"/>
          </a:xfrm>
          <a:prstGeom prst="rect">
            <a:avLst/>
          </a:prstGeom>
          <a:solidFill>
            <a:srgbClr val="AE3823"/>
          </a:solidFill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pPr marL="457189">
              <a:buSzPct val="25000"/>
            </a:pPr>
            <a:r>
              <a:rPr lang="en" sz="4267">
                <a:latin typeface="Calibri"/>
                <a:ea typeface="Calibri"/>
                <a:cs typeface="Calibri"/>
                <a:sym typeface="Calibri"/>
              </a:rPr>
              <a:t>Digital Vidya</a:t>
            </a:r>
          </a:p>
        </p:txBody>
      </p:sp>
    </p:spTree>
    <p:extLst>
      <p:ext uri="{BB962C8B-B14F-4D97-AF65-F5344CB8AC3E}">
        <p14:creationId xmlns:p14="http://schemas.microsoft.com/office/powerpoint/2010/main" val="21889128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609600" y="71436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buSzPct val="25000"/>
            </a:pPr>
            <a:r>
              <a:rPr lang="en-US" b="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Problem Statement</a:t>
            </a:r>
            <a:endParaRPr lang="en" sz="4400" b="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BC3CAF-F637-4B90-B60B-CF7B08F1C94A}"/>
              </a:ext>
            </a:extLst>
          </p:cNvPr>
          <p:cNvGrpSpPr/>
          <p:nvPr/>
        </p:nvGrpSpPr>
        <p:grpSpPr>
          <a:xfrm>
            <a:off x="609600" y="1274141"/>
            <a:ext cx="5486400" cy="3218483"/>
            <a:chOff x="1608210" y="4403879"/>
            <a:chExt cx="3940557" cy="2059102"/>
          </a:xfrm>
        </p:grpSpPr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68C26505-2B78-44C5-AD0E-74E3ACD3E883}"/>
                </a:ext>
              </a:extLst>
            </p:cNvPr>
            <p:cNvSpPr/>
            <p:nvPr/>
          </p:nvSpPr>
          <p:spPr>
            <a:xfrm>
              <a:off x="1608210" y="4403879"/>
              <a:ext cx="3940556" cy="471266"/>
            </a:xfrm>
            <a:prstGeom prst="round2Same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j-lt"/>
                </a:rPr>
                <a:t>Stakeholders and their KPI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B05875-4363-479F-9ED7-8A1A604DB4A8}"/>
                </a:ext>
              </a:extLst>
            </p:cNvPr>
            <p:cNvSpPr/>
            <p:nvPr/>
          </p:nvSpPr>
          <p:spPr>
            <a:xfrm>
              <a:off x="1613849" y="4886947"/>
              <a:ext cx="3934918" cy="1576034"/>
            </a:xfrm>
            <a:prstGeom prst="rect">
              <a:avLst/>
            </a:prstGeom>
            <a:solidFill>
              <a:schemeClr val="bg1">
                <a:lumMod val="95000"/>
                <a:alpha val="83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Sales and Marketing – </a:t>
              </a:r>
              <a:r>
                <a:rPr lang="en-US" sz="1200" dirty="0" err="1">
                  <a:solidFill>
                    <a:schemeClr val="tx1"/>
                  </a:solidFill>
                </a:rPr>
                <a:t>Olist</a:t>
              </a:r>
              <a:r>
                <a:rPr lang="en-US" sz="1200" dirty="0">
                  <a:solidFill>
                    <a:schemeClr val="tx1"/>
                  </a:solidFill>
                </a:rPr>
                <a:t> : 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Better visibility into Active and Inactive Customers 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Meet YoY Growth targets by repeated purchases or new purchases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Better Targeted Marketing to get more revenue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Strategy – </a:t>
              </a:r>
              <a:r>
                <a:rPr lang="en-US" sz="1200" dirty="0" err="1">
                  <a:solidFill>
                    <a:schemeClr val="tx1"/>
                  </a:solidFill>
                </a:rPr>
                <a:t>Olist</a:t>
              </a:r>
              <a:r>
                <a:rPr lang="en-US" sz="1200" dirty="0">
                  <a:solidFill>
                    <a:schemeClr val="tx1"/>
                  </a:solidFill>
                </a:rPr>
                <a:t> :  More visibility into customer behavior to define growth strategy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Sellers : Better visibility in demand for better planning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4CD4A1F-C275-4AC3-8D6B-3A23344B4160}"/>
              </a:ext>
            </a:extLst>
          </p:cNvPr>
          <p:cNvSpPr txBox="1"/>
          <p:nvPr/>
        </p:nvSpPr>
        <p:spPr>
          <a:xfrm>
            <a:off x="609600" y="4532159"/>
            <a:ext cx="2959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Note: These are sample problem statements</a:t>
            </a:r>
            <a:endParaRPr lang="en-IN" sz="1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2DDC0F-01DF-4B00-A260-8901516023E1}"/>
              </a:ext>
            </a:extLst>
          </p:cNvPr>
          <p:cNvGrpSpPr/>
          <p:nvPr/>
        </p:nvGrpSpPr>
        <p:grpSpPr>
          <a:xfrm>
            <a:off x="6248399" y="1274141"/>
            <a:ext cx="5486400" cy="3218483"/>
            <a:chOff x="1608210" y="4403879"/>
            <a:chExt cx="3940557" cy="2059102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B490AEF6-5210-466B-AEC3-47627A403D1A}"/>
                </a:ext>
              </a:extLst>
            </p:cNvPr>
            <p:cNvSpPr/>
            <p:nvPr/>
          </p:nvSpPr>
          <p:spPr>
            <a:xfrm>
              <a:off x="1608210" y="4403879"/>
              <a:ext cx="3940556" cy="471266"/>
            </a:xfrm>
            <a:prstGeom prst="round2Same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j-lt"/>
                </a:rPr>
                <a:t>Expectations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15BEF0-2737-426D-B3DC-A0D0B091EF18}"/>
                </a:ext>
              </a:extLst>
            </p:cNvPr>
            <p:cNvSpPr/>
            <p:nvPr/>
          </p:nvSpPr>
          <p:spPr>
            <a:xfrm>
              <a:off x="1613849" y="4886947"/>
              <a:ext cx="3934918" cy="1576034"/>
            </a:xfrm>
            <a:prstGeom prst="rect">
              <a:avLst/>
            </a:prstGeom>
            <a:solidFill>
              <a:schemeClr val="bg1">
                <a:lumMod val="95000"/>
                <a:alpha val="83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Creation of Analytical Engine to churn the existing data and produce reports on an interactive dashboard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651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609600" y="71436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buSzPct val="25000"/>
            </a:pPr>
            <a:r>
              <a:rPr lang="en-US" b="0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Data Analysis - Overview</a:t>
            </a:r>
            <a:endParaRPr lang="en" sz="4400" b="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1571625"/>
            <a:ext cx="6431616" cy="38703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34311" y="1131521"/>
            <a:ext cx="300114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Overview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50691" y="1571625"/>
            <a:ext cx="5579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Important Tables for Customer Lifetime Value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olist_customers_dataset</a:t>
            </a:r>
            <a:r>
              <a:rPr lang="en-IN" dirty="0" smtClean="0"/>
              <a:t> – Unique Customers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olist_orders_dataset</a:t>
            </a:r>
            <a:r>
              <a:rPr lang="en-IN" dirty="0" smtClean="0"/>
              <a:t> – Customer Orders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olist_order_payments_dataset</a:t>
            </a:r>
            <a:r>
              <a:rPr lang="en-IN" dirty="0" smtClean="0"/>
              <a:t> – Payment Transactions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458075" y="3045136"/>
            <a:ext cx="3860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Customer Lifetime Value: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Recency | Frequency | Monetary Value</a:t>
            </a:r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209D275-05E2-4140-A339-2FC6E9A70180}"/>
              </a:ext>
            </a:extLst>
          </p:cNvPr>
          <p:cNvGrpSpPr/>
          <p:nvPr/>
        </p:nvGrpSpPr>
        <p:grpSpPr>
          <a:xfrm>
            <a:off x="7100445" y="4142408"/>
            <a:ext cx="4575289" cy="1854427"/>
            <a:chOff x="1608210" y="4403879"/>
            <a:chExt cx="3940557" cy="2059102"/>
          </a:xfrm>
        </p:grpSpPr>
        <p:sp>
          <p:nvSpPr>
            <p:cNvPr id="9" name="Rectangle: Top Corners Rounded 14">
              <a:extLst>
                <a:ext uri="{FF2B5EF4-FFF2-40B4-BE49-F238E27FC236}">
                  <a16:creationId xmlns:a16="http://schemas.microsoft.com/office/drawing/2014/main" id="{4D4C6136-E76E-4615-91C6-7C1A095F3F79}"/>
                </a:ext>
              </a:extLst>
            </p:cNvPr>
            <p:cNvSpPr/>
            <p:nvPr/>
          </p:nvSpPr>
          <p:spPr>
            <a:xfrm>
              <a:off x="1608210" y="4403879"/>
              <a:ext cx="3940556" cy="471266"/>
            </a:xfrm>
            <a:prstGeom prst="round2Same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j-lt"/>
                </a:rPr>
                <a:t>Business Outcomes – Benefits tied to KPI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3C825A-A78E-4B4B-A016-0F02A247F0C6}"/>
                </a:ext>
              </a:extLst>
            </p:cNvPr>
            <p:cNvSpPr/>
            <p:nvPr/>
          </p:nvSpPr>
          <p:spPr>
            <a:xfrm>
              <a:off x="1613849" y="4886947"/>
              <a:ext cx="3934918" cy="1576034"/>
            </a:xfrm>
            <a:prstGeom prst="rect">
              <a:avLst/>
            </a:prstGeom>
            <a:solidFill>
              <a:schemeClr val="bg1">
                <a:lumMod val="95000"/>
                <a:alpha val="83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Identifying Active and Inactive Customers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Forecasting valuable Individual Customers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Forecasting sales volume for Customer 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911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609600" y="71436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buSzPct val="25000"/>
            </a:pPr>
            <a:r>
              <a:rPr lang="en-US" b="0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Data Analysis – Distribution of Data</a:t>
            </a:r>
            <a:endParaRPr lang="en" sz="4400" b="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1357312"/>
            <a:ext cx="118491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5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609600" y="71436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buSzPct val="25000"/>
            </a:pPr>
            <a:r>
              <a:rPr lang="en-US" b="0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Data Analysis – RFM Analysis - CLV</a:t>
            </a:r>
            <a:endParaRPr lang="en" sz="4400" b="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1304925"/>
            <a:ext cx="120967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609600" y="71436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buSzPct val="25000"/>
            </a:pPr>
            <a:r>
              <a:rPr lang="en-US" b="0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Data Analysis – RFM Analysis – BG/NBD Model</a:t>
            </a:r>
            <a:endParaRPr lang="en" sz="4400" b="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43037"/>
            <a:ext cx="4810125" cy="3609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75" y="1443037"/>
            <a:ext cx="43815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0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609600" y="71436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buSzPct val="25000"/>
            </a:pPr>
            <a:r>
              <a:rPr lang="en-US" b="0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Data Analysis – RFM Analysis – Predictions</a:t>
            </a:r>
            <a:endParaRPr lang="en" sz="4400" b="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975" y="1214636"/>
            <a:ext cx="4052887" cy="29511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9061" y="1391176"/>
            <a:ext cx="564475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5 customers and their predicted transactions over next 1 year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56723" y="4037250"/>
            <a:ext cx="497956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10 Customers predicted profit for the next 12 months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7" y="1672202"/>
            <a:ext cx="6391275" cy="2266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375" y="4457700"/>
            <a:ext cx="45529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6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10072</TotalTime>
  <Words>204</Words>
  <Application>Microsoft Office PowerPoint</Application>
  <PresentationFormat>Widescreen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 Condensed</vt:lpstr>
      <vt:lpstr>Office Theme</vt:lpstr>
      <vt:lpstr>Predictive Modelling Projects – Use Case: Customer Lifetime Value for Online Marketplace</vt:lpstr>
      <vt:lpstr>Problem Statement</vt:lpstr>
      <vt:lpstr>Data Analysis - Overview</vt:lpstr>
      <vt:lpstr>Data Analysis – Distribution of Data</vt:lpstr>
      <vt:lpstr>Data Analysis – RFM Analysis - CLV</vt:lpstr>
      <vt:lpstr>Data Analysis – RFM Analysis – BG/NBD Model</vt:lpstr>
      <vt:lpstr>Data Analysis – RFM Analysis – Predictions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Shweta</dc:creator>
  <cp:lastModifiedBy>Ghatole, Pushkar (GE Global Operations, consultant)</cp:lastModifiedBy>
  <cp:revision>98</cp:revision>
  <dcterms:created xsi:type="dcterms:W3CDTF">2018-04-09T10:50:30Z</dcterms:created>
  <dcterms:modified xsi:type="dcterms:W3CDTF">2019-10-22T03:18:20Z</dcterms:modified>
</cp:coreProperties>
</file>