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9" r:id="rId4"/>
    <p:sldId id="273" r:id="rId5"/>
    <p:sldId id="274" r:id="rId6"/>
    <p:sldId id="258" r:id="rId7"/>
    <p:sldId id="278" r:id="rId8"/>
    <p:sldId id="277" r:id="rId9"/>
    <p:sldId id="259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521DE-082C-E849-9949-BD476E9C0918}" v="347" dt="2023-01-23T22:00:56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741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MQ]  Mette Machholm" userId="de644483-2574-4443-abd9-5e272bd98a5e" providerId="ADAL" clId="{018521DE-082C-E849-9949-BD476E9C0918}"/>
    <pc:docChg chg="undo custSel modSld">
      <pc:chgData name="[MQ]  Mette Machholm" userId="de644483-2574-4443-abd9-5e272bd98a5e" providerId="ADAL" clId="{018521DE-082C-E849-9949-BD476E9C0918}" dt="2023-01-23T22:00:56.689" v="302"/>
      <pc:docMkLst>
        <pc:docMk/>
      </pc:docMkLst>
      <pc:sldChg chg="modSp mod">
        <pc:chgData name="[MQ]  Mette Machholm" userId="de644483-2574-4443-abd9-5e272bd98a5e" providerId="ADAL" clId="{018521DE-082C-E849-9949-BD476E9C0918}" dt="2023-01-23T21:41:35.517" v="296" actId="113"/>
        <pc:sldMkLst>
          <pc:docMk/>
          <pc:sldMk cId="3677069260" sldId="258"/>
        </pc:sldMkLst>
        <pc:spChg chg="mod">
          <ac:chgData name="[MQ]  Mette Machholm" userId="de644483-2574-4443-abd9-5e272bd98a5e" providerId="ADAL" clId="{018521DE-082C-E849-9949-BD476E9C0918}" dt="2023-01-23T21:41:35.517" v="296" actId="113"/>
          <ac:spMkLst>
            <pc:docMk/>
            <pc:sldMk cId="3677069260" sldId="258"/>
            <ac:spMk id="3" creationId="{E1BE98F4-21E9-A0D3-B624-EF67930F242C}"/>
          </ac:spMkLst>
        </pc:spChg>
      </pc:sldChg>
      <pc:sldChg chg="modSp modAnim">
        <pc:chgData name="[MQ]  Mette Machholm" userId="de644483-2574-4443-abd9-5e272bd98a5e" providerId="ADAL" clId="{018521DE-082C-E849-9949-BD476E9C0918}" dt="2023-01-23T21:28:48.757" v="82"/>
        <pc:sldMkLst>
          <pc:docMk/>
          <pc:sldMk cId="728685766" sldId="259"/>
        </pc:sldMkLst>
        <pc:spChg chg="mod">
          <ac:chgData name="[MQ]  Mette Machholm" userId="de644483-2574-4443-abd9-5e272bd98a5e" providerId="ADAL" clId="{018521DE-082C-E849-9949-BD476E9C0918}" dt="2023-01-23T21:28:27.113" v="81" actId="20577"/>
          <ac:spMkLst>
            <pc:docMk/>
            <pc:sldMk cId="728685766" sldId="259"/>
            <ac:spMk id="3" creationId="{F6F2F126-51C8-B79C-6802-AC824B3B7A9C}"/>
          </ac:spMkLst>
        </pc:spChg>
      </pc:sldChg>
      <pc:sldChg chg="modAnim">
        <pc:chgData name="[MQ]  Mette Machholm" userId="de644483-2574-4443-abd9-5e272bd98a5e" providerId="ADAL" clId="{018521DE-082C-E849-9949-BD476E9C0918}" dt="2023-01-23T22:00:56.689" v="302"/>
        <pc:sldMkLst>
          <pc:docMk/>
          <pc:sldMk cId="3019267615" sldId="273"/>
        </pc:sldMkLst>
      </pc:sldChg>
      <pc:sldChg chg="modAnim">
        <pc:chgData name="[MQ]  Mette Machholm" userId="de644483-2574-4443-abd9-5e272bd98a5e" providerId="ADAL" clId="{018521DE-082C-E849-9949-BD476E9C0918}" dt="2023-01-23T22:00:35.909" v="301"/>
        <pc:sldMkLst>
          <pc:docMk/>
          <pc:sldMk cId="966012245" sldId="274"/>
        </pc:sldMkLst>
      </pc:sldChg>
      <pc:sldChg chg="modSp mod">
        <pc:chgData name="[MQ]  Mette Machholm" userId="de644483-2574-4443-abd9-5e272bd98a5e" providerId="ADAL" clId="{018521DE-082C-E849-9949-BD476E9C0918}" dt="2023-01-23T21:32:44.741" v="121" actId="113"/>
        <pc:sldMkLst>
          <pc:docMk/>
          <pc:sldMk cId="1838831950" sldId="277"/>
        </pc:sldMkLst>
        <pc:spChg chg="mod">
          <ac:chgData name="[MQ]  Mette Machholm" userId="de644483-2574-4443-abd9-5e272bd98a5e" providerId="ADAL" clId="{018521DE-082C-E849-9949-BD476E9C0918}" dt="2023-01-23T21:32:44.741" v="121" actId="113"/>
          <ac:spMkLst>
            <pc:docMk/>
            <pc:sldMk cId="1838831950" sldId="277"/>
            <ac:spMk id="4" creationId="{8CDB7D24-C80E-5E66-79A4-CDAF42D8367A}"/>
          </ac:spMkLst>
        </pc:spChg>
        <pc:spChg chg="mod">
          <ac:chgData name="[MQ]  Mette Machholm" userId="de644483-2574-4443-abd9-5e272bd98a5e" providerId="ADAL" clId="{018521DE-082C-E849-9949-BD476E9C0918}" dt="2023-01-23T21:31:54.269" v="117" actId="20577"/>
          <ac:spMkLst>
            <pc:docMk/>
            <pc:sldMk cId="1838831950" sldId="277"/>
            <ac:spMk id="6" creationId="{387E7C8C-7001-ED46-B6B8-8E50B8258CF5}"/>
          </ac:spMkLst>
        </pc:spChg>
      </pc:sldChg>
      <pc:sldChg chg="modAnim">
        <pc:chgData name="[MQ]  Mette Machholm" userId="de644483-2574-4443-abd9-5e272bd98a5e" providerId="ADAL" clId="{018521DE-082C-E849-9949-BD476E9C0918}" dt="2023-01-23T21:29:15.951" v="83"/>
        <pc:sldMkLst>
          <pc:docMk/>
          <pc:sldMk cId="1400105206" sldId="278"/>
        </pc:sldMkLst>
      </pc:sldChg>
      <pc:sldChg chg="modSp mod">
        <pc:chgData name="[MQ]  Mette Machholm" userId="de644483-2574-4443-abd9-5e272bd98a5e" providerId="ADAL" clId="{018521DE-082C-E849-9949-BD476E9C0918}" dt="2023-01-23T21:40:33.392" v="294" actId="12"/>
        <pc:sldMkLst>
          <pc:docMk/>
          <pc:sldMk cId="1059211321" sldId="282"/>
        </pc:sldMkLst>
        <pc:spChg chg="mod">
          <ac:chgData name="[MQ]  Mette Machholm" userId="de644483-2574-4443-abd9-5e272bd98a5e" providerId="ADAL" clId="{018521DE-082C-E849-9949-BD476E9C0918}" dt="2023-01-23T21:37:45.763" v="229" actId="20577"/>
          <ac:spMkLst>
            <pc:docMk/>
            <pc:sldMk cId="1059211321" sldId="282"/>
            <ac:spMk id="2" creationId="{039301A8-D4FE-A9FF-2837-4E26F50A8F34}"/>
          </ac:spMkLst>
        </pc:spChg>
        <pc:spChg chg="mod">
          <ac:chgData name="[MQ]  Mette Machholm" userId="de644483-2574-4443-abd9-5e272bd98a5e" providerId="ADAL" clId="{018521DE-082C-E849-9949-BD476E9C0918}" dt="2023-01-23T21:40:33.392" v="294" actId="12"/>
          <ac:spMkLst>
            <pc:docMk/>
            <pc:sldMk cId="1059211321" sldId="282"/>
            <ac:spMk id="3" creationId="{8C958B00-0A9C-3280-8489-F883AFC9109C}"/>
          </ac:spMkLst>
        </pc:spChg>
      </pc:sldChg>
      <pc:sldChg chg="modSp mod">
        <pc:chgData name="[MQ]  Mette Machholm" userId="de644483-2574-4443-abd9-5e272bd98a5e" providerId="ADAL" clId="{018521DE-082C-E849-9949-BD476E9C0918}" dt="2023-01-23T21:40:24.277" v="293" actId="20577"/>
        <pc:sldMkLst>
          <pc:docMk/>
          <pc:sldMk cId="817796301" sldId="283"/>
        </pc:sldMkLst>
        <pc:spChg chg="mod">
          <ac:chgData name="[MQ]  Mette Machholm" userId="de644483-2574-4443-abd9-5e272bd98a5e" providerId="ADAL" clId="{018521DE-082C-E849-9949-BD476E9C0918}" dt="2023-01-23T21:40:24.277" v="293" actId="20577"/>
          <ac:spMkLst>
            <pc:docMk/>
            <pc:sldMk cId="817796301" sldId="283"/>
            <ac:spMk id="2" creationId="{57CD418D-0AB0-55DA-CF9F-6EC5C2F7DE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1C0C8-D15C-2CEF-63B2-FCB96B59F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AE5C3DE-0A4D-B16C-6760-6DD688E14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0827E64-0C8F-3910-EAE8-2E0CD366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385E-1401-1C48-8903-85A54C275DF1}" type="datetimeFigureOut">
              <a:rPr lang="da-DK" smtClean="0"/>
              <a:t>19.02.2023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8C0B5CC-044F-04D5-3087-E08F062D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38A5EF4-97F4-6E22-AD4A-90302A09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8345-B451-9541-AD9D-9B829C00A95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368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292EE-5739-770F-D35E-F4CD00C7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BFDAF27-9A37-8A61-3982-A7CE7AB6F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F4E5551-08B9-2EB1-AF2F-6B626D4B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385E-1401-1C48-8903-85A54C275DF1}" type="datetimeFigureOut">
              <a:rPr lang="da-DK" smtClean="0"/>
              <a:t>19.02.2023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FECA036-0D5B-0172-6AB1-E99AAA69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7CE9E97-0CE3-3E2C-BEAA-04A16282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8345-B451-9541-AD9D-9B829C00A95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20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DFABCD6C-5D78-1615-0E94-91AF539EB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35F465D-0368-4D9D-B71E-12B304955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BDA5A28-1E11-8EB5-8B22-9E6AAD79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385E-1401-1C48-8903-85A54C275DF1}" type="datetimeFigureOut">
              <a:rPr lang="da-DK" smtClean="0"/>
              <a:t>19.02.2023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828E53A-696A-2297-3075-55C5D128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C30650C-5EA7-8A87-1390-03A4F161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8345-B451-9541-AD9D-9B829C00A95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058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2B581-27C5-D8B0-B54F-28F90B17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18" y="136525"/>
            <a:ext cx="11479306" cy="1087157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D89EE2E-D3D8-3721-0B64-DE32AD317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22ED27C-C35E-89A7-D3B0-A4ABE8E5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385E-1401-1C48-8903-85A54C275DF1}" type="datetimeFigureOut">
              <a:rPr lang="da-DK" smtClean="0"/>
              <a:t>19.02.2023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24BA527-0FC8-1FF0-AEFC-CF0F51C5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B718FB1-7C07-E4CF-6BA2-F995AE8B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8345-B451-9541-AD9D-9B829C00A95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375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ACEB8-B75E-8B61-FB72-F3EEEC90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56C6938-5D5F-4B92-D428-94A697CED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6C7B0F5-A544-80A6-D53B-4A905E26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385E-1401-1C48-8903-85A54C275DF1}" type="datetimeFigureOut">
              <a:rPr lang="da-DK" smtClean="0"/>
              <a:t>19.02.2023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6DA1FE8-6D39-00E1-8C4B-22562865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8B66E1F-9AB6-AB72-EEED-EB7EF1C6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8345-B451-9541-AD9D-9B829C00A95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39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48A7B-990B-F4AC-AD28-55812F80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18" y="136525"/>
            <a:ext cx="11591364" cy="1087157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58934F6-3992-ECF0-34A9-1F6F0AAD6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318" y="1825625"/>
            <a:ext cx="5719482" cy="4351338"/>
          </a:xfrm>
        </p:spPr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19AFB85-8109-836C-3B12-5104BA2F0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19482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264155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A3A54-3EB8-8864-4F16-745B483E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66CFD91-23CB-5CD7-2A6C-07640E0C8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4CA5604-7287-871C-54C8-7E15C14E7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00BC525-D985-5A6B-B0C5-710499D07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2315AF5-FF74-0559-49DA-B22BBD807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B6593F6-2B10-7997-ADEA-AE020EF8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385E-1401-1C48-8903-85A54C275DF1}" type="datetimeFigureOut">
              <a:rPr lang="da-DK" smtClean="0"/>
              <a:t>19.02.2023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325E635-9BDD-4F4F-31AE-9E92E7A4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FB45D09-0CB7-9DEF-970F-04BCB407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8345-B451-9541-AD9D-9B829C00A95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720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40F42-9CB4-6A91-C553-17F49460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173B4A3-28E9-1E38-7F03-F27AF242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385E-1401-1C48-8903-85A54C275DF1}" type="datetimeFigureOut">
              <a:rPr lang="da-DK" smtClean="0"/>
              <a:t>19.02.2023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3DF0C36-8170-A3F5-8E38-BC88A67E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9520317-1E8F-B317-C5CD-0C8039A2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8345-B451-9541-AD9D-9B829C00A95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497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3D1165C-38B2-18C0-6AE7-127F27EC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385E-1401-1C48-8903-85A54C275DF1}" type="datetimeFigureOut">
              <a:rPr lang="da-DK" smtClean="0"/>
              <a:t>19.02.2023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1D69B9EA-7D48-B9F3-ADEE-842F7F0B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85364D1-779D-0293-64C8-42B75B92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8345-B451-9541-AD9D-9B829C00A95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850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B8C53-18EE-3F82-A25D-45D51860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4676563-20EB-B058-C9F8-6426D2FC5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317C38D-36D8-87A6-C3BC-6162390F5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B99B087-B22C-8FDA-B149-815A7344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385E-1401-1C48-8903-85A54C275DF1}" type="datetimeFigureOut">
              <a:rPr lang="da-DK" smtClean="0"/>
              <a:t>19.02.2023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6D9BA88-D38B-6771-193E-B5557E05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83BD6EE-3454-354A-951A-85128D76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8345-B451-9541-AD9D-9B829C00A95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280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AEF0-BAF6-560D-CF11-9748DAAA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DD8832D-90A5-7DB8-47EA-F9F4F84E0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FEFD304-0537-2762-A8B6-9AF6540D9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AF972D6-758B-2741-094C-2DE02901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385E-1401-1C48-8903-85A54C275DF1}" type="datetimeFigureOut">
              <a:rPr lang="da-DK" smtClean="0"/>
              <a:t>19.02.2023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256A3E6-618A-1B49-5A1D-1F524375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27F4153-99EA-ED98-2951-070F93C3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08345-B451-9541-AD9D-9B829C00A95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639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DA5CD72-A9FD-D7CF-721B-1CAFF039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17" y="136525"/>
            <a:ext cx="11479305" cy="10871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1BEA52B-4E8B-CCBC-0DE1-AC7B02C70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318" y="1733550"/>
            <a:ext cx="114793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EB0696A-075B-C3FD-226F-2350AFDE9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385E-1401-1C48-8903-85A54C275DF1}" type="datetimeFigureOut">
              <a:rPr lang="da-DK" smtClean="0"/>
              <a:t>19.02.2023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031958C-495C-CEC0-F493-F31621955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F131BBB-A31C-E6D2-A866-53C3D9057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08345-B451-9541-AD9D-9B829C00A95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062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05EA8-85C0-2E11-E00F-6C7084296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Oplæg til diskussion:</a:t>
            </a:r>
            <a:br>
              <a:rPr lang="da-DK" dirty="0"/>
            </a:br>
            <a:r>
              <a:rPr lang="da-DK" dirty="0"/>
              <a:t>Hvordan underviser vi i en verden med </a:t>
            </a:r>
            <a:r>
              <a:rPr lang="da-DK" dirty="0" err="1"/>
              <a:t>ChatGPT</a:t>
            </a:r>
            <a:r>
              <a:rPr lang="da-DK" dirty="0"/>
              <a:t>?</a:t>
            </a:r>
          </a:p>
        </p:txBody>
      </p:sp>
      <p:sp>
        <p:nvSpPr>
          <p:cNvPr id="5" name="Undertitel 4">
            <a:extLst>
              <a:ext uri="{FF2B5EF4-FFF2-40B4-BE49-F238E27FC236}">
                <a16:creationId xmlns:a16="http://schemas.microsoft.com/office/drawing/2014/main" id="{5DD8406C-978B-4DA4-9677-19F85D90A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3588"/>
            <a:ext cx="9144000" cy="1655762"/>
          </a:xfrm>
        </p:spPr>
        <p:txBody>
          <a:bodyPr/>
          <a:lstStyle/>
          <a:p>
            <a:r>
              <a:rPr lang="da-DK" dirty="0"/>
              <a:t>Skriftlighedsudvalget</a:t>
            </a:r>
          </a:p>
        </p:txBody>
      </p:sp>
    </p:spTree>
    <p:extLst>
      <p:ext uri="{BB962C8B-B14F-4D97-AF65-F5344CB8AC3E}">
        <p14:creationId xmlns:p14="http://schemas.microsoft.com/office/powerpoint/2010/main" val="304260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10C44-69C3-D91C-B8EB-A303898E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Forebyg </a:t>
            </a:r>
            <a:r>
              <a:rPr lang="da-DK" dirty="0" err="1"/>
              <a:t>ChatGPT</a:t>
            </a:r>
            <a:r>
              <a:rPr lang="da-DK" dirty="0"/>
              <a:t>-snyd:</a:t>
            </a:r>
            <a:br>
              <a:rPr lang="da-DK" dirty="0"/>
            </a:br>
            <a:r>
              <a:rPr lang="da-DK" dirty="0"/>
              <a:t>10 gode råd til opgavetyper – </a:t>
            </a:r>
            <a:r>
              <a:rPr lang="da-DK" dirty="0" err="1"/>
              <a:t>viden.ai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6F2F126-51C8-B79C-6802-AC824B3B7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18" y="1733549"/>
            <a:ext cx="11479306" cy="49879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a-DK" dirty="0"/>
              <a:t>1. Aktualitet i opgaver</a:t>
            </a:r>
          </a:p>
          <a:p>
            <a:pPr marL="0" indent="0">
              <a:buNone/>
            </a:pPr>
            <a:r>
              <a:rPr lang="da-DK" dirty="0"/>
              <a:t>2. Bed eleverne om at inkludere relevante og korrekt formaterede kilder og citater</a:t>
            </a:r>
          </a:p>
          <a:p>
            <a:pPr marL="0" indent="0">
              <a:buNone/>
            </a:pPr>
            <a:r>
              <a:rPr lang="da-DK" dirty="0"/>
              <a:t>3. Bed eleverne udtrykke en personlig holdning eller at inddrage egne erfaringer</a:t>
            </a:r>
          </a:p>
          <a:p>
            <a:pPr marL="0" indent="0">
              <a:buNone/>
            </a:pPr>
            <a:r>
              <a:rPr lang="da-DK" dirty="0"/>
              <a:t>4. Bed om inddragelse af lokale forhold i opgaven</a:t>
            </a:r>
          </a:p>
          <a:p>
            <a:pPr marL="0" indent="0">
              <a:buNone/>
            </a:pPr>
            <a:r>
              <a:rPr lang="da-DK" dirty="0"/>
              <a:t>5. Konkret og dybdeborende i stedet for generel og overfladisk</a:t>
            </a:r>
          </a:p>
          <a:p>
            <a:pPr marL="0" indent="0">
              <a:buNone/>
            </a:pPr>
            <a:r>
              <a:rPr lang="da-DK" dirty="0"/>
              <a:t>6. Bed som forarbejde eleverne om at researche på deres emne</a:t>
            </a:r>
          </a:p>
          <a:p>
            <a:pPr marL="0" indent="0">
              <a:buNone/>
            </a:pPr>
            <a:r>
              <a:rPr lang="da-DK" dirty="0"/>
              <a:t>7. Bed eleverne om at genaflevere deres opgave med forbedringer og rettelser</a:t>
            </a:r>
          </a:p>
          <a:p>
            <a:pPr marL="0" indent="0">
              <a:buNone/>
            </a:pPr>
            <a:r>
              <a:rPr lang="da-DK" dirty="0"/>
              <a:t>8. Bed om multimodale produkter som erstatning for skriftlige produkter</a:t>
            </a:r>
          </a:p>
          <a:p>
            <a:pPr marL="0" indent="0">
              <a:buNone/>
            </a:pPr>
            <a:r>
              <a:rPr lang="da-DK" dirty="0"/>
              <a:t>9. Fokuser på processen, og bed eleverne reflektere over denne</a:t>
            </a:r>
          </a:p>
          <a:p>
            <a:pPr marL="0" indent="0">
              <a:buNone/>
            </a:pPr>
            <a:r>
              <a:rPr lang="da-DK" dirty="0"/>
              <a:t>10. Prøv selv at indsætte din opgaveformulering i </a:t>
            </a:r>
            <a:r>
              <a:rPr lang="da-DK" dirty="0" err="1"/>
              <a:t>ChatGPT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78161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301A8-D4FE-A9FF-2837-4E26F50A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Gruppearbejde – hvordan kan vi enten bruge </a:t>
            </a:r>
            <a:r>
              <a:rPr lang="da-DK" dirty="0" err="1"/>
              <a:t>ChatGPT</a:t>
            </a:r>
            <a:r>
              <a:rPr lang="da-DK" dirty="0"/>
              <a:t> konstruktivt eller forebygge </a:t>
            </a:r>
            <a:r>
              <a:rPr lang="da-DK" dirty="0" err="1"/>
              <a:t>ChatGPT</a:t>
            </a:r>
            <a:r>
              <a:rPr lang="da-DK" dirty="0"/>
              <a:t>-snyd?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C958B00-0A9C-3280-8489-F883AFC91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18" y="1733549"/>
            <a:ext cx="11479306" cy="49879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da-DK" dirty="0"/>
              <a:t>Med udgangspunkt i en eller flere af de 10 forslag til GPT-forebyggende opgavetyper eller egne idéer skal I</a:t>
            </a:r>
            <a:br>
              <a:rPr lang="da-DK" dirty="0"/>
            </a:br>
            <a:r>
              <a:rPr lang="da-DK" b="1" dirty="0">
                <a:solidFill>
                  <a:srgbClr val="FF0000"/>
                </a:solidFill>
              </a:rPr>
              <a:t>brainstorme og diskutere mulighederne i jeres fag</a:t>
            </a:r>
          </a:p>
          <a:p>
            <a:pPr>
              <a:lnSpc>
                <a:spcPct val="130000"/>
              </a:lnSpc>
            </a:pPr>
            <a:r>
              <a:rPr lang="da-DK" dirty="0"/>
              <a:t>3-5 pr. gruppe - gerne samme eller beslægtede fag</a:t>
            </a:r>
          </a:p>
          <a:p>
            <a:pPr>
              <a:lnSpc>
                <a:spcPct val="130000"/>
              </a:lnSpc>
            </a:pPr>
            <a:r>
              <a:rPr lang="da-DK" b="1" dirty="0">
                <a:solidFill>
                  <a:srgbClr val="FF0000"/>
                </a:solidFill>
              </a:rPr>
              <a:t>For hver idé til en opgavetype/undervisningsaktivitet udfyldes et spørgeskema</a:t>
            </a:r>
            <a:r>
              <a:rPr lang="da-DK" dirty="0"/>
              <a:t>, vi deler idéerne som et inspirationskatalog</a:t>
            </a:r>
          </a:p>
          <a:p>
            <a:pPr>
              <a:lnSpc>
                <a:spcPct val="130000"/>
              </a:lnSpc>
            </a:pPr>
            <a:endParaRPr lang="da-DK" dirty="0"/>
          </a:p>
          <a:p>
            <a:pPr marL="0" indent="0">
              <a:lnSpc>
                <a:spcPct val="130000"/>
              </a:lnSpc>
              <a:buNone/>
            </a:pPr>
            <a:r>
              <a:rPr lang="da-DK" dirty="0"/>
              <a:t>Artikel med uddybning af de 10 forslag til opgavetyper findes</a:t>
            </a:r>
            <a:br>
              <a:rPr lang="da-DK" dirty="0"/>
            </a:br>
            <a:r>
              <a:rPr lang="da-DK" dirty="0"/>
              <a:t>i kanalen ”PR møder” i Teamet ”Udvalg”</a:t>
            </a:r>
          </a:p>
        </p:txBody>
      </p:sp>
    </p:spTree>
    <p:extLst>
      <p:ext uri="{BB962C8B-B14F-4D97-AF65-F5344CB8AC3E}">
        <p14:creationId xmlns:p14="http://schemas.microsoft.com/office/powerpoint/2010/main" val="105921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D418D-0AB0-55DA-CF9F-6EC5C2F7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Udfyld formularen – link på Teams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63FC29E2-2BD0-7146-B994-FE8AF51B3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229" y="1733550"/>
            <a:ext cx="88068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9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1BF5AB8-382A-FEEA-0C4B-C5F9F3BD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Værktøjer til ”hjælp” med opgaveskrivning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63B256-975E-7A28-B3F2-6048F7114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848" y="1825624"/>
            <a:ext cx="3005138" cy="4879975"/>
          </a:xfrm>
        </p:spPr>
        <p:txBody>
          <a:bodyPr>
            <a:normAutofit fontScale="92500" lnSpcReduction="10000"/>
          </a:bodyPr>
          <a:lstStyle/>
          <a:p>
            <a:r>
              <a:rPr lang="da-DK" dirty="0" err="1"/>
              <a:t>Ordbogen.com</a:t>
            </a:r>
            <a:endParaRPr lang="da-DK" dirty="0"/>
          </a:p>
          <a:p>
            <a:r>
              <a:rPr lang="da-DK" dirty="0"/>
              <a:t>Stave- og grammatikkontrol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Google </a:t>
            </a:r>
            <a:r>
              <a:rPr lang="da-DK" dirty="0" err="1"/>
              <a:t>Translate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DeepL</a:t>
            </a:r>
            <a:endParaRPr lang="da-DK" dirty="0"/>
          </a:p>
          <a:p>
            <a:r>
              <a:rPr lang="da-DK" dirty="0" err="1"/>
              <a:t>Grammerly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ChatGPT</a:t>
            </a:r>
            <a:endParaRPr lang="da-DK" dirty="0"/>
          </a:p>
          <a:p>
            <a:r>
              <a:rPr lang="da-DK" dirty="0" err="1"/>
              <a:t>Caktus.ai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713A217A-0A50-68F8-D778-270920815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43988" y="1825625"/>
            <a:ext cx="2786063" cy="4351338"/>
          </a:xfrm>
        </p:spPr>
        <p:txBody>
          <a:bodyPr>
            <a:normAutofit fontScale="92500" lnSpcReduction="10000"/>
          </a:bodyPr>
          <a:lstStyle/>
          <a:p>
            <a:r>
              <a:rPr lang="da-DK" dirty="0"/>
              <a:t>Studienet</a:t>
            </a:r>
          </a:p>
          <a:p>
            <a:r>
              <a:rPr lang="da-DK" dirty="0"/>
              <a:t>Køb af opgaver</a:t>
            </a:r>
            <a:br>
              <a:rPr lang="da-DK" dirty="0"/>
            </a:br>
            <a:r>
              <a:rPr lang="da-DK" dirty="0"/>
              <a:t>– ghost </a:t>
            </a:r>
            <a:r>
              <a:rPr lang="da-DK" dirty="0" err="1"/>
              <a:t>writer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BC77AE96-848B-D211-9B38-BA946E472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310" y="1825624"/>
            <a:ext cx="4324354" cy="468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9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36C35-BE57-E55E-480B-5EDC85F3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Hvordan bruges </a:t>
            </a:r>
            <a:r>
              <a:rPr lang="da-DK" dirty="0" err="1"/>
              <a:t>ChatGPT</a:t>
            </a:r>
            <a:r>
              <a:rPr lang="da-DK" dirty="0"/>
              <a:t>?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32A7AB5-FCFF-CF11-615C-EA4F179EE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0188"/>
            <a:ext cx="5626100" cy="102870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E5AF8876-6E8B-6372-2185-2C00B7A6A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6" y="2661047"/>
            <a:ext cx="11008897" cy="32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36DAF-7EDE-E89A-4EFE-F91D2C1C1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96" y="127814"/>
            <a:ext cx="11446316" cy="1088412"/>
          </a:xfrm>
        </p:spPr>
        <p:txBody>
          <a:bodyPr/>
          <a:lstStyle/>
          <a:p>
            <a:r>
              <a:rPr lang="da-DK" dirty="0" err="1"/>
              <a:t>ChatGPT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A9396AB-1D27-A9E2-AA56-057254684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7096" y="1834642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a-DK" dirty="0" err="1">
                <a:solidFill>
                  <a:srgbClr val="34354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ChatGPT</a:t>
            </a:r>
            <a:r>
              <a:rPr lang="da-DK" dirty="0">
                <a:solidFill>
                  <a:srgbClr val="34354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er trænet til at forstå og generere sprog ved at vurdere </a:t>
            </a:r>
            <a:r>
              <a:rPr lang="da-DK" b="1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sandsynligheden</a:t>
            </a:r>
            <a:r>
              <a:rPr lang="da-DK" dirty="0">
                <a:solidFill>
                  <a:srgbClr val="34354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for, at et givet </a:t>
            </a:r>
            <a:r>
              <a:rPr lang="da-DK" b="1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sæt ord</a:t>
            </a:r>
            <a:r>
              <a:rPr lang="da-DK" dirty="0">
                <a:solidFill>
                  <a:srgbClr val="34354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a-DK" dirty="0">
                <a:solidFill>
                  <a:srgbClr val="34354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vil </a:t>
            </a:r>
            <a:r>
              <a:rPr lang="da-DK" b="1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følge efter</a:t>
            </a:r>
            <a:r>
              <a:rPr lang="da-DK" dirty="0">
                <a:solidFill>
                  <a:srgbClr val="34354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et andet sæt </a:t>
            </a:r>
            <a:r>
              <a:rPr lang="da-DK" b="1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ord</a:t>
            </a:r>
            <a:r>
              <a:rPr lang="da-DK" dirty="0">
                <a:solidFill>
                  <a:srgbClr val="34354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 en given </a:t>
            </a:r>
            <a:r>
              <a:rPr lang="da-DK" b="1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kontekst</a:t>
            </a:r>
            <a:r>
              <a:rPr lang="da-DK" dirty="0">
                <a:solidFill>
                  <a:srgbClr val="34354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da-DK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E5BB4AD-F91E-EC71-46B4-746E34BF2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8376" y="1834642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a-DK" dirty="0"/>
              <a:t>Sandsynlighederne er bestemt ved at træne på data fra internettet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dirty="0"/>
              <a:t>Ikke helt aktuelt – til og med 2021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b="1" dirty="0"/>
              <a:t>1. mulighed for opgaver</a:t>
            </a:r>
            <a:r>
              <a:rPr lang="da-DK" dirty="0"/>
              <a:t>:</a:t>
            </a:r>
            <a:br>
              <a:rPr lang="da-DK" dirty="0"/>
            </a:br>
            <a:r>
              <a:rPr lang="da-DK" dirty="0"/>
              <a:t>helt </a:t>
            </a:r>
            <a:r>
              <a:rPr lang="da-DK" b="1" dirty="0">
                <a:solidFill>
                  <a:srgbClr val="FF0000"/>
                </a:solidFill>
              </a:rPr>
              <a:t>aktuelle problemstillinger </a:t>
            </a:r>
            <a:r>
              <a:rPr lang="da-DK" dirty="0"/>
              <a:t>kan ikke besvares af </a:t>
            </a:r>
            <a:r>
              <a:rPr lang="da-DK" dirty="0" err="1"/>
              <a:t>ChatGPT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1926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36DAF-7EDE-E89A-4EFE-F91D2C1C1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89" y="191992"/>
            <a:ext cx="11419422" cy="1325563"/>
          </a:xfrm>
        </p:spPr>
        <p:txBody>
          <a:bodyPr/>
          <a:lstStyle/>
          <a:p>
            <a:r>
              <a:rPr lang="da-DK" dirty="0">
                <a:latin typeface="+mn-lt"/>
              </a:rPr>
              <a:t>Eksempel:</a:t>
            </a:r>
            <a:br>
              <a:rPr lang="da-DK" dirty="0">
                <a:latin typeface="+mn-lt"/>
              </a:rPr>
            </a:br>
            <a:r>
              <a:rPr lang="da-DK" b="1" dirty="0">
                <a:solidFill>
                  <a:srgbClr val="FF0000"/>
                </a:solidFill>
                <a:latin typeface="+mn-lt"/>
              </a:rPr>
              <a:t>hus</a:t>
            </a:r>
            <a:r>
              <a:rPr lang="da-DK" dirty="0">
                <a:latin typeface="+mn-lt"/>
              </a:rPr>
              <a:t> kan anvendes synonymt med </a:t>
            </a:r>
            <a:r>
              <a:rPr lang="da-DK" b="1" dirty="0">
                <a:solidFill>
                  <a:srgbClr val="FF0000"/>
                </a:solidFill>
                <a:latin typeface="+mn-lt"/>
              </a:rPr>
              <a:t>hjem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A9396AB-1D27-A9E2-AA56-057254684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8979" y="2007361"/>
            <a:ext cx="8714042" cy="1725422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a-DK" dirty="0">
                <a:solidFill>
                  <a:srgbClr val="FF0000"/>
                </a:solidFill>
              </a:rPr>
              <a:t>Rækkefølge: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dirty="0"/>
              <a:t>P ( </a:t>
            </a:r>
            <a:r>
              <a:rPr lang="da-DK" i="1" dirty="0"/>
              <a:t>jeg </a:t>
            </a:r>
            <a:r>
              <a:rPr lang="da-DK" i="1" dirty="0">
                <a:solidFill>
                  <a:srgbClr val="FF0000"/>
                </a:solidFill>
              </a:rPr>
              <a:t>gik hjem</a:t>
            </a:r>
            <a:r>
              <a:rPr lang="da-DK" i="1" dirty="0"/>
              <a:t> efter skole</a:t>
            </a:r>
            <a:r>
              <a:rPr lang="da-DK" dirty="0"/>
              <a:t> ) &gt; P ( </a:t>
            </a:r>
            <a:r>
              <a:rPr lang="da-DK" i="1" dirty="0"/>
              <a:t>jeg </a:t>
            </a:r>
            <a:r>
              <a:rPr lang="da-DK" i="1" dirty="0">
                <a:solidFill>
                  <a:srgbClr val="FF0000"/>
                </a:solidFill>
              </a:rPr>
              <a:t>hjem gik</a:t>
            </a:r>
            <a:r>
              <a:rPr lang="da-DK" i="1" dirty="0"/>
              <a:t> efter skole</a:t>
            </a:r>
            <a:r>
              <a:rPr lang="da-DK" dirty="0"/>
              <a:t> )</a:t>
            </a:r>
          </a:p>
          <a:p>
            <a:pPr marL="0" indent="0">
              <a:lnSpc>
                <a:spcPct val="150000"/>
              </a:lnSpc>
              <a:buNone/>
            </a:pPr>
            <a:endParaRPr lang="da-DK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3E64ADB-453E-C36A-61DC-35B0DA42D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38979" y="4277804"/>
            <a:ext cx="8714042" cy="1725422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a-DK" dirty="0">
                <a:solidFill>
                  <a:srgbClr val="FF0000"/>
                </a:solidFill>
              </a:rPr>
              <a:t>Ordvalg: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dirty="0"/>
              <a:t>P ( </a:t>
            </a:r>
            <a:r>
              <a:rPr lang="da-DK" i="1" dirty="0"/>
              <a:t>jeg </a:t>
            </a:r>
            <a:r>
              <a:rPr lang="da-DK" i="1" dirty="0">
                <a:solidFill>
                  <a:srgbClr val="FF0000"/>
                </a:solidFill>
              </a:rPr>
              <a:t>gik hjem</a:t>
            </a:r>
            <a:r>
              <a:rPr lang="da-DK" i="1" dirty="0"/>
              <a:t> efter skole</a:t>
            </a:r>
            <a:r>
              <a:rPr lang="da-DK" dirty="0"/>
              <a:t> ) &gt; P ( </a:t>
            </a:r>
            <a:r>
              <a:rPr lang="da-DK" i="1" dirty="0"/>
              <a:t>jeg </a:t>
            </a:r>
            <a:r>
              <a:rPr lang="da-DK" i="1" dirty="0">
                <a:solidFill>
                  <a:srgbClr val="FF0000"/>
                </a:solidFill>
              </a:rPr>
              <a:t>gik hus</a:t>
            </a:r>
            <a:r>
              <a:rPr lang="da-DK" i="1" dirty="0"/>
              <a:t> efter skole</a:t>
            </a:r>
            <a:r>
              <a:rPr lang="da-DK" dirty="0"/>
              <a:t> 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6601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A672B-BFE4-1295-1D2B-6320D212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1" y="231496"/>
            <a:ext cx="11675129" cy="1325563"/>
          </a:xfrm>
        </p:spPr>
        <p:txBody>
          <a:bodyPr/>
          <a:lstStyle/>
          <a:p>
            <a:r>
              <a:rPr lang="da-DK" dirty="0"/>
              <a:t>Hvorfor er Natural Language </a:t>
            </a:r>
            <a:r>
              <a:rPr lang="da-DK" dirty="0" err="1"/>
              <a:t>Proccessing</a:t>
            </a:r>
            <a:r>
              <a:rPr lang="da-DK" dirty="0"/>
              <a:t> (NLP) svært?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BE98F4-21E9-A0D3-B624-EF67930F2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4904" y="1825625"/>
            <a:ext cx="373989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a-DK" dirty="0"/>
              <a:t>Naturlige sprog:</a:t>
            </a:r>
          </a:p>
          <a:p>
            <a:pPr>
              <a:lnSpc>
                <a:spcPct val="150000"/>
              </a:lnSpc>
            </a:pPr>
            <a:r>
              <a:rPr lang="da-DK" dirty="0"/>
              <a:t>Tvetydige</a:t>
            </a:r>
          </a:p>
          <a:p>
            <a:pPr>
              <a:lnSpc>
                <a:spcPct val="150000"/>
              </a:lnSpc>
            </a:pPr>
            <a:r>
              <a:rPr lang="da-DK" b="1" dirty="0">
                <a:solidFill>
                  <a:srgbClr val="FF0000"/>
                </a:solidFill>
              </a:rPr>
              <a:t>Kontekstafhængige</a:t>
            </a:r>
          </a:p>
          <a:p>
            <a:pPr>
              <a:lnSpc>
                <a:spcPct val="150000"/>
              </a:lnSpc>
            </a:pPr>
            <a:r>
              <a:rPr lang="da-DK" dirty="0"/>
              <a:t>Konnotationer</a:t>
            </a:r>
          </a:p>
          <a:p>
            <a:pPr>
              <a:lnSpc>
                <a:spcPct val="150000"/>
              </a:lnSpc>
            </a:pPr>
            <a:r>
              <a:rPr lang="da-DK" dirty="0"/>
              <a:t>Ironi </a:t>
            </a:r>
          </a:p>
          <a:p>
            <a:pPr>
              <a:lnSpc>
                <a:spcPct val="150000"/>
              </a:lnSpc>
            </a:pPr>
            <a:r>
              <a:rPr lang="da-DK" dirty="0"/>
              <a:t>…</a:t>
            </a:r>
            <a:br>
              <a:rPr lang="da-DK" dirty="0"/>
            </a:b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CDB7D24-C80E-5E66-79A4-CDAF42D83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9224" y="1825625"/>
            <a:ext cx="580072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da-DK" dirty="0">
                <a:latin typeface="Candara" panose="020E0502030303020204" pitchFamily="34" charset="0"/>
              </a:rPr>
              <a:t>Når mennesker kommunikerer hjælper:</a:t>
            </a:r>
          </a:p>
          <a:p>
            <a:pPr>
              <a:lnSpc>
                <a:spcPct val="160000"/>
              </a:lnSpc>
            </a:pPr>
            <a:r>
              <a:rPr lang="da-DK" dirty="0">
                <a:latin typeface="Candara" panose="020E0502030303020204" pitchFamily="34" charset="0"/>
              </a:rPr>
              <a:t>Kontekstforståelse</a:t>
            </a:r>
          </a:p>
          <a:p>
            <a:pPr>
              <a:lnSpc>
                <a:spcPct val="160000"/>
              </a:lnSpc>
            </a:pPr>
            <a:r>
              <a:rPr lang="da-DK" dirty="0">
                <a:latin typeface="Candara" panose="020E0502030303020204" pitchFamily="34" charset="0"/>
              </a:rPr>
              <a:t>Erfaringer med sproget</a:t>
            </a:r>
          </a:p>
          <a:p>
            <a:pPr>
              <a:lnSpc>
                <a:spcPct val="160000"/>
              </a:lnSpc>
            </a:pPr>
            <a:r>
              <a:rPr lang="da-DK" dirty="0">
                <a:latin typeface="Candara" panose="020E0502030303020204" pitchFamily="34" charset="0"/>
              </a:rPr>
              <a:t>...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7706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BED26-AA9A-92C9-403F-C5A63088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5" y="157164"/>
            <a:ext cx="11698941" cy="1079965"/>
          </a:xfrm>
        </p:spPr>
        <p:txBody>
          <a:bodyPr/>
          <a:lstStyle/>
          <a:p>
            <a:r>
              <a:rPr lang="da-DK" b="0" i="0" u="none" strike="noStrike" dirty="0">
                <a:solidFill>
                  <a:srgbClr val="374151"/>
                </a:solidFill>
                <a:effectLst/>
                <a:latin typeface="Söhne"/>
              </a:rPr>
              <a:t>Generative </a:t>
            </a:r>
            <a:r>
              <a:rPr lang="da-DK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Pre-trained</a:t>
            </a:r>
            <a:r>
              <a:rPr lang="da-DK" b="0" i="0" u="none" strike="noStrike" dirty="0">
                <a:solidFill>
                  <a:srgbClr val="374151"/>
                </a:solidFill>
                <a:effectLst/>
                <a:latin typeface="Söhne"/>
              </a:rPr>
              <a:t> Transformer (GPT)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882FA6E-D842-50ED-55D4-5777ECF58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0526" y="1889124"/>
            <a:ext cx="5181600" cy="4351338"/>
          </a:xfrm>
        </p:spPr>
        <p:txBody>
          <a:bodyPr>
            <a:normAutofit/>
          </a:bodyPr>
          <a:lstStyle/>
          <a:p>
            <a:r>
              <a:rPr lang="da-DK" b="0" i="0" u="none" strike="noStrike" dirty="0">
                <a:solidFill>
                  <a:srgbClr val="374151"/>
                </a:solidFill>
                <a:effectLst/>
              </a:rPr>
              <a:t>Store sprogmodeller</a:t>
            </a:r>
            <a:br>
              <a:rPr lang="da-DK" b="0" i="0" u="none" strike="noStrike" dirty="0">
                <a:solidFill>
                  <a:srgbClr val="374151"/>
                </a:solidFill>
                <a:effectLst/>
              </a:rPr>
            </a:br>
            <a:r>
              <a:rPr lang="da-DK" b="0" i="0" u="none" strike="noStrike" dirty="0">
                <a:solidFill>
                  <a:srgbClr val="374151"/>
                </a:solidFill>
                <a:effectLst/>
              </a:rPr>
              <a:t>– </a:t>
            </a:r>
            <a:r>
              <a:rPr lang="da-DK" b="0" i="0" u="none" strike="noStrike" dirty="0" err="1">
                <a:solidFill>
                  <a:srgbClr val="374151"/>
                </a:solidFill>
                <a:effectLst/>
              </a:rPr>
              <a:t>ChatGPT</a:t>
            </a:r>
            <a:r>
              <a:rPr lang="da-DK" b="0" i="0" u="none" strike="noStrike" dirty="0">
                <a:solidFill>
                  <a:srgbClr val="374151"/>
                </a:solidFill>
                <a:effectLst/>
              </a:rPr>
              <a:t> er trænet med</a:t>
            </a:r>
            <a:br>
              <a:rPr lang="da-DK" b="0" i="0" u="none" strike="noStrike" dirty="0">
                <a:solidFill>
                  <a:srgbClr val="374151"/>
                </a:solidFill>
                <a:effectLst/>
              </a:rPr>
            </a:br>
            <a:r>
              <a:rPr lang="da-DK" b="0" i="0" u="none" strike="noStrike" dirty="0">
                <a:solidFill>
                  <a:srgbClr val="374151"/>
                </a:solidFill>
                <a:effectLst/>
              </a:rPr>
              <a:t>45 terabytes data</a:t>
            </a:r>
            <a:br>
              <a:rPr lang="da-DK" b="0" i="0" u="none" strike="noStrike" dirty="0">
                <a:solidFill>
                  <a:srgbClr val="374151"/>
                </a:solidFill>
                <a:effectLst/>
              </a:rPr>
            </a:br>
            <a:r>
              <a:rPr lang="da-DK" b="0" i="0" u="none" strike="noStrike" dirty="0">
                <a:solidFill>
                  <a:srgbClr val="374151"/>
                </a:solidFill>
                <a:effectLst/>
              </a:rPr>
              <a:t>≈ 1.35 </a:t>
            </a:r>
            <a:r>
              <a:rPr lang="da-DK" b="0" i="0" u="none" strike="noStrike" dirty="0" err="1">
                <a:solidFill>
                  <a:srgbClr val="374151"/>
                </a:solidFill>
                <a:effectLst/>
              </a:rPr>
              <a:t>mia</a:t>
            </a:r>
            <a:r>
              <a:rPr lang="da-DK" b="0" i="0" u="none" strike="noStrike" dirty="0">
                <a:solidFill>
                  <a:srgbClr val="374151"/>
                </a:solidFill>
                <a:effectLst/>
              </a:rPr>
              <a:t> romaner </a:t>
            </a:r>
          </a:p>
          <a:p>
            <a:r>
              <a:rPr lang="da-DK" b="1" dirty="0">
                <a:solidFill>
                  <a:srgbClr val="FF0000"/>
                </a:solidFill>
              </a:rPr>
              <a:t>G</a:t>
            </a:r>
            <a:r>
              <a:rPr lang="da-DK" b="1" i="0" u="none" strike="noStrike" dirty="0">
                <a:solidFill>
                  <a:srgbClr val="FF0000"/>
                </a:solidFill>
                <a:effectLst/>
              </a:rPr>
              <a:t>enererer (skriver) ny tekst</a:t>
            </a:r>
            <a:r>
              <a:rPr lang="da-DK" b="0" i="0" u="none" strike="noStrike" dirty="0">
                <a:solidFill>
                  <a:srgbClr val="374151"/>
                </a:solidFill>
                <a:effectLst/>
              </a:rPr>
              <a:t>, der ligner menneskeligt skrevet tekst</a:t>
            </a:r>
          </a:p>
          <a:p>
            <a:r>
              <a:rPr lang="da-DK" dirty="0">
                <a:solidFill>
                  <a:srgbClr val="374151"/>
                </a:solidFill>
              </a:rPr>
              <a:t>K</a:t>
            </a:r>
            <a:r>
              <a:rPr lang="da-DK" b="0" i="0" u="none" strike="noStrike" dirty="0">
                <a:solidFill>
                  <a:srgbClr val="374151"/>
                </a:solidFill>
                <a:effectLst/>
              </a:rPr>
              <a:t>an bruges til tekstgenerering, spørgsmålsbesvarelse, oversættelse og talegenkendelse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971F2C5-D5CD-DA81-6324-F6865D580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11992"/>
            <a:ext cx="5629275" cy="4668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En transformer består af flere lag med en ”</a:t>
            </a:r>
            <a:r>
              <a:rPr lang="da-DK" dirty="0" err="1"/>
              <a:t>encoder</a:t>
            </a:r>
            <a:r>
              <a:rPr lang="da-DK" dirty="0"/>
              <a:t>” og en ”</a:t>
            </a:r>
            <a:r>
              <a:rPr lang="da-DK" dirty="0" err="1"/>
              <a:t>decoder</a:t>
            </a:r>
            <a:r>
              <a:rPr lang="da-DK" dirty="0"/>
              <a:t>”</a:t>
            </a:r>
          </a:p>
          <a:p>
            <a:r>
              <a:rPr lang="da-DK" dirty="0"/>
              <a:t>Encoder: </a:t>
            </a:r>
            <a:r>
              <a:rPr lang="da-DK" b="1" dirty="0">
                <a:solidFill>
                  <a:srgbClr val="FF0000"/>
                </a:solidFill>
              </a:rPr>
              <a:t>koder inputteksten </a:t>
            </a:r>
            <a:r>
              <a:rPr lang="da-DK" dirty="0"/>
              <a:t>så den kan forstås af NLP-modellen</a:t>
            </a:r>
          </a:p>
          <a:p>
            <a:r>
              <a:rPr lang="da-DK" dirty="0" err="1"/>
              <a:t>Decoder</a:t>
            </a:r>
            <a:r>
              <a:rPr lang="da-DK" dirty="0"/>
              <a:t>: </a:t>
            </a:r>
            <a:r>
              <a:rPr lang="da-DK" b="1" dirty="0">
                <a:solidFill>
                  <a:srgbClr val="FF0000"/>
                </a:solidFill>
              </a:rPr>
              <a:t>generere outputteksten</a:t>
            </a:r>
          </a:p>
          <a:p>
            <a:endParaRPr lang="da-DK" dirty="0"/>
          </a:p>
          <a:p>
            <a:r>
              <a:rPr lang="da-DK" dirty="0" err="1"/>
              <a:t>Encoderen</a:t>
            </a:r>
            <a:r>
              <a:rPr lang="da-DK" dirty="0"/>
              <a:t> indeholder en ”</a:t>
            </a:r>
            <a:r>
              <a:rPr lang="da-DK" dirty="0" err="1"/>
              <a:t>attention”-mekanisme</a:t>
            </a:r>
            <a:r>
              <a:rPr lang="da-DK" dirty="0"/>
              <a:t>, som </a:t>
            </a:r>
            <a:r>
              <a:rPr lang="da-DK" b="1" dirty="0">
                <a:solidFill>
                  <a:srgbClr val="FF0000"/>
                </a:solidFill>
              </a:rPr>
              <a:t>udvælger vigtige elementer i inputteksten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0010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A672B-BFE4-1295-1D2B-6320D212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58" y="138905"/>
            <a:ext cx="11648235" cy="1084778"/>
          </a:xfrm>
        </p:spPr>
        <p:txBody>
          <a:bodyPr/>
          <a:lstStyle/>
          <a:p>
            <a:r>
              <a:rPr lang="da-DK" dirty="0"/>
              <a:t>Elementer i </a:t>
            </a:r>
            <a:r>
              <a:rPr lang="da-DK" dirty="0" err="1"/>
              <a:t>ChatGPT’s</a:t>
            </a:r>
            <a:r>
              <a:rPr lang="da-DK" dirty="0"/>
              <a:t> NLP-model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CDB7D24-C80E-5E66-79A4-CDAF42D83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4811" y="1704975"/>
            <a:ext cx="5453063" cy="4830295"/>
          </a:xfrm>
        </p:spPr>
        <p:txBody>
          <a:bodyPr>
            <a:normAutofit fontScale="92500"/>
          </a:bodyPr>
          <a:lstStyle/>
          <a:p>
            <a:r>
              <a:rPr lang="da-DK" dirty="0"/>
              <a:t>Adskiller tekster i sætninger og sætninger i </a:t>
            </a:r>
            <a:r>
              <a:rPr lang="da-DK" b="1" dirty="0">
                <a:solidFill>
                  <a:srgbClr val="FF0000"/>
                </a:solidFill>
              </a:rPr>
              <a:t>ord</a:t>
            </a:r>
          </a:p>
          <a:p>
            <a:r>
              <a:rPr lang="da-DK" dirty="0"/>
              <a:t>Fjerner ord som sjældent bidrager til betydningen: ”en”, ”et”, ”er”, ”og”</a:t>
            </a:r>
          </a:p>
          <a:p>
            <a:r>
              <a:rPr lang="da-DK" b="1" dirty="0">
                <a:solidFill>
                  <a:srgbClr val="FF0000"/>
                </a:solidFill>
              </a:rPr>
              <a:t>Undersøger 2-3 ord ad gangen</a:t>
            </a:r>
            <a:br>
              <a:rPr lang="da-DK" dirty="0"/>
            </a:br>
            <a:r>
              <a:rPr lang="da-DK" dirty="0">
                <a:sym typeface="Wingdings" pitchFamily="2" charset="2"/>
              </a:rPr>
              <a:t></a:t>
            </a:r>
            <a:r>
              <a:rPr lang="da-DK" dirty="0"/>
              <a:t> bidrager til at forstå kontekst</a:t>
            </a:r>
            <a:br>
              <a:rPr lang="da-DK" dirty="0"/>
            </a:br>
            <a:r>
              <a:rPr lang="da-DK" dirty="0"/>
              <a:t> fra eksemplet:</a:t>
            </a:r>
            <a:br>
              <a:rPr lang="da-DK" dirty="0"/>
            </a:br>
            <a:r>
              <a:rPr lang="da-DK" dirty="0"/>
              <a:t>”gik hjem” og ”hjem gik”</a:t>
            </a:r>
          </a:p>
          <a:p>
            <a:r>
              <a:rPr lang="da-DK" dirty="0"/>
              <a:t>Neurale Netværk</a:t>
            </a:r>
            <a:br>
              <a:rPr lang="da-DK" dirty="0"/>
            </a:br>
            <a:r>
              <a:rPr lang="da-DK" dirty="0"/>
              <a:t>– beregner sandsynlighederne</a:t>
            </a:r>
            <a:br>
              <a:rPr lang="da-DK" dirty="0"/>
            </a:br>
            <a:r>
              <a:rPr lang="da-DK" dirty="0"/>
              <a:t>– bruges derefter til at </a:t>
            </a:r>
            <a:r>
              <a:rPr lang="da-DK" b="1" dirty="0">
                <a:solidFill>
                  <a:srgbClr val="FF0000"/>
                </a:solidFill>
              </a:rPr>
              <a:t>vælge det meste sandsynlige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87E7C8C-7001-ED46-B6B8-8E50B8258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8900" y="1704976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a-DK" dirty="0"/>
              <a:t>Nyt i </a:t>
            </a:r>
            <a:r>
              <a:rPr lang="da-DK" dirty="0" err="1"/>
              <a:t>ChatGPT</a:t>
            </a:r>
            <a:r>
              <a:rPr lang="da-DK" dirty="0"/>
              <a:t>:</a:t>
            </a:r>
          </a:p>
          <a:p>
            <a:r>
              <a:rPr lang="da-DK" dirty="0"/>
              <a:t>Kontekst – kan ”huske” – gemmer en kæde af ”betydninger”</a:t>
            </a:r>
          </a:p>
          <a:p>
            <a:r>
              <a:rPr lang="da-DK" dirty="0"/>
              <a:t>Laver (lidt) </a:t>
            </a:r>
            <a:r>
              <a:rPr lang="da-DK" b="1" dirty="0">
                <a:solidFill>
                  <a:srgbClr val="FF0000"/>
                </a:solidFill>
              </a:rPr>
              <a:t>forskellige svar på samme spørgsmål</a:t>
            </a:r>
          </a:p>
        </p:txBody>
      </p:sp>
    </p:spTree>
    <p:extLst>
      <p:ext uri="{BB962C8B-B14F-4D97-AF65-F5344CB8AC3E}">
        <p14:creationId xmlns:p14="http://schemas.microsoft.com/office/powerpoint/2010/main" val="183883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10C44-69C3-D91C-B8EB-A303898E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343541"/>
                </a:solidFill>
                <a:latin typeface="Söhne"/>
              </a:rPr>
              <a:t>Kendetegn ved tekster skrevet af </a:t>
            </a:r>
            <a:r>
              <a:rPr lang="da-DK" dirty="0" err="1">
                <a:solidFill>
                  <a:srgbClr val="343541"/>
                </a:solidFill>
                <a:latin typeface="Söhne"/>
              </a:rPr>
              <a:t>ChatGPT</a:t>
            </a:r>
            <a:r>
              <a:rPr lang="da-DK" dirty="0">
                <a:solidFill>
                  <a:srgbClr val="343541"/>
                </a:solidFill>
                <a:latin typeface="Söhne"/>
              </a:rPr>
              <a:t>?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6F2F126-51C8-B79C-6802-AC824B3B7A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Færre sproglige fejl end næsten alle mennesker ville lave</a:t>
            </a:r>
          </a:p>
          <a:p>
            <a:r>
              <a:rPr lang="da-DK" dirty="0"/>
              <a:t>Opfinder fx kilder og referencer, som ikke eksisterer</a:t>
            </a:r>
          </a:p>
          <a:p>
            <a:r>
              <a:rPr lang="da-DK" b="0" i="0" u="none" strike="noStrike" dirty="0">
                <a:solidFill>
                  <a:srgbClr val="000C2D"/>
                </a:solidFill>
                <a:effectLst/>
                <a:latin typeface="Inter"/>
              </a:rPr>
              <a:t>Der anvendes ikke slang</a:t>
            </a:r>
          </a:p>
          <a:p>
            <a:endParaRPr lang="da-DK" dirty="0">
              <a:solidFill>
                <a:srgbClr val="000C2D"/>
              </a:solidFill>
              <a:latin typeface="Inter"/>
            </a:endParaRPr>
          </a:p>
          <a:p>
            <a:endParaRPr lang="da-DK" dirty="0">
              <a:solidFill>
                <a:srgbClr val="000C2D"/>
              </a:solidFill>
              <a:latin typeface="Inter"/>
            </a:endParaRPr>
          </a:p>
          <a:p>
            <a:r>
              <a:rPr lang="da-DK" dirty="0">
                <a:solidFill>
                  <a:srgbClr val="000C2D"/>
                </a:solidFill>
                <a:latin typeface="Inter"/>
              </a:rPr>
              <a:t>Ingen gode værktøjer til at detektere brug af </a:t>
            </a:r>
            <a:r>
              <a:rPr lang="da-DK" dirty="0" err="1">
                <a:solidFill>
                  <a:srgbClr val="000C2D"/>
                </a:solidFill>
                <a:latin typeface="Inter"/>
              </a:rPr>
              <a:t>ChatGPT</a:t>
            </a:r>
            <a:endParaRPr lang="da-DK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01CE6F04-CE4F-4454-DDD2-6CF24472BB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3581" y="2540794"/>
            <a:ext cx="3937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8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638</Words>
  <Application>Microsoft Macintosh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Candara</vt:lpstr>
      <vt:lpstr>Inter</vt:lpstr>
      <vt:lpstr>Söhne</vt:lpstr>
      <vt:lpstr>Office-tema</vt:lpstr>
      <vt:lpstr>Oplæg til diskussion: Hvordan underviser vi i en verden med ChatGPT?</vt:lpstr>
      <vt:lpstr>Værktøjer til ”hjælp” med opgaveskrivning</vt:lpstr>
      <vt:lpstr>Hvordan bruges ChatGPT?</vt:lpstr>
      <vt:lpstr>ChatGPT</vt:lpstr>
      <vt:lpstr>Eksempel: hus kan anvendes synonymt med hjem</vt:lpstr>
      <vt:lpstr>Hvorfor er Natural Language Proccessing (NLP) svært?</vt:lpstr>
      <vt:lpstr>Generative Pre-trained Transformer (GPT)</vt:lpstr>
      <vt:lpstr>Elementer i ChatGPT’s NLP-model</vt:lpstr>
      <vt:lpstr>Kendetegn ved tekster skrevet af ChatGPT?</vt:lpstr>
      <vt:lpstr>Forebyg ChatGPT-snyd: 10 gode råd til opgavetyper – viden.ai</vt:lpstr>
      <vt:lpstr>Gruppearbejde – hvordan kan vi enten bruge ChatGPT konstruktivt eller forebygge ChatGPT-snyd?</vt:lpstr>
      <vt:lpstr>Udfyld formularen – link på Teams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Oplæg til diskussion: Hvordan underviser vi i en verden med chatGPT?</dc:title>
  <dc:creator>[MQ]  Mette Machholm</dc:creator>
  <cp:lastModifiedBy>Claus Witfelt</cp:lastModifiedBy>
  <cp:revision>2</cp:revision>
  <dcterms:created xsi:type="dcterms:W3CDTF">2023-01-22T21:05:49Z</dcterms:created>
  <dcterms:modified xsi:type="dcterms:W3CDTF">2023-02-19T20:01:47Z</dcterms:modified>
</cp:coreProperties>
</file>