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Old Standard TT"/>
      <p:regular r:id="rId26"/>
      <p:bold r:id="rId27"/>
      <p:italic r:id="rId28"/>
    </p:embeddedFont>
    <p:embeddedFont>
      <p:font typeface="Oswald"/>
      <p:regular r:id="rId29"/>
      <p:bold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OldStandardTT-italic.fntdata"/><Relationship Id="rId27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regular.fntdata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b0a59fa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b0a59fa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WILLIAM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b19aea27b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b19aea27b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WILLIAM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b0a59fa5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b0a59fa5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Someone else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b0a59fa5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b0a59fa5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Someone else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b0a59fa5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b0a59fa5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WILLIAM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0a59fa5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b0a59fa5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MAXIME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19aea27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b19aea27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WILLIAM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b0a59fa5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b0a59fa5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Someone else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b19aea27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b19aea27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WILLIAM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b0a59fa5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b0a59fa5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MAXIME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b19aea27b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b19aea27b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WILLIAM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b0a59fa5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b0a59fa5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Rajouter voyants pour allumer/éteint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Rajouter yellow flashing LED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14.jpg"/><Relationship Id="rId8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2.jpg"/><Relationship Id="rId7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640825" y="4575400"/>
            <a:ext cx="608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500">
                <a:latin typeface="Old Standard TT"/>
                <a:ea typeface="Old Standard TT"/>
                <a:cs typeface="Old Standard TT"/>
                <a:sym typeface="Old Standard TT"/>
              </a:rPr>
              <a:t>Mardi 26 Octobre</a:t>
            </a:r>
            <a:endParaRPr i="1" sz="15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50" y="114600"/>
            <a:ext cx="1782126" cy="707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4560900" y="1981200"/>
            <a:ext cx="0" cy="3492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4560900" y="2330400"/>
            <a:ext cx="11241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>
            <a:stCxn id="59" idx="2"/>
          </p:cNvCxnSpPr>
          <p:nvPr/>
        </p:nvCxnSpPr>
        <p:spPr>
          <a:xfrm>
            <a:off x="629475" y="2571750"/>
            <a:ext cx="0" cy="6165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503150" y="4749900"/>
            <a:ext cx="640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332025" y="2863075"/>
            <a:ext cx="4360505" cy="4154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OPEN SOURCE PLASTIC</a:t>
            </a:r>
          </a:p>
        </p:txBody>
      </p:sp>
      <p:sp>
        <p:nvSpPr>
          <p:cNvPr id="62" name="Google Shape;62;p13"/>
          <p:cNvSpPr/>
          <p:nvPr/>
        </p:nvSpPr>
        <p:spPr>
          <a:xfrm>
            <a:off x="3619100" y="3467750"/>
            <a:ext cx="3786362" cy="4155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RECYCLING MACHINE</a:t>
            </a:r>
          </a:p>
        </p:txBody>
      </p:sp>
      <p:cxnSp>
        <p:nvCxnSpPr>
          <p:cNvPr id="63" name="Google Shape;63;p13"/>
          <p:cNvCxnSpPr/>
          <p:nvPr/>
        </p:nvCxnSpPr>
        <p:spPr>
          <a:xfrm>
            <a:off x="3431025" y="2722575"/>
            <a:ext cx="416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4" name="Google Shape;64;p13"/>
          <p:cNvCxnSpPr/>
          <p:nvPr/>
        </p:nvCxnSpPr>
        <p:spPr>
          <a:xfrm>
            <a:off x="3431025" y="4017975"/>
            <a:ext cx="416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5" name="Google Shape;65;p13"/>
          <p:cNvCxnSpPr/>
          <p:nvPr/>
        </p:nvCxnSpPr>
        <p:spPr>
          <a:xfrm>
            <a:off x="5680875" y="2324700"/>
            <a:ext cx="0" cy="393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 flipH="1">
            <a:off x="5676975" y="4017975"/>
            <a:ext cx="3900" cy="4113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/>
        </p:nvSpPr>
        <p:spPr>
          <a:xfrm>
            <a:off x="226950" y="258875"/>
            <a:ext cx="866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Playfair Display"/>
                <a:ea typeface="Playfair Display"/>
                <a:cs typeface="Playfair Display"/>
                <a:sym typeface="Playfair Display"/>
              </a:rPr>
              <a:t>Table of contents</a:t>
            </a:r>
            <a:endParaRPr b="1"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85031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-703375" y="967275"/>
            <a:ext cx="2080200" cy="3684900"/>
          </a:xfrm>
          <a:prstGeom prst="arc">
            <a:avLst>
              <a:gd fmla="val 15986920" name="adj1"/>
              <a:gd fmla="val 5602777" name="adj2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658800" y="3956975"/>
            <a:ext cx="618000" cy="5907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996950" y="3285325"/>
            <a:ext cx="618000" cy="5907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1056850" y="2517613"/>
            <a:ext cx="618000" cy="590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934250" y="1749925"/>
            <a:ext cx="618000" cy="5907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3325" y="175500"/>
            <a:ext cx="1274375" cy="5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/>
          <p:nvPr/>
        </p:nvSpPr>
        <p:spPr>
          <a:xfrm>
            <a:off x="629450" y="1044875"/>
            <a:ext cx="618000" cy="590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150" y="1093925"/>
            <a:ext cx="49260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 txBox="1"/>
          <p:nvPr/>
        </p:nvSpPr>
        <p:spPr>
          <a:xfrm>
            <a:off x="1421450" y="1156913"/>
            <a:ext cx="739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fr" sz="1200">
                <a:solidFill>
                  <a:srgbClr val="9FC5E8"/>
                </a:solidFill>
                <a:latin typeface="Merriweather"/>
                <a:ea typeface="Merriweather"/>
                <a:cs typeface="Merriweather"/>
                <a:sym typeface="Merriweather"/>
              </a:rPr>
              <a:t>1 -</a:t>
            </a:r>
            <a:r>
              <a:rPr i="1" lang="fr" sz="1200">
                <a:solidFill>
                  <a:srgbClr val="9FC5E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Recap of the previous audit</a:t>
            </a:r>
            <a:endParaRPr i="1" sz="1100">
              <a:solidFill>
                <a:srgbClr val="9FC5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950" y="1803412"/>
            <a:ext cx="492600" cy="4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9644" y="3334363"/>
            <a:ext cx="492600" cy="497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1494" y="4003675"/>
            <a:ext cx="492600" cy="49729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2"/>
          <p:cNvSpPr txBox="1"/>
          <p:nvPr/>
        </p:nvSpPr>
        <p:spPr>
          <a:xfrm>
            <a:off x="1729850" y="1868063"/>
            <a:ext cx="677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fr" sz="1200">
                <a:solidFill>
                  <a:srgbClr val="6FA8DC"/>
                </a:solidFill>
                <a:latin typeface="Merriweather"/>
                <a:ea typeface="Merriweather"/>
                <a:cs typeface="Merriweather"/>
                <a:sym typeface="Merriweather"/>
              </a:rPr>
              <a:t>2 -</a:t>
            </a:r>
            <a:r>
              <a:rPr i="1" lang="fr" sz="1200">
                <a:solidFill>
                  <a:srgbClr val="6FA8D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Updated Gantt</a:t>
            </a:r>
            <a:endParaRPr i="1" sz="1100">
              <a:solidFill>
                <a:srgbClr val="6FA8D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2053100" y="2621675"/>
            <a:ext cx="560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fr" sz="1200">
                <a:solidFill>
                  <a:srgbClr val="3D85C6"/>
                </a:solidFill>
                <a:latin typeface="Merriweather"/>
                <a:ea typeface="Merriweather"/>
                <a:cs typeface="Merriweather"/>
                <a:sym typeface="Merriweather"/>
              </a:rPr>
              <a:t>3 -</a:t>
            </a:r>
            <a:r>
              <a:rPr i="1" lang="fr" sz="1200">
                <a:solidFill>
                  <a:srgbClr val="3D85C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The installation of the hopper</a:t>
            </a:r>
            <a:endParaRPr i="1" sz="110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1705950" y="3398350"/>
            <a:ext cx="573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fr" sz="1200">
                <a:solidFill>
                  <a:srgbClr val="0B5394"/>
                </a:solidFill>
                <a:latin typeface="Merriweather"/>
                <a:ea typeface="Merriweather"/>
                <a:cs typeface="Merriweather"/>
                <a:sym typeface="Merriweather"/>
              </a:rPr>
              <a:t>4 -</a:t>
            </a:r>
            <a:r>
              <a:rPr i="1" lang="fr" sz="1200">
                <a:solidFill>
                  <a:srgbClr val="0B539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Wiring diagram</a:t>
            </a:r>
            <a:endParaRPr i="1" sz="11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1421450" y="4099700"/>
            <a:ext cx="520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800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5 -</a:t>
            </a:r>
            <a:r>
              <a:rPr b="1" lang="fr" sz="1800">
                <a:solidFill>
                  <a:srgbClr val="07376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First version of safety rules and regulations</a:t>
            </a:r>
            <a:endParaRPr b="1" sz="17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9544" y="2564325"/>
            <a:ext cx="492600" cy="497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idx="12" type="sldNum"/>
          </p:nvPr>
        </p:nvSpPr>
        <p:spPr>
          <a:xfrm>
            <a:off x="85031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6" name="Google Shape;226;p23"/>
          <p:cNvSpPr txBox="1"/>
          <p:nvPr/>
        </p:nvSpPr>
        <p:spPr>
          <a:xfrm>
            <a:off x="226950" y="258875"/>
            <a:ext cx="869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Playfair Display"/>
                <a:ea typeface="Playfair Display"/>
                <a:cs typeface="Playfair Display"/>
                <a:sym typeface="Playfair Display"/>
              </a:rPr>
              <a:t>First version of safety rules and regulations</a:t>
            </a:r>
            <a:endParaRPr b="1"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27" name="Google Shape;2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3325" y="175500"/>
            <a:ext cx="1274375" cy="50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3"/>
          <p:cNvPicPr preferRelativeResize="0"/>
          <p:nvPr/>
        </p:nvPicPr>
        <p:blipFill rotWithShape="1">
          <a:blip r:embed="rId5">
            <a:alphaModFix/>
          </a:blip>
          <a:srcRect b="0" l="6191" r="-9" t="0"/>
          <a:stretch/>
        </p:blipFill>
        <p:spPr>
          <a:xfrm>
            <a:off x="404824" y="780050"/>
            <a:ext cx="698900" cy="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3"/>
          <p:cNvSpPr txBox="1"/>
          <p:nvPr/>
        </p:nvSpPr>
        <p:spPr>
          <a:xfrm>
            <a:off x="2094400" y="1173650"/>
            <a:ext cx="66021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Montserrat"/>
              <a:buAutoNum type="arabicPeriod"/>
            </a:pPr>
            <a:r>
              <a:rPr lang="fr" sz="1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Avoid putting too much plastic into the shredder as this can wear down the motor.</a:t>
            </a:r>
            <a:endParaRPr sz="1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lang="fr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When the machine is in motion, putting your hand into the crusher is </a:t>
            </a:r>
            <a:r>
              <a:rPr lang="fr" sz="1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forbidden </a:t>
            </a:r>
            <a:r>
              <a:rPr lang="fr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avoid injury.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Montserrat"/>
              <a:buAutoNum type="arabicPeriod"/>
            </a:pPr>
            <a:r>
              <a:rPr lang="fr" sz="12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Avoid putting hard objects to avoid damaging the blades.</a:t>
            </a:r>
            <a:endParaRPr sz="12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lang="fr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Regularly lubricate and maintain the running parts.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Montserrat"/>
              <a:buAutoNum type="arabicPeriod"/>
            </a:pPr>
            <a:r>
              <a:rPr lang="fr" sz="12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Always clean the shredder after using it to shred a particular type of plastic.</a:t>
            </a:r>
            <a:endParaRPr sz="12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Montserrat"/>
              <a:buAutoNum type="arabicPeriod"/>
            </a:pPr>
            <a:r>
              <a:rPr lang="fr" sz="1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Keep Jewelries, long hair, or loose clothing (i.e neckties) away from the plastic shredder opening.</a:t>
            </a:r>
            <a:endParaRPr sz="1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lang="fr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Always turn off and unplug the power source when the machine is not in use.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0" name="Google Shape;23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650" y="1550700"/>
            <a:ext cx="698900" cy="68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4848" y="2688187"/>
            <a:ext cx="810500" cy="598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3"/>
          <p:cNvPicPr preferRelativeResize="0"/>
          <p:nvPr/>
        </p:nvPicPr>
        <p:blipFill rotWithShape="1">
          <a:blip r:embed="rId8">
            <a:alphaModFix/>
          </a:blip>
          <a:srcRect b="-7158" l="16319" r="11660" t="0"/>
          <a:stretch/>
        </p:blipFill>
        <p:spPr>
          <a:xfrm>
            <a:off x="404840" y="3743675"/>
            <a:ext cx="810500" cy="606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idx="12" type="sldNum"/>
          </p:nvPr>
        </p:nvSpPr>
        <p:spPr>
          <a:xfrm>
            <a:off x="85031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226950" y="258875"/>
            <a:ext cx="869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Playfair Display"/>
                <a:ea typeface="Playfair Display"/>
                <a:cs typeface="Playfair Display"/>
                <a:sym typeface="Playfair Display"/>
              </a:rPr>
              <a:t>Interrogations</a:t>
            </a:r>
            <a:endParaRPr b="1"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39" name="Google Shape;2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3325" y="175500"/>
            <a:ext cx="1274375" cy="50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4"/>
          <p:cNvPicPr preferRelativeResize="0"/>
          <p:nvPr/>
        </p:nvPicPr>
        <p:blipFill rotWithShape="1">
          <a:blip r:embed="rId5">
            <a:alphaModFix/>
          </a:blip>
          <a:srcRect b="0" l="6191" r="-9" t="0"/>
          <a:stretch/>
        </p:blipFill>
        <p:spPr>
          <a:xfrm>
            <a:off x="404824" y="780050"/>
            <a:ext cx="698900" cy="39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/>
        </p:nvSpPr>
        <p:spPr>
          <a:xfrm>
            <a:off x="226950" y="258875"/>
            <a:ext cx="866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Playfair Display"/>
                <a:ea typeface="Playfair Display"/>
                <a:cs typeface="Playfair Display"/>
                <a:sym typeface="Playfair Display"/>
              </a:rPr>
              <a:t>Table of contents</a:t>
            </a:r>
            <a:endParaRPr b="1"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031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-703375" y="967275"/>
            <a:ext cx="2080200" cy="3684900"/>
          </a:xfrm>
          <a:prstGeom prst="arc">
            <a:avLst>
              <a:gd fmla="val 15986920" name="adj1"/>
              <a:gd fmla="val 5602777" name="adj2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658800" y="3956975"/>
            <a:ext cx="618000" cy="5907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996950" y="3285325"/>
            <a:ext cx="618000" cy="5907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1056850" y="2517613"/>
            <a:ext cx="618000" cy="590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934250" y="1749925"/>
            <a:ext cx="618000" cy="5907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3325" y="175500"/>
            <a:ext cx="1274375" cy="5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/>
          <p:nvPr/>
        </p:nvSpPr>
        <p:spPr>
          <a:xfrm>
            <a:off x="629450" y="1044875"/>
            <a:ext cx="618000" cy="590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150" y="1093925"/>
            <a:ext cx="49260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1421450" y="1073863"/>
            <a:ext cx="739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500">
                <a:solidFill>
                  <a:srgbClr val="9FC5E8"/>
                </a:solidFill>
                <a:latin typeface="Merriweather"/>
                <a:ea typeface="Merriweather"/>
                <a:cs typeface="Merriweather"/>
                <a:sym typeface="Merriweather"/>
              </a:rPr>
              <a:t>1 -</a:t>
            </a:r>
            <a:r>
              <a:rPr lang="fr" sz="1500">
                <a:solidFill>
                  <a:srgbClr val="9FC5E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Recap of the previous audit</a:t>
            </a:r>
            <a:endParaRPr>
              <a:solidFill>
                <a:srgbClr val="9FC5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950" y="1803412"/>
            <a:ext cx="492600" cy="4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9644" y="3334363"/>
            <a:ext cx="492600" cy="497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1494" y="4003675"/>
            <a:ext cx="492600" cy="49729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/>
        </p:nvSpPr>
        <p:spPr>
          <a:xfrm>
            <a:off x="1729850" y="1826650"/>
            <a:ext cx="6773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500">
                <a:solidFill>
                  <a:srgbClr val="6FA8DC"/>
                </a:solidFill>
                <a:latin typeface="Merriweather"/>
                <a:ea typeface="Merriweather"/>
                <a:cs typeface="Merriweather"/>
                <a:sym typeface="Merriweather"/>
              </a:rPr>
              <a:t>2 -</a:t>
            </a:r>
            <a:r>
              <a:rPr lang="fr" sz="1500">
                <a:solidFill>
                  <a:srgbClr val="6FA8D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Updated Gantt</a:t>
            </a:r>
            <a:endParaRPr>
              <a:solidFill>
                <a:srgbClr val="6FA8D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2062625" y="2579200"/>
            <a:ext cx="560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500">
                <a:solidFill>
                  <a:srgbClr val="3D85C6"/>
                </a:solidFill>
                <a:latin typeface="Merriweather"/>
                <a:ea typeface="Merriweather"/>
                <a:cs typeface="Merriweather"/>
                <a:sym typeface="Merriweather"/>
              </a:rPr>
              <a:t>3 -</a:t>
            </a:r>
            <a:r>
              <a:rPr lang="fr" sz="1500">
                <a:solidFill>
                  <a:srgbClr val="3D85C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fr" sz="1500">
                <a:solidFill>
                  <a:srgbClr val="3D85C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installation of the hopper</a:t>
            </a:r>
            <a:endParaRPr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1705950" y="3375263"/>
            <a:ext cx="5732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500">
                <a:solidFill>
                  <a:srgbClr val="0B5394"/>
                </a:solidFill>
                <a:latin typeface="Merriweather"/>
                <a:ea typeface="Merriweather"/>
                <a:cs typeface="Merriweather"/>
                <a:sym typeface="Merriweather"/>
              </a:rPr>
              <a:t>4 -</a:t>
            </a:r>
            <a:r>
              <a:rPr lang="fr" sz="1500">
                <a:solidFill>
                  <a:srgbClr val="0B539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fr" sz="1500">
                <a:solidFill>
                  <a:srgbClr val="0B539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Wiring diagram</a:t>
            </a:r>
            <a:endParaRPr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1421450" y="4099700"/>
            <a:ext cx="5205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500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5 -</a:t>
            </a:r>
            <a:r>
              <a:rPr lang="fr" sz="1500">
                <a:solidFill>
                  <a:srgbClr val="07376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fr" sz="1500">
                <a:solidFill>
                  <a:srgbClr val="07376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First version of safety rules and regulations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9544" y="2564325"/>
            <a:ext cx="492600" cy="497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5031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226950" y="258875"/>
            <a:ext cx="869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Playfair Display"/>
                <a:ea typeface="Playfair Display"/>
                <a:cs typeface="Playfair Display"/>
                <a:sym typeface="Playfair Display"/>
              </a:rPr>
              <a:t>Recap of the previous audit</a:t>
            </a:r>
            <a:endParaRPr b="1"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3325" y="175500"/>
            <a:ext cx="1274375" cy="50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 rotWithShape="1">
          <a:blip r:embed="rId5">
            <a:alphaModFix/>
          </a:blip>
          <a:srcRect b="0" l="6191" r="-9" t="0"/>
          <a:stretch/>
        </p:blipFill>
        <p:spPr>
          <a:xfrm>
            <a:off x="404824" y="780050"/>
            <a:ext cx="698900" cy="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/>
          <p:nvPr/>
        </p:nvSpPr>
        <p:spPr>
          <a:xfrm>
            <a:off x="404825" y="1423363"/>
            <a:ext cx="39939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Presentation of the client and his expectations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422975" y="2050325"/>
            <a:ext cx="3993900" cy="63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Presentation of the physiotherapist and his expectations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404825" y="3558800"/>
            <a:ext cx="39939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Systems engineering of the shredder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404825" y="2874163"/>
            <a:ext cx="39939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Organisation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422975" y="4148575"/>
            <a:ext cx="39939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CAD and first progress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03" name="Google Shape;103;p15"/>
          <p:cNvCxnSpPr>
            <a:stCxn id="98" idx="3"/>
          </p:cNvCxnSpPr>
          <p:nvPr/>
        </p:nvCxnSpPr>
        <p:spPr>
          <a:xfrm>
            <a:off x="4398725" y="1620163"/>
            <a:ext cx="4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/>
          <p:nvPr/>
        </p:nvCxnSpPr>
        <p:spPr>
          <a:xfrm>
            <a:off x="4416875" y="2366213"/>
            <a:ext cx="4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5"/>
          <p:cNvCxnSpPr/>
          <p:nvPr/>
        </p:nvCxnSpPr>
        <p:spPr>
          <a:xfrm>
            <a:off x="4398725" y="3120463"/>
            <a:ext cx="4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/>
          <p:nvPr/>
        </p:nvCxnSpPr>
        <p:spPr>
          <a:xfrm>
            <a:off x="4398725" y="3755588"/>
            <a:ext cx="4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/>
          <p:nvPr/>
        </p:nvCxnSpPr>
        <p:spPr>
          <a:xfrm>
            <a:off x="4416875" y="4394863"/>
            <a:ext cx="4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5"/>
          <p:cNvSpPr txBox="1"/>
          <p:nvPr/>
        </p:nvSpPr>
        <p:spPr>
          <a:xfrm>
            <a:off x="4865375" y="1273825"/>
            <a:ext cx="381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Germain LEMASSON, </a:t>
            </a:r>
            <a:r>
              <a:rPr lang="fr" sz="1100">
                <a:solidFill>
                  <a:schemeClr val="dk1"/>
                </a:solidFill>
                <a:highlight>
                  <a:srgbClr val="FDFDFD"/>
                </a:highlight>
                <a:latin typeface="Montserrat"/>
                <a:ea typeface="Montserrat"/>
                <a:cs typeface="Montserrat"/>
                <a:sym typeface="Montserrat"/>
              </a:rPr>
              <a:t>FabManager FabMSTIC ; He wants ABS &amp; PLA big ships plastic thanks to our low cost shredder</a:t>
            </a:r>
            <a:endParaRPr sz="1500"/>
          </a:p>
        </p:txBody>
      </p:sp>
      <p:sp>
        <p:nvSpPr>
          <p:cNvPr id="109" name="Google Shape;109;p15"/>
          <p:cNvSpPr txBox="1"/>
          <p:nvPr/>
        </p:nvSpPr>
        <p:spPr>
          <a:xfrm>
            <a:off x="4865375" y="1994525"/>
            <a:ext cx="3898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Manuel FRANÇOIS, </a:t>
            </a:r>
            <a:r>
              <a:rPr lang="fr" sz="1100">
                <a:solidFill>
                  <a:schemeClr val="dk1"/>
                </a:solidFill>
                <a:highlight>
                  <a:srgbClr val="FDFDFD"/>
                </a:highlight>
                <a:latin typeface="Montserrat"/>
                <a:ea typeface="Montserrat"/>
                <a:cs typeface="Montserrat"/>
                <a:sym typeface="Montserrat"/>
              </a:rPr>
              <a:t>Physiotherapist, Orthotist ; He wants </a:t>
            </a:r>
            <a:r>
              <a:rPr lang="fr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new plastic plate thanks to our ‘hoven’ and the unusable piece of plastic given by him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4963325" y="2943475"/>
            <a:ext cx="342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"/>
                <a:ea typeface="Montserrat"/>
                <a:cs typeface="Montserrat"/>
                <a:sym typeface="Montserrat"/>
              </a:rPr>
              <a:t>Gantt &amp; risk analysis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4963325" y="3578600"/>
            <a:ext cx="278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"/>
                <a:ea typeface="Montserrat"/>
                <a:cs typeface="Montserrat"/>
                <a:sym typeface="Montserrat"/>
              </a:rPr>
              <a:t>Stakeholders diagram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6">
            <a:alphaModFix/>
          </a:blip>
          <a:srcRect b="10474" l="7252" r="0" t="12507"/>
          <a:stretch/>
        </p:blipFill>
        <p:spPr>
          <a:xfrm>
            <a:off x="7150550" y="3225074"/>
            <a:ext cx="1613323" cy="146775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4950425" y="4100225"/>
            <a:ext cx="225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"/>
                <a:ea typeface="Montserrat"/>
                <a:cs typeface="Montserrat"/>
                <a:sym typeface="Montserrat"/>
              </a:rPr>
              <a:t>CAD of the hopper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"/>
                <a:ea typeface="Montserrat"/>
                <a:cs typeface="Montserrat"/>
                <a:sym typeface="Montserrat"/>
              </a:rPr>
              <a:t>Installation of the converter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226950" y="258875"/>
            <a:ext cx="866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Playfair Display"/>
                <a:ea typeface="Playfair Display"/>
                <a:cs typeface="Playfair Display"/>
                <a:sym typeface="Playfair Display"/>
              </a:rPr>
              <a:t>Table of contents</a:t>
            </a:r>
            <a:endParaRPr b="1"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5031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-703375" y="967275"/>
            <a:ext cx="2080200" cy="3684900"/>
          </a:xfrm>
          <a:prstGeom prst="arc">
            <a:avLst>
              <a:gd fmla="val 15986920" name="adj1"/>
              <a:gd fmla="val 5602777" name="adj2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934250" y="1749925"/>
            <a:ext cx="618000" cy="5907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3325" y="175500"/>
            <a:ext cx="1274375" cy="5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/>
          <p:nvPr/>
        </p:nvSpPr>
        <p:spPr>
          <a:xfrm>
            <a:off x="629450" y="1044875"/>
            <a:ext cx="618000" cy="590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150" y="1093925"/>
            <a:ext cx="49260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/>
        </p:nvSpPr>
        <p:spPr>
          <a:xfrm>
            <a:off x="1421450" y="1155563"/>
            <a:ext cx="739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fr" sz="1200">
                <a:solidFill>
                  <a:srgbClr val="9FC5E8"/>
                </a:solidFill>
                <a:latin typeface="Merriweather"/>
                <a:ea typeface="Merriweather"/>
                <a:cs typeface="Merriweather"/>
                <a:sym typeface="Merriweather"/>
              </a:rPr>
              <a:t>1 -</a:t>
            </a:r>
            <a:r>
              <a:rPr i="1" lang="fr" sz="1200">
                <a:solidFill>
                  <a:srgbClr val="9FC5E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Recap of the previous audit</a:t>
            </a:r>
            <a:endParaRPr i="1" sz="1100">
              <a:solidFill>
                <a:srgbClr val="9FC5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950" y="1803412"/>
            <a:ext cx="492600" cy="4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1729850" y="1814425"/>
            <a:ext cx="677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800">
                <a:solidFill>
                  <a:srgbClr val="6FA8DC"/>
                </a:solidFill>
                <a:latin typeface="Merriweather"/>
                <a:ea typeface="Merriweather"/>
                <a:cs typeface="Merriweather"/>
                <a:sym typeface="Merriweather"/>
              </a:rPr>
              <a:t>2 -</a:t>
            </a:r>
            <a:r>
              <a:rPr b="1" lang="fr" sz="1800">
                <a:solidFill>
                  <a:srgbClr val="6FA8D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Updated Gantt</a:t>
            </a:r>
            <a:endParaRPr b="1" sz="1700">
              <a:solidFill>
                <a:srgbClr val="6FA8D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5031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226950" y="258875"/>
            <a:ext cx="869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Playfair Display"/>
                <a:ea typeface="Playfair Display"/>
                <a:cs typeface="Playfair Display"/>
                <a:sym typeface="Playfair Display"/>
              </a:rPr>
              <a:t>Updated Gantt</a:t>
            </a:r>
            <a:endParaRPr b="1"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3325" y="175500"/>
            <a:ext cx="1274375" cy="50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 rotWithShape="1">
          <a:blip r:embed="rId5">
            <a:alphaModFix/>
          </a:blip>
          <a:srcRect b="0" l="6191" r="-9" t="0"/>
          <a:stretch/>
        </p:blipFill>
        <p:spPr>
          <a:xfrm>
            <a:off x="404824" y="780050"/>
            <a:ext cx="698900" cy="39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300" y="1326049"/>
            <a:ext cx="8397400" cy="327144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/>
          <p:nvPr/>
        </p:nvSpPr>
        <p:spPr>
          <a:xfrm>
            <a:off x="7580200" y="3296850"/>
            <a:ext cx="837900" cy="393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7580200" y="4287150"/>
            <a:ext cx="837900" cy="393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/>
        </p:nvSpPr>
        <p:spPr>
          <a:xfrm>
            <a:off x="226950" y="258875"/>
            <a:ext cx="866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Playfair Display"/>
                <a:ea typeface="Playfair Display"/>
                <a:cs typeface="Playfair Display"/>
                <a:sym typeface="Playfair Display"/>
              </a:rPr>
              <a:t>Table of contents</a:t>
            </a:r>
            <a:endParaRPr b="1"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85031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-703375" y="967275"/>
            <a:ext cx="2080200" cy="3684900"/>
          </a:xfrm>
          <a:prstGeom prst="arc">
            <a:avLst>
              <a:gd fmla="val 15986920" name="adj1"/>
              <a:gd fmla="val 5602777" name="adj2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1056850" y="2517613"/>
            <a:ext cx="618000" cy="590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934250" y="1749925"/>
            <a:ext cx="618000" cy="5907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3325" y="175500"/>
            <a:ext cx="1274375" cy="5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/>
          <p:nvPr/>
        </p:nvSpPr>
        <p:spPr>
          <a:xfrm>
            <a:off x="629450" y="1044875"/>
            <a:ext cx="618000" cy="590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150" y="1093925"/>
            <a:ext cx="49260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 txBox="1"/>
          <p:nvPr/>
        </p:nvSpPr>
        <p:spPr>
          <a:xfrm>
            <a:off x="1421450" y="1073863"/>
            <a:ext cx="739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fr" sz="1200">
                <a:solidFill>
                  <a:srgbClr val="9FC5E8"/>
                </a:solidFill>
                <a:latin typeface="Merriweather"/>
                <a:ea typeface="Merriweather"/>
                <a:cs typeface="Merriweather"/>
                <a:sym typeface="Merriweather"/>
              </a:rPr>
              <a:t>1 -</a:t>
            </a:r>
            <a:r>
              <a:rPr i="1" lang="fr" sz="1200">
                <a:solidFill>
                  <a:srgbClr val="9FC5E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Recap of the previous audit</a:t>
            </a:r>
            <a:endParaRPr i="1" sz="1100">
              <a:solidFill>
                <a:srgbClr val="9FC5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950" y="1803412"/>
            <a:ext cx="492600" cy="4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/>
          <p:nvPr/>
        </p:nvSpPr>
        <p:spPr>
          <a:xfrm>
            <a:off x="1729850" y="1826650"/>
            <a:ext cx="677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fr" sz="1200">
                <a:solidFill>
                  <a:srgbClr val="6FA8DC"/>
                </a:solidFill>
                <a:latin typeface="Merriweather"/>
                <a:ea typeface="Merriweather"/>
                <a:cs typeface="Merriweather"/>
                <a:sym typeface="Merriweather"/>
              </a:rPr>
              <a:t>2 -</a:t>
            </a:r>
            <a:r>
              <a:rPr i="1" lang="fr" sz="1200">
                <a:solidFill>
                  <a:srgbClr val="6FA8D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Updated Gantt</a:t>
            </a:r>
            <a:endParaRPr i="1" sz="1100">
              <a:solidFill>
                <a:srgbClr val="6FA8D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2062625" y="2579200"/>
            <a:ext cx="560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800">
                <a:solidFill>
                  <a:srgbClr val="3D85C6"/>
                </a:solidFill>
                <a:latin typeface="Merriweather"/>
                <a:ea typeface="Merriweather"/>
                <a:cs typeface="Merriweather"/>
                <a:sym typeface="Merriweather"/>
              </a:rPr>
              <a:t>3 -</a:t>
            </a:r>
            <a:r>
              <a:rPr b="1" lang="fr" sz="1800">
                <a:solidFill>
                  <a:srgbClr val="3D85C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The installation of the hopper</a:t>
            </a:r>
            <a:endParaRPr b="1" sz="170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9544" y="2564325"/>
            <a:ext cx="492600" cy="497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85031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226950" y="258875"/>
            <a:ext cx="869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Playfair Display"/>
                <a:ea typeface="Playfair Display"/>
                <a:cs typeface="Playfair Display"/>
                <a:sym typeface="Playfair Display"/>
              </a:rPr>
              <a:t>The installation of the hopper</a:t>
            </a:r>
            <a:endParaRPr b="1"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3325" y="175500"/>
            <a:ext cx="1274375" cy="50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 rotWithShape="1">
          <a:blip r:embed="rId5">
            <a:alphaModFix/>
          </a:blip>
          <a:srcRect b="0" l="6191" r="-9" t="0"/>
          <a:stretch/>
        </p:blipFill>
        <p:spPr>
          <a:xfrm>
            <a:off x="404824" y="780050"/>
            <a:ext cx="698900" cy="39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7600" y="780038"/>
            <a:ext cx="2994401" cy="399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 rotWithShape="1">
          <a:blip r:embed="rId7">
            <a:alphaModFix/>
          </a:blip>
          <a:srcRect b="0" l="0" r="0" t="42925"/>
          <a:stretch/>
        </p:blipFill>
        <p:spPr>
          <a:xfrm>
            <a:off x="4685725" y="1244225"/>
            <a:ext cx="4176551" cy="317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/>
          <p:nvPr/>
        </p:nvSpPr>
        <p:spPr>
          <a:xfrm>
            <a:off x="6832525" y="1244225"/>
            <a:ext cx="2029800" cy="93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Oswald"/>
                <a:ea typeface="Oswald"/>
                <a:cs typeface="Oswald"/>
                <a:sym typeface="Oswald"/>
              </a:rPr>
              <a:t>The final result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348175" y="1689625"/>
            <a:ext cx="1115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Montserrat"/>
                <a:ea typeface="Montserrat"/>
                <a:cs typeface="Montserrat"/>
                <a:sym typeface="Montserrat"/>
              </a:rPr>
              <a:t>1.</a:t>
            </a: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Bending of the 2 sheets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Montserrat"/>
                <a:ea typeface="Montserrat"/>
                <a:cs typeface="Montserrat"/>
                <a:sym typeface="Montserrat"/>
              </a:rPr>
              <a:t>2.</a:t>
            </a: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 Assembly of the 2 parts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Montserrat"/>
                <a:ea typeface="Montserrat"/>
                <a:cs typeface="Montserrat"/>
                <a:sym typeface="Montserrat"/>
              </a:rPr>
              <a:t>3.</a:t>
            </a: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 Attaching the hopper to the shredder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/>
        </p:nvSpPr>
        <p:spPr>
          <a:xfrm>
            <a:off x="226950" y="258875"/>
            <a:ext cx="866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Playfair Display"/>
                <a:ea typeface="Playfair Display"/>
                <a:cs typeface="Playfair Display"/>
                <a:sym typeface="Playfair Display"/>
              </a:rPr>
              <a:t>Table of contents</a:t>
            </a:r>
            <a:endParaRPr b="1"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3" name="Google Shape;173;p20"/>
          <p:cNvSpPr txBox="1"/>
          <p:nvPr>
            <p:ph idx="12" type="sldNum"/>
          </p:nvPr>
        </p:nvSpPr>
        <p:spPr>
          <a:xfrm>
            <a:off x="85031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-703375" y="967275"/>
            <a:ext cx="2080200" cy="3684900"/>
          </a:xfrm>
          <a:prstGeom prst="arc">
            <a:avLst>
              <a:gd fmla="val 15986920" name="adj1"/>
              <a:gd fmla="val 5602777" name="adj2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996950" y="3285325"/>
            <a:ext cx="618000" cy="5907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1056850" y="2517613"/>
            <a:ext cx="618000" cy="590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934250" y="1749925"/>
            <a:ext cx="618000" cy="5907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3325" y="175500"/>
            <a:ext cx="1274375" cy="5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/>
          <p:nvPr/>
        </p:nvSpPr>
        <p:spPr>
          <a:xfrm>
            <a:off x="629450" y="1044875"/>
            <a:ext cx="618000" cy="590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150" y="1093925"/>
            <a:ext cx="49260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 txBox="1"/>
          <p:nvPr/>
        </p:nvSpPr>
        <p:spPr>
          <a:xfrm>
            <a:off x="1421450" y="1156913"/>
            <a:ext cx="739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fr" sz="1200">
                <a:solidFill>
                  <a:srgbClr val="9FC5E8"/>
                </a:solidFill>
                <a:latin typeface="Merriweather"/>
                <a:ea typeface="Merriweather"/>
                <a:cs typeface="Merriweather"/>
                <a:sym typeface="Merriweather"/>
              </a:rPr>
              <a:t>1 -</a:t>
            </a:r>
            <a:r>
              <a:rPr i="1" lang="fr" sz="1200">
                <a:solidFill>
                  <a:srgbClr val="9FC5E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Recap of the previous audit</a:t>
            </a:r>
            <a:endParaRPr i="1" sz="1100">
              <a:solidFill>
                <a:srgbClr val="9FC5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950" y="1803412"/>
            <a:ext cx="492600" cy="4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9644" y="3334363"/>
            <a:ext cx="492600" cy="49729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1729850" y="1892625"/>
            <a:ext cx="677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fr" sz="1200">
                <a:solidFill>
                  <a:srgbClr val="6FA8DC"/>
                </a:solidFill>
                <a:latin typeface="Merriweather"/>
                <a:ea typeface="Merriweather"/>
                <a:cs typeface="Merriweather"/>
                <a:sym typeface="Merriweather"/>
              </a:rPr>
              <a:t>2 -</a:t>
            </a:r>
            <a:r>
              <a:rPr i="1" lang="fr" sz="1200">
                <a:solidFill>
                  <a:srgbClr val="6FA8D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Updated Gantt</a:t>
            </a:r>
            <a:endParaRPr i="1" sz="1100">
              <a:solidFill>
                <a:srgbClr val="6FA8D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2053100" y="2628325"/>
            <a:ext cx="560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fr" sz="1200">
                <a:solidFill>
                  <a:srgbClr val="3D85C6"/>
                </a:solidFill>
                <a:latin typeface="Merriweather"/>
                <a:ea typeface="Merriweather"/>
                <a:cs typeface="Merriweather"/>
                <a:sym typeface="Merriweather"/>
              </a:rPr>
              <a:t>3 -</a:t>
            </a:r>
            <a:r>
              <a:rPr i="1" lang="fr" sz="1200">
                <a:solidFill>
                  <a:srgbClr val="3D85C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The installation of the hopper</a:t>
            </a:r>
            <a:endParaRPr i="1" sz="110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1705950" y="3375263"/>
            <a:ext cx="573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800">
                <a:solidFill>
                  <a:srgbClr val="0B5394"/>
                </a:solidFill>
                <a:latin typeface="Merriweather"/>
                <a:ea typeface="Merriweather"/>
                <a:cs typeface="Merriweather"/>
                <a:sym typeface="Merriweather"/>
              </a:rPr>
              <a:t>4 -</a:t>
            </a:r>
            <a:r>
              <a:rPr b="1" lang="fr" sz="1800">
                <a:solidFill>
                  <a:srgbClr val="0B539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Wiring diagram</a:t>
            </a:r>
            <a:endParaRPr b="1" sz="17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9544" y="2564325"/>
            <a:ext cx="492600" cy="497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idx="12" type="sldNum"/>
          </p:nvPr>
        </p:nvSpPr>
        <p:spPr>
          <a:xfrm>
            <a:off x="85031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226950" y="258875"/>
            <a:ext cx="869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Playfair Display"/>
                <a:ea typeface="Playfair Display"/>
                <a:cs typeface="Playfair Display"/>
                <a:sym typeface="Playfair Display"/>
              </a:rPr>
              <a:t>Wiring diagram</a:t>
            </a:r>
            <a:endParaRPr b="1"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3325" y="175500"/>
            <a:ext cx="1274375" cy="50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 rotWithShape="1">
          <a:blip r:embed="rId5">
            <a:alphaModFix/>
          </a:blip>
          <a:srcRect b="0" l="6191" r="-9" t="0"/>
          <a:stretch/>
        </p:blipFill>
        <p:spPr>
          <a:xfrm>
            <a:off x="404824" y="780050"/>
            <a:ext cx="698900" cy="39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 rotWithShape="1">
          <a:blip r:embed="rId6">
            <a:alphaModFix/>
          </a:blip>
          <a:srcRect b="5900" l="10564" r="26554" t="9447"/>
          <a:stretch/>
        </p:blipFill>
        <p:spPr>
          <a:xfrm>
            <a:off x="1250700" y="841800"/>
            <a:ext cx="4644931" cy="390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/>
        </p:nvSpPr>
        <p:spPr>
          <a:xfrm>
            <a:off x="6355550" y="871800"/>
            <a:ext cx="22302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Buttons that will be present 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Emergency stop with a circuit breaker (disjoncteur)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Button on/off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Button 3 positions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Other elements 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End stop for the hopper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A potentiometer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And the engine of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