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8" r:id="rId2"/>
    <p:sldId id="275" r:id="rId3"/>
    <p:sldId id="291" r:id="rId4"/>
    <p:sldId id="283" r:id="rId5"/>
    <p:sldId id="284" r:id="rId6"/>
    <p:sldId id="285" r:id="rId7"/>
    <p:sldId id="286" r:id="rId8"/>
    <p:sldId id="287" r:id="rId9"/>
    <p:sldId id="288" r:id="rId10"/>
    <p:sldId id="290" r:id="rId11"/>
  </p:sldIdLst>
  <p:sldSz cx="9144000" cy="577056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B52F"/>
    <a:srgbClr val="66A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53" autoAdjust="0"/>
    <p:restoredTop sz="77644" autoAdjust="0"/>
  </p:normalViewPr>
  <p:slideViewPr>
    <p:cSldViewPr snapToGrid="0" snapToObjects="1">
      <p:cViewPr varScale="1">
        <p:scale>
          <a:sx n="68" d="100"/>
          <a:sy n="68" d="100"/>
        </p:scale>
        <p:origin x="1764" y="60"/>
      </p:cViewPr>
      <p:guideLst>
        <p:guide orient="horz" pos="181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CE0D4A9-3E9C-4746-9015-E07D43D14882}" type="datetimeFigureOut">
              <a:rPr lang="nl-NL" smtClean="0"/>
              <a:t>17-3-2016</a:t>
            </a:fld>
            <a:endParaRPr lang="nl-N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656BC-E035-426B-9C93-E1211F367D37}" type="slidenum">
              <a:rPr lang="nl-NL" smtClean="0"/>
              <a:t>‹#›</a:t>
            </a:fld>
            <a:endParaRPr lang="nl-NL"/>
          </a:p>
        </p:txBody>
      </p:sp>
    </p:spTree>
    <p:extLst>
      <p:ext uri="{BB962C8B-B14F-4D97-AF65-F5344CB8AC3E}">
        <p14:creationId xmlns:p14="http://schemas.microsoft.com/office/powerpoint/2010/main" val="1098220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7836B08-72ED-4D0D-B7C2-832C985C01C4}" type="datetimeFigureOut">
              <a:rPr lang="nl-NL" smtClean="0"/>
              <a:t>17-3-2016</a:t>
            </a:fld>
            <a:endParaRPr lang="nl-NL"/>
          </a:p>
        </p:txBody>
      </p:sp>
      <p:sp>
        <p:nvSpPr>
          <p:cNvPr id="4" name="Slide Image Placeholder 3"/>
          <p:cNvSpPr>
            <a:spLocks noGrp="1" noRot="1" noChangeAspect="1"/>
          </p:cNvSpPr>
          <p:nvPr>
            <p:ph type="sldImg" idx="2"/>
          </p:nvPr>
        </p:nvSpPr>
        <p:spPr>
          <a:xfrm>
            <a:off x="984250" y="1143000"/>
            <a:ext cx="48895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0FB81-6956-4B64-B850-B8B0EA74D239}" type="slidenum">
              <a:rPr lang="nl-NL" smtClean="0"/>
              <a:t>‹#›</a:t>
            </a:fld>
            <a:endParaRPr lang="nl-NL"/>
          </a:p>
        </p:txBody>
      </p:sp>
    </p:spTree>
    <p:extLst>
      <p:ext uri="{BB962C8B-B14F-4D97-AF65-F5344CB8AC3E}">
        <p14:creationId xmlns:p14="http://schemas.microsoft.com/office/powerpoint/2010/main" val="131816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00:00	01:00	Welcome</a:t>
            </a:r>
          </a:p>
          <a:p>
            <a:pPr marL="228600" indent="-228600">
              <a:buAutoNum type="arabicPlain"/>
            </a:pPr>
            <a:endParaRPr lang="en-US" dirty="0"/>
          </a:p>
          <a:p>
            <a:r>
              <a:rPr lang="en-US" dirty="0"/>
              <a:t>Welcome</a:t>
            </a:r>
          </a:p>
          <a:p>
            <a:r>
              <a:rPr lang="en-US" dirty="0"/>
              <a:t>My name is Teun van </a:t>
            </a:r>
            <a:r>
              <a:rPr lang="en-US" dirty="0" err="1"/>
              <a:t>Sprundel</a:t>
            </a:r>
            <a:r>
              <a:rPr lang="en-US" dirty="0"/>
              <a:t> and this is my colleague</a:t>
            </a:r>
            <a:r>
              <a:rPr lang="en-US" baseline="0" dirty="0"/>
              <a:t> Matthew </a:t>
            </a:r>
            <a:r>
              <a:rPr lang="en-US" baseline="0" dirty="0" err="1"/>
              <a:t>Pegels</a:t>
            </a:r>
            <a:r>
              <a:rPr lang="en-US" baseline="0" dirty="0"/>
              <a:t>.</a:t>
            </a:r>
          </a:p>
          <a:p>
            <a:r>
              <a:rPr lang="en-US" baseline="0" dirty="0"/>
              <a:t>We are working at Spotzi BV.</a:t>
            </a:r>
          </a:p>
          <a:p>
            <a:r>
              <a:rPr lang="en-US" baseline="0" dirty="0"/>
              <a:t>Today we’re giving a presentation about our topic in the </a:t>
            </a:r>
            <a:r>
              <a:rPr lang="en-US" baseline="0" dirty="0" err="1"/>
              <a:t>geonovum</a:t>
            </a:r>
            <a:r>
              <a:rPr lang="en-US" baseline="0" dirty="0"/>
              <a:t> research:</a:t>
            </a:r>
          </a:p>
          <a:p>
            <a:r>
              <a:rPr lang="en-US" baseline="0" dirty="0"/>
              <a:t>A usable spatial data publication platform</a:t>
            </a:r>
          </a:p>
          <a:p>
            <a:r>
              <a:rPr lang="en-US" baseline="0" dirty="0"/>
              <a:t>We will show you what we’ve been doing in de past two months for this project and will demo some of our final results and two use cases to demo our newest application.</a:t>
            </a:r>
          </a:p>
        </p:txBody>
      </p:sp>
      <p:sp>
        <p:nvSpPr>
          <p:cNvPr id="4" name="Slide Number Placeholder 3"/>
          <p:cNvSpPr>
            <a:spLocks noGrp="1"/>
          </p:cNvSpPr>
          <p:nvPr>
            <p:ph type="sldNum" sz="quarter" idx="10"/>
          </p:nvPr>
        </p:nvSpPr>
        <p:spPr/>
        <p:txBody>
          <a:bodyPr/>
          <a:lstStyle/>
          <a:p>
            <a:fld id="{59E0FB81-6956-4B64-B850-B8B0EA74D239}" type="slidenum">
              <a:rPr lang="nl-NL" smtClean="0"/>
              <a:t>1</a:t>
            </a:fld>
            <a:endParaRPr lang="nl-NL"/>
          </a:p>
        </p:txBody>
      </p:sp>
    </p:spTree>
    <p:extLst>
      <p:ext uri="{BB962C8B-B14F-4D97-AF65-F5344CB8AC3E}">
        <p14:creationId xmlns:p14="http://schemas.microsoft.com/office/powerpoint/2010/main" val="14446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Linked data</a:t>
            </a:r>
          </a:p>
          <a:p>
            <a:endParaRPr lang="en-US" dirty="0"/>
          </a:p>
          <a:p>
            <a:endParaRPr lang="en-US" dirty="0"/>
          </a:p>
          <a:p>
            <a:r>
              <a:rPr lang="en-US" dirty="0"/>
              <a:t>NEXT:</a:t>
            </a:r>
          </a:p>
          <a:p>
            <a:r>
              <a:rPr lang="nl-NL" dirty="0"/>
              <a:t>DEMO:	27:30	30:00	Information</a:t>
            </a:r>
          </a:p>
        </p:txBody>
      </p:sp>
      <p:sp>
        <p:nvSpPr>
          <p:cNvPr id="4" name="Slide Number Placeholder 3"/>
          <p:cNvSpPr>
            <a:spLocks noGrp="1"/>
          </p:cNvSpPr>
          <p:nvPr>
            <p:ph type="sldNum" sz="quarter" idx="10"/>
          </p:nvPr>
        </p:nvSpPr>
        <p:spPr/>
        <p:txBody>
          <a:bodyPr/>
          <a:lstStyle/>
          <a:p>
            <a:fld id="{59E0FB81-6956-4B64-B850-B8B0EA74D239}" type="slidenum">
              <a:rPr lang="nl-NL" smtClean="0"/>
              <a:t>10</a:t>
            </a:fld>
            <a:endParaRPr lang="nl-NL"/>
          </a:p>
        </p:txBody>
      </p:sp>
    </p:spTree>
    <p:extLst>
      <p:ext uri="{BB962C8B-B14F-4D97-AF65-F5344CB8AC3E}">
        <p14:creationId xmlns:p14="http://schemas.microsoft.com/office/powerpoint/2010/main" val="211189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2	01:00	02:00	Content</a:t>
            </a:r>
          </a:p>
          <a:p>
            <a:pPr marL="228600" indent="-228600">
              <a:buAutoNum type="arabicPlain" startAt="2"/>
            </a:pPr>
            <a:endParaRPr lang="en-US" dirty="0"/>
          </a:p>
          <a:p>
            <a:endParaRPr lang="en-US" dirty="0"/>
          </a:p>
          <a:p>
            <a:r>
              <a:rPr lang="en-US" dirty="0"/>
              <a:t>Content of the presentation:</a:t>
            </a:r>
          </a:p>
          <a:p>
            <a:endParaRPr lang="en-US" dirty="0"/>
          </a:p>
          <a:p>
            <a:r>
              <a:rPr lang="en-US" dirty="0" err="1"/>
              <a:t>Spotzi</a:t>
            </a:r>
            <a:endParaRPr lang="en-US" dirty="0"/>
          </a:p>
          <a:p>
            <a:r>
              <a:rPr lang="en-US" dirty="0"/>
              <a:t>Topic</a:t>
            </a:r>
            <a:r>
              <a:rPr lang="en-US" baseline="0" dirty="0"/>
              <a:t> 2</a:t>
            </a:r>
          </a:p>
          <a:p>
            <a:r>
              <a:rPr lang="en-US" baseline="0" dirty="0"/>
              <a:t>Our tasks:</a:t>
            </a:r>
          </a:p>
          <a:p>
            <a:pPr marL="171450" indent="-171450">
              <a:buFontTx/>
              <a:buChar char="-"/>
            </a:pPr>
            <a:r>
              <a:rPr lang="en-US" baseline="0" dirty="0"/>
              <a:t>User management</a:t>
            </a:r>
          </a:p>
          <a:p>
            <a:pPr marL="171450" indent="-171450">
              <a:buFontTx/>
              <a:buChar char="-"/>
            </a:pPr>
            <a:r>
              <a:rPr lang="en-US" baseline="0" dirty="0"/>
              <a:t>Workflows and toolchains</a:t>
            </a:r>
          </a:p>
          <a:p>
            <a:pPr marL="171450" indent="-171450">
              <a:buFontTx/>
              <a:buChar char="-"/>
            </a:pPr>
            <a:r>
              <a:rPr lang="en-US" baseline="0" dirty="0"/>
              <a:t>Searchable data</a:t>
            </a:r>
          </a:p>
          <a:p>
            <a:pPr marL="171450" indent="-171450">
              <a:buFontTx/>
              <a:buChar char="-"/>
            </a:pPr>
            <a:r>
              <a:rPr lang="en-US" baseline="0" dirty="0"/>
              <a:t>Linking data</a:t>
            </a:r>
          </a:p>
          <a:p>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2</a:t>
            </a:fld>
            <a:endParaRPr lang="nl-NL"/>
          </a:p>
        </p:txBody>
      </p:sp>
    </p:spTree>
    <p:extLst>
      <p:ext uri="{BB962C8B-B14F-4D97-AF65-F5344CB8AC3E}">
        <p14:creationId xmlns:p14="http://schemas.microsoft.com/office/powerpoint/2010/main" val="82086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Spotzi</a:t>
            </a:r>
            <a:endParaRPr lang="en-US" dirty="0"/>
          </a:p>
          <a:p>
            <a:pPr marL="171450" indent="-171450">
              <a:buFontTx/>
              <a:buChar char="-"/>
            </a:pPr>
            <a:r>
              <a:rPr lang="en-US" baseline="0" dirty="0"/>
              <a:t>Find</a:t>
            </a:r>
          </a:p>
          <a:p>
            <a:pPr marL="171450" indent="-171450">
              <a:buFontTx/>
              <a:buChar char="-"/>
            </a:pPr>
            <a:r>
              <a:rPr lang="en-US" baseline="0" dirty="0"/>
              <a:t>Analyze</a:t>
            </a:r>
          </a:p>
          <a:p>
            <a:pPr marL="171450" indent="-171450">
              <a:buFontTx/>
              <a:buChar char="-"/>
            </a:pPr>
            <a:r>
              <a:rPr lang="en-US" baseline="0" dirty="0"/>
              <a:t>Visualize</a:t>
            </a:r>
          </a:p>
          <a:p>
            <a:pPr marL="171450" indent="-171450">
              <a:buFontTx/>
              <a:buChar char="-"/>
            </a:pPr>
            <a:endParaRPr lang="en-US" baseline="0" dirty="0"/>
          </a:p>
          <a:p>
            <a:pPr marL="0" indent="0">
              <a:buFontTx/>
              <a:buNone/>
            </a:pPr>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3</a:t>
            </a:fld>
            <a:endParaRPr lang="nl-NL"/>
          </a:p>
        </p:txBody>
      </p:sp>
    </p:spTree>
    <p:extLst>
      <p:ext uri="{BB962C8B-B14F-4D97-AF65-F5344CB8AC3E}">
        <p14:creationId xmlns:p14="http://schemas.microsoft.com/office/powerpoint/2010/main" val="25414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04:30	06:00	Research Topic 2</a:t>
            </a:r>
          </a:p>
          <a:p>
            <a:endParaRPr lang="en-US" dirty="0"/>
          </a:p>
          <a:p>
            <a:r>
              <a:rPr lang="en-US" dirty="0"/>
              <a:t>About the topic</a:t>
            </a:r>
          </a:p>
          <a:p>
            <a:r>
              <a:rPr lang="en-US" dirty="0"/>
              <a:t>Platform</a:t>
            </a:r>
            <a:r>
              <a:rPr lang="en-US" baseline="0" dirty="0"/>
              <a:t> approach for spatial data on the web</a:t>
            </a:r>
          </a:p>
          <a:p>
            <a:endParaRPr lang="en-US" dirty="0"/>
          </a:p>
          <a:p>
            <a:r>
              <a:rPr lang="en-US" dirty="0"/>
              <a:t>The</a:t>
            </a:r>
            <a:r>
              <a:rPr lang="en-US" baseline="0" dirty="0"/>
              <a:t> goal of this topic</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cap="all" dirty="0">
                <a:solidFill>
                  <a:schemeClr val="bg1"/>
                </a:solidFill>
                <a:latin typeface="Roboto Lt" pitchFamily="2" charset="0"/>
                <a:ea typeface="Roboto Lt" pitchFamily="2" charset="0"/>
              </a:rPr>
              <a:t>The leading perspective of this research topic is using the data, i.e. the user leading perspective. Its goal is to find out how to make spatial data easy to find and more specifically to explore the idea of ‘government as a platform’ i.e. make data easier to use by providing not only the data itself but also a community surrounding it. Given the fact that now there are disparate data sources full of opaque data, what needs to be done differently and by whom?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cap="all" dirty="0">
              <a:solidFill>
                <a:schemeClr val="bg1"/>
              </a:solidFill>
              <a:latin typeface="Roboto Lt" pitchFamily="2" charset="0"/>
              <a:ea typeface="Roboto Lt"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Questions for this topic that we need to investigate</a:t>
            </a:r>
            <a:endParaRPr lang="en-US" sz="1200" cap="all" dirty="0">
              <a:solidFill>
                <a:schemeClr val="bg1"/>
              </a:solidFill>
              <a:latin typeface="Roboto Lt" pitchFamily="2" charset="0"/>
              <a:ea typeface="Roboto Lt" pitchFamily="2" charset="0"/>
            </a:endParaRPr>
          </a:p>
          <a:p>
            <a:pPr marL="285750" indent="-285750">
              <a:buFont typeface="Arial" panose="020B0604020202020204" pitchFamily="34" charset="0"/>
              <a:buChar char="•"/>
            </a:pPr>
            <a:r>
              <a:rPr lang="en-US" sz="1200" cap="all" dirty="0">
                <a:solidFill>
                  <a:schemeClr val="bg1"/>
                </a:solidFill>
                <a:latin typeface="Roboto Lt" pitchFamily="2" charset="0"/>
                <a:ea typeface="Roboto Lt" pitchFamily="2" charset="0"/>
              </a:rPr>
              <a:t>What should a governmental data dissemination platform look like? </a:t>
            </a:r>
          </a:p>
          <a:p>
            <a:pPr marL="285750" indent="-285750">
              <a:buFont typeface="Arial" panose="020B0604020202020204" pitchFamily="34" charset="0"/>
              <a:buChar char="•"/>
            </a:pPr>
            <a:r>
              <a:rPr lang="en-US" sz="1200" cap="all" dirty="0">
                <a:solidFill>
                  <a:schemeClr val="bg1"/>
                </a:solidFill>
                <a:latin typeface="Roboto Lt" pitchFamily="2" charset="0"/>
                <a:ea typeface="Roboto Lt" pitchFamily="2" charset="0"/>
              </a:rPr>
              <a:t>How can metadata be made </a:t>
            </a:r>
            <a:r>
              <a:rPr lang="en-US" sz="1200" cap="all" dirty="0" err="1">
                <a:solidFill>
                  <a:schemeClr val="bg1"/>
                </a:solidFill>
                <a:latin typeface="Roboto Lt" pitchFamily="2" charset="0"/>
                <a:ea typeface="Roboto Lt" pitchFamily="2" charset="0"/>
              </a:rPr>
              <a:t>crawlable</a:t>
            </a:r>
            <a:r>
              <a:rPr lang="en-US" sz="1200" cap="all" dirty="0">
                <a:solidFill>
                  <a:schemeClr val="bg1"/>
                </a:solidFill>
                <a:latin typeface="Roboto Lt" pitchFamily="2" charset="0"/>
                <a:ea typeface="Roboto Lt" pitchFamily="2" charset="0"/>
              </a:rPr>
              <a:t> and </a:t>
            </a:r>
            <a:r>
              <a:rPr lang="en-US" sz="1200" cap="all" dirty="0" err="1">
                <a:solidFill>
                  <a:schemeClr val="bg1"/>
                </a:solidFill>
                <a:latin typeface="Roboto Lt" pitchFamily="2" charset="0"/>
                <a:ea typeface="Roboto Lt" pitchFamily="2" charset="0"/>
              </a:rPr>
              <a:t>indexable</a:t>
            </a:r>
            <a:r>
              <a:rPr lang="en-US" sz="1200" cap="all" dirty="0">
                <a:solidFill>
                  <a:schemeClr val="bg1"/>
                </a:solidFill>
                <a:latin typeface="Roboto Lt" pitchFamily="2" charset="0"/>
                <a:ea typeface="Roboto Lt" pitchFamily="2" charset="0"/>
              </a:rPr>
              <a:t> by search engines? </a:t>
            </a:r>
          </a:p>
          <a:p>
            <a:pPr marL="285750" indent="-285750">
              <a:buFont typeface="Arial" panose="020B0604020202020204" pitchFamily="34" charset="0"/>
              <a:buChar char="•"/>
            </a:pPr>
            <a:r>
              <a:rPr lang="en-US" sz="1200" cap="all" dirty="0">
                <a:solidFill>
                  <a:schemeClr val="bg1"/>
                </a:solidFill>
                <a:latin typeface="Roboto Lt" pitchFamily="2" charset="0"/>
                <a:ea typeface="Roboto Lt" pitchFamily="2" charset="0"/>
              </a:rPr>
              <a:t>How can users be allowed to expand authoritative data? </a:t>
            </a:r>
          </a:p>
          <a:p>
            <a:pPr marL="285750" indent="-285750">
              <a:buFont typeface="Arial" panose="020B0604020202020204" pitchFamily="34" charset="0"/>
              <a:buChar char="•"/>
            </a:pPr>
            <a:r>
              <a:rPr lang="en-US" sz="1200" cap="all" dirty="0">
                <a:solidFill>
                  <a:schemeClr val="bg1"/>
                </a:solidFill>
                <a:latin typeface="Roboto Lt" pitchFamily="2" charset="0"/>
                <a:ea typeface="Roboto Lt" pitchFamily="2" charset="0"/>
              </a:rPr>
              <a:t>How can information instead of data be made </a:t>
            </a:r>
            <a:r>
              <a:rPr lang="en-US" sz="1200" cap="all" dirty="0" err="1">
                <a:solidFill>
                  <a:schemeClr val="bg1"/>
                </a:solidFill>
                <a:latin typeface="Roboto Lt" pitchFamily="2" charset="0"/>
                <a:ea typeface="Roboto Lt" pitchFamily="2" charset="0"/>
              </a:rPr>
              <a:t>crawlable</a:t>
            </a:r>
            <a:r>
              <a:rPr lang="en-US" sz="1200" cap="all" dirty="0">
                <a:solidFill>
                  <a:schemeClr val="bg1"/>
                </a:solidFill>
                <a:latin typeface="Roboto Lt" pitchFamily="2" charset="0"/>
                <a:ea typeface="Roboto Lt" pitchFamily="2" charset="0"/>
              </a:rPr>
              <a:t>? </a:t>
            </a:r>
          </a:p>
          <a:p>
            <a:pPr marL="285750" indent="-285750">
              <a:buFont typeface="Arial" panose="020B0604020202020204" pitchFamily="34" charset="0"/>
              <a:buChar char="•"/>
            </a:pPr>
            <a:r>
              <a:rPr lang="en-US" sz="1200" cap="all" dirty="0">
                <a:solidFill>
                  <a:schemeClr val="bg1"/>
                </a:solidFill>
                <a:latin typeface="Roboto Lt" pitchFamily="2" charset="0"/>
                <a:ea typeface="Roboto Lt" pitchFamily="2" charset="0"/>
              </a:rPr>
              <a:t>What can we learn from </a:t>
            </a:r>
            <a:r>
              <a:rPr lang="en-US" sz="1200" cap="all" dirty="0" err="1">
                <a:solidFill>
                  <a:schemeClr val="bg1"/>
                </a:solidFill>
                <a:latin typeface="Roboto Lt" pitchFamily="2" charset="0"/>
                <a:ea typeface="Roboto Lt" pitchFamily="2" charset="0"/>
              </a:rPr>
              <a:t>OpenStreetmap’s</a:t>
            </a:r>
            <a:r>
              <a:rPr lang="en-US" sz="1200" cap="all" dirty="0">
                <a:solidFill>
                  <a:schemeClr val="bg1"/>
                </a:solidFill>
                <a:latin typeface="Roboto Lt" pitchFamily="2" charset="0"/>
                <a:ea typeface="Roboto Lt" pitchFamily="2" charset="0"/>
              </a:rPr>
              <a:t> data model and search APIs</a:t>
            </a:r>
          </a:p>
          <a:p>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4</a:t>
            </a:fld>
            <a:endParaRPr lang="nl-NL"/>
          </a:p>
        </p:txBody>
      </p:sp>
    </p:spTree>
    <p:extLst>
      <p:ext uri="{BB962C8B-B14F-4D97-AF65-F5344CB8AC3E}">
        <p14:creationId xmlns:p14="http://schemas.microsoft.com/office/powerpoint/2010/main" val="4087525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Linked data</a:t>
            </a:r>
          </a:p>
          <a:p>
            <a:endParaRPr lang="en-US" dirty="0"/>
          </a:p>
          <a:p>
            <a:endParaRPr lang="en-US" dirty="0"/>
          </a:p>
          <a:p>
            <a:r>
              <a:rPr lang="en-US" dirty="0"/>
              <a:t>NEXT:</a:t>
            </a:r>
          </a:p>
          <a:p>
            <a:r>
              <a:rPr lang="nl-NL" dirty="0"/>
              <a:t>DEMO:	27:30	30:00	Information</a:t>
            </a:r>
          </a:p>
        </p:txBody>
      </p:sp>
      <p:sp>
        <p:nvSpPr>
          <p:cNvPr id="4" name="Slide Number Placeholder 3"/>
          <p:cNvSpPr>
            <a:spLocks noGrp="1"/>
          </p:cNvSpPr>
          <p:nvPr>
            <p:ph type="sldNum" sz="quarter" idx="10"/>
          </p:nvPr>
        </p:nvSpPr>
        <p:spPr/>
        <p:txBody>
          <a:bodyPr/>
          <a:lstStyle/>
          <a:p>
            <a:fld id="{59E0FB81-6956-4B64-B850-B8B0EA74D239}" type="slidenum">
              <a:rPr lang="nl-NL" smtClean="0"/>
              <a:t>5</a:t>
            </a:fld>
            <a:endParaRPr lang="nl-NL"/>
          </a:p>
        </p:txBody>
      </p:sp>
    </p:spTree>
    <p:extLst>
      <p:ext uri="{BB962C8B-B14F-4D97-AF65-F5344CB8AC3E}">
        <p14:creationId xmlns:p14="http://schemas.microsoft.com/office/powerpoint/2010/main" val="211189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Linked data</a:t>
            </a:r>
          </a:p>
          <a:p>
            <a:endParaRPr lang="en-US" dirty="0"/>
          </a:p>
          <a:p>
            <a:endParaRPr lang="en-US" dirty="0"/>
          </a:p>
          <a:p>
            <a:r>
              <a:rPr lang="en-US" dirty="0"/>
              <a:t>NEXT:</a:t>
            </a:r>
          </a:p>
          <a:p>
            <a:r>
              <a:rPr lang="nl-NL" dirty="0"/>
              <a:t>DEMO:	27:30	30:00	Information</a:t>
            </a:r>
          </a:p>
        </p:txBody>
      </p:sp>
      <p:sp>
        <p:nvSpPr>
          <p:cNvPr id="4" name="Slide Number Placeholder 3"/>
          <p:cNvSpPr>
            <a:spLocks noGrp="1"/>
          </p:cNvSpPr>
          <p:nvPr>
            <p:ph type="sldNum" sz="quarter" idx="10"/>
          </p:nvPr>
        </p:nvSpPr>
        <p:spPr/>
        <p:txBody>
          <a:bodyPr/>
          <a:lstStyle/>
          <a:p>
            <a:fld id="{59E0FB81-6956-4B64-B850-B8B0EA74D239}" type="slidenum">
              <a:rPr lang="nl-NL" smtClean="0"/>
              <a:t>6</a:t>
            </a:fld>
            <a:endParaRPr lang="nl-NL"/>
          </a:p>
        </p:txBody>
      </p:sp>
    </p:spTree>
    <p:extLst>
      <p:ext uri="{BB962C8B-B14F-4D97-AF65-F5344CB8AC3E}">
        <p14:creationId xmlns:p14="http://schemas.microsoft.com/office/powerpoint/2010/main" val="211189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Linked data</a:t>
            </a:r>
          </a:p>
          <a:p>
            <a:endParaRPr lang="en-US" dirty="0"/>
          </a:p>
          <a:p>
            <a:endParaRPr lang="en-US" dirty="0"/>
          </a:p>
          <a:p>
            <a:r>
              <a:rPr lang="en-US" dirty="0"/>
              <a:t>NEXT:</a:t>
            </a:r>
          </a:p>
          <a:p>
            <a:r>
              <a:rPr lang="nl-NL" dirty="0"/>
              <a:t>DEMO:	27:30	30:00	Information</a:t>
            </a:r>
          </a:p>
        </p:txBody>
      </p:sp>
      <p:sp>
        <p:nvSpPr>
          <p:cNvPr id="4" name="Slide Number Placeholder 3"/>
          <p:cNvSpPr>
            <a:spLocks noGrp="1"/>
          </p:cNvSpPr>
          <p:nvPr>
            <p:ph type="sldNum" sz="quarter" idx="10"/>
          </p:nvPr>
        </p:nvSpPr>
        <p:spPr/>
        <p:txBody>
          <a:bodyPr/>
          <a:lstStyle/>
          <a:p>
            <a:fld id="{59E0FB81-6956-4B64-B850-B8B0EA74D239}" type="slidenum">
              <a:rPr lang="nl-NL" smtClean="0"/>
              <a:t>7</a:t>
            </a:fld>
            <a:endParaRPr lang="nl-NL"/>
          </a:p>
        </p:txBody>
      </p:sp>
    </p:spTree>
    <p:extLst>
      <p:ext uri="{BB962C8B-B14F-4D97-AF65-F5344CB8AC3E}">
        <p14:creationId xmlns:p14="http://schemas.microsoft.com/office/powerpoint/2010/main" val="211189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Challenges</a:t>
            </a:r>
          </a:p>
          <a:p>
            <a:endParaRPr lang="en-US" dirty="0"/>
          </a:p>
          <a:p>
            <a:r>
              <a:rPr lang="en-US" sz="1200" b="1" dirty="0">
                <a:solidFill>
                  <a:schemeClr val="bg1"/>
                </a:solidFill>
                <a:latin typeface="Roboto Lt" pitchFamily="2" charset="0"/>
                <a:ea typeface="Roboto Lt" pitchFamily="2" charset="0"/>
              </a:rPr>
              <a:t>Challenge 1</a:t>
            </a:r>
            <a:r>
              <a:rPr lang="en-US" sz="1200" dirty="0">
                <a:solidFill>
                  <a:schemeClr val="bg1"/>
                </a:solidFill>
                <a:latin typeface="Roboto Lt" pitchFamily="2" charset="0"/>
                <a:ea typeface="Roboto Lt" pitchFamily="2" charset="0"/>
              </a:rPr>
              <a:t>: The data and the usability of the tool should be as understandable as possible for both citizens and municipal / government. Talking as a citizens.</a:t>
            </a:r>
          </a:p>
          <a:p>
            <a:endParaRPr lang="en-US" sz="1200" dirty="0">
              <a:solidFill>
                <a:schemeClr val="bg1"/>
              </a:solidFill>
              <a:latin typeface="Roboto Lt" pitchFamily="2" charset="0"/>
              <a:ea typeface="Roboto Lt" pitchFamily="2" charset="0"/>
            </a:endParaRPr>
          </a:p>
          <a:p>
            <a:r>
              <a:rPr lang="en-US" sz="1200" b="1" dirty="0">
                <a:solidFill>
                  <a:schemeClr val="bg1"/>
                </a:solidFill>
                <a:latin typeface="Roboto Lt" pitchFamily="2" charset="0"/>
                <a:ea typeface="Roboto Lt" pitchFamily="2" charset="0"/>
              </a:rPr>
              <a:t>Challenge 2</a:t>
            </a:r>
            <a:r>
              <a:rPr lang="en-US" sz="1200" dirty="0">
                <a:solidFill>
                  <a:schemeClr val="bg1"/>
                </a:solidFill>
                <a:latin typeface="Roboto Lt" pitchFamily="2" charset="0"/>
                <a:ea typeface="Roboto Lt" pitchFamily="2" charset="0"/>
              </a:rPr>
              <a:t>: Retention of data quality if the citizen is going to interfere with the public data.</a:t>
            </a:r>
          </a:p>
          <a:p>
            <a:endParaRPr lang="en-US" sz="1200" dirty="0">
              <a:solidFill>
                <a:schemeClr val="bg1"/>
              </a:solidFill>
              <a:latin typeface="Roboto Lt" pitchFamily="2" charset="0"/>
              <a:ea typeface="Roboto Lt" pitchFamily="2" charset="0"/>
            </a:endParaRPr>
          </a:p>
          <a:p>
            <a:r>
              <a:rPr lang="en-US" sz="1200" b="1" dirty="0">
                <a:solidFill>
                  <a:schemeClr val="bg1"/>
                </a:solidFill>
                <a:latin typeface="Roboto Lt" pitchFamily="2" charset="0"/>
                <a:ea typeface="Roboto Lt" pitchFamily="2" charset="0"/>
              </a:rPr>
              <a:t>Challenge 3</a:t>
            </a:r>
            <a:r>
              <a:rPr lang="en-US" sz="1200" dirty="0">
                <a:solidFill>
                  <a:schemeClr val="bg1"/>
                </a:solidFill>
                <a:latin typeface="Roboto Lt" pitchFamily="2" charset="0"/>
                <a:ea typeface="Roboto Lt" pitchFamily="2" charset="0"/>
              </a:rPr>
              <a:t>: No compliance in data sets and data types for each municipality creates differences in public data.</a:t>
            </a:r>
          </a:p>
        </p:txBody>
      </p:sp>
      <p:sp>
        <p:nvSpPr>
          <p:cNvPr id="4" name="Slide Number Placeholder 3"/>
          <p:cNvSpPr>
            <a:spLocks noGrp="1"/>
          </p:cNvSpPr>
          <p:nvPr>
            <p:ph type="sldNum" sz="quarter" idx="10"/>
          </p:nvPr>
        </p:nvSpPr>
        <p:spPr/>
        <p:txBody>
          <a:bodyPr/>
          <a:lstStyle/>
          <a:p>
            <a:fld id="{59E0FB81-6956-4B64-B850-B8B0EA74D239}" type="slidenum">
              <a:rPr lang="nl-NL" smtClean="0"/>
              <a:t>8</a:t>
            </a:fld>
            <a:endParaRPr lang="nl-NL"/>
          </a:p>
        </p:txBody>
      </p:sp>
    </p:spTree>
    <p:extLst>
      <p:ext uri="{BB962C8B-B14F-4D97-AF65-F5344CB8AC3E}">
        <p14:creationId xmlns:p14="http://schemas.microsoft.com/office/powerpoint/2010/main" val="211189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12	25:30	27:30	Linked data</a:t>
            </a:r>
          </a:p>
          <a:p>
            <a:endParaRPr lang="en-US" dirty="0"/>
          </a:p>
          <a:p>
            <a:endParaRPr lang="en-US" dirty="0"/>
          </a:p>
          <a:p>
            <a:r>
              <a:rPr lang="en-US" dirty="0"/>
              <a:t>NEXT:</a:t>
            </a:r>
          </a:p>
          <a:p>
            <a:r>
              <a:rPr lang="nl-NL" dirty="0"/>
              <a:t>DEMO:	27:30	30:00	Information</a:t>
            </a:r>
          </a:p>
        </p:txBody>
      </p:sp>
      <p:sp>
        <p:nvSpPr>
          <p:cNvPr id="4" name="Slide Number Placeholder 3"/>
          <p:cNvSpPr>
            <a:spLocks noGrp="1"/>
          </p:cNvSpPr>
          <p:nvPr>
            <p:ph type="sldNum" sz="quarter" idx="10"/>
          </p:nvPr>
        </p:nvSpPr>
        <p:spPr/>
        <p:txBody>
          <a:bodyPr/>
          <a:lstStyle/>
          <a:p>
            <a:fld id="{59E0FB81-6956-4B64-B850-B8B0EA74D239}" type="slidenum">
              <a:rPr lang="nl-NL" smtClean="0"/>
              <a:t>9</a:t>
            </a:fld>
            <a:endParaRPr lang="nl-NL"/>
          </a:p>
        </p:txBody>
      </p:sp>
    </p:spTree>
    <p:extLst>
      <p:ext uri="{BB962C8B-B14F-4D97-AF65-F5344CB8AC3E}">
        <p14:creationId xmlns:p14="http://schemas.microsoft.com/office/powerpoint/2010/main" val="211189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92615"/>
            <a:ext cx="7772400" cy="1236931"/>
          </a:xfrm>
        </p:spPr>
        <p:txBody>
          <a:bodyPr/>
          <a:lstStyle/>
          <a:p>
            <a:r>
              <a:rPr lang="nl-NL"/>
              <a:t>Titelstijl van model bewerken</a:t>
            </a:r>
          </a:p>
        </p:txBody>
      </p:sp>
      <p:sp>
        <p:nvSpPr>
          <p:cNvPr id="3" name="Subtitel 2"/>
          <p:cNvSpPr>
            <a:spLocks noGrp="1"/>
          </p:cNvSpPr>
          <p:nvPr>
            <p:ph type="subTitle" idx="1"/>
          </p:nvPr>
        </p:nvSpPr>
        <p:spPr>
          <a:xfrm>
            <a:off x="1371600" y="3269986"/>
            <a:ext cx="6400800" cy="14746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titelstijl van het model te bewerken</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verticale tekst 2"/>
          <p:cNvSpPr>
            <a:spLocks noGrp="1"/>
          </p:cNvSpPr>
          <p:nvPr>
            <p:ph type="body" orient="vert" idx="1"/>
          </p:nvPr>
        </p:nvSpPr>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31091"/>
            <a:ext cx="2057400" cy="4923679"/>
          </a:xfrm>
        </p:spPr>
        <p:txBody>
          <a:bodyPr vert="eaVert"/>
          <a:lstStyle/>
          <a:p>
            <a:r>
              <a:rPr lang="nl-NL"/>
              <a:t>Titelstijl van model bewerken</a:t>
            </a:r>
          </a:p>
        </p:txBody>
      </p:sp>
      <p:sp>
        <p:nvSpPr>
          <p:cNvPr id="3" name="Tijdelijke aanduiding voor verticale tekst 2"/>
          <p:cNvSpPr>
            <a:spLocks noGrp="1"/>
          </p:cNvSpPr>
          <p:nvPr>
            <p:ph type="body" orient="vert" idx="1"/>
          </p:nvPr>
        </p:nvSpPr>
        <p:spPr>
          <a:xfrm>
            <a:off x="457200" y="231091"/>
            <a:ext cx="6019800" cy="4923679"/>
          </a:xfrm>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708121"/>
            <a:ext cx="7772400" cy="1146098"/>
          </a:xfrm>
        </p:spPr>
        <p:txBody>
          <a:bodyPr anchor="t"/>
          <a:lstStyle>
            <a:lvl1pPr algn="l">
              <a:defRPr sz="4000" b="1" cap="all"/>
            </a:lvl1pPr>
          </a:lstStyle>
          <a:p>
            <a:r>
              <a:rPr lang="nl-NL"/>
              <a:t>Titelstijl van model bewerken</a:t>
            </a:r>
          </a:p>
        </p:txBody>
      </p:sp>
      <p:sp>
        <p:nvSpPr>
          <p:cNvPr id="3" name="Tijdelijke aanduiding voor tekst 2"/>
          <p:cNvSpPr>
            <a:spLocks noGrp="1"/>
          </p:cNvSpPr>
          <p:nvPr>
            <p:ph type="body" idx="1"/>
          </p:nvPr>
        </p:nvSpPr>
        <p:spPr>
          <a:xfrm>
            <a:off x="722313" y="2445811"/>
            <a:ext cx="7772400" cy="126231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tekststijl van het model te bewerken</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sz="half" idx="1"/>
          </p:nvPr>
        </p:nvSpPr>
        <p:spPr>
          <a:xfrm>
            <a:off x="457200" y="1346465"/>
            <a:ext cx="4038600" cy="3808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346465"/>
            <a:ext cx="4038600" cy="3808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17-3-2016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Titelstijl van model bewerken</a:t>
            </a:r>
          </a:p>
        </p:txBody>
      </p:sp>
      <p:sp>
        <p:nvSpPr>
          <p:cNvPr id="3" name="Tijdelijke aanduiding voor tekst 2"/>
          <p:cNvSpPr>
            <a:spLocks noGrp="1"/>
          </p:cNvSpPr>
          <p:nvPr>
            <p:ph type="body" idx="1"/>
          </p:nvPr>
        </p:nvSpPr>
        <p:spPr>
          <a:xfrm>
            <a:off x="457200" y="1291698"/>
            <a:ext cx="4040188" cy="5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4" name="Tijdelijke aanduiding voor inhoud 3"/>
          <p:cNvSpPr>
            <a:spLocks noGrp="1"/>
          </p:cNvSpPr>
          <p:nvPr>
            <p:ph sz="half" idx="2"/>
          </p:nvPr>
        </p:nvSpPr>
        <p:spPr>
          <a:xfrm>
            <a:off x="457200" y="1830017"/>
            <a:ext cx="4040188" cy="33247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291698"/>
            <a:ext cx="4041775" cy="5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6" name="Tijdelijke aanduiding voor inhoud 5"/>
          <p:cNvSpPr>
            <a:spLocks noGrp="1"/>
          </p:cNvSpPr>
          <p:nvPr>
            <p:ph sz="quarter" idx="4"/>
          </p:nvPr>
        </p:nvSpPr>
        <p:spPr>
          <a:xfrm>
            <a:off x="4645026" y="1830017"/>
            <a:ext cx="4041775" cy="33247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6FC771D5-5914-CE47-98D1-C73F3662DBFB}" type="datetimeFigureOut">
              <a:rPr lang="nl-NL" smtClean="0"/>
              <a:pPr/>
              <a:t>17-3-2016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datum 2"/>
          <p:cNvSpPr>
            <a:spLocks noGrp="1"/>
          </p:cNvSpPr>
          <p:nvPr>
            <p:ph type="dt" sz="half" idx="10"/>
          </p:nvPr>
        </p:nvSpPr>
        <p:spPr/>
        <p:txBody>
          <a:bodyPr/>
          <a:lstStyle/>
          <a:p>
            <a:fld id="{6FC771D5-5914-CE47-98D1-C73F3662DBFB}" type="datetimeFigureOut">
              <a:rPr lang="nl-NL" smtClean="0"/>
              <a:pPr/>
              <a:t>17-3-2016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FC771D5-5914-CE47-98D1-C73F3662DBFB}" type="datetimeFigureOut">
              <a:rPr lang="nl-NL" smtClean="0"/>
              <a:pPr/>
              <a:t>17-3-2016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9754"/>
            <a:ext cx="3008313" cy="977790"/>
          </a:xfrm>
        </p:spPr>
        <p:txBody>
          <a:bodyPr anchor="b"/>
          <a:lstStyle>
            <a:lvl1pPr algn="l">
              <a:defRPr sz="2000" b="1"/>
            </a:lvl1pPr>
          </a:lstStyle>
          <a:p>
            <a:r>
              <a:rPr lang="nl-NL"/>
              <a:t>Titelstijl van model bewerken</a:t>
            </a:r>
          </a:p>
        </p:txBody>
      </p:sp>
      <p:sp>
        <p:nvSpPr>
          <p:cNvPr id="3" name="Tijdelijke aanduiding voor inhoud 2"/>
          <p:cNvSpPr>
            <a:spLocks noGrp="1"/>
          </p:cNvSpPr>
          <p:nvPr>
            <p:ph idx="1"/>
          </p:nvPr>
        </p:nvSpPr>
        <p:spPr>
          <a:xfrm>
            <a:off x="3575050" y="229754"/>
            <a:ext cx="5111750" cy="4925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207544"/>
            <a:ext cx="3008313" cy="3947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17-3-2016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39394"/>
            <a:ext cx="5486400" cy="476873"/>
          </a:xfrm>
        </p:spPr>
        <p:txBody>
          <a:bodyPr anchor="b"/>
          <a:lstStyle>
            <a:lvl1pPr algn="l">
              <a:defRPr sz="2000" b="1"/>
            </a:lvl1pPr>
          </a:lstStyle>
          <a:p>
            <a:r>
              <a:rPr lang="nl-NL"/>
              <a:t>Titelstijl van model bewerken</a:t>
            </a:r>
          </a:p>
        </p:txBody>
      </p:sp>
      <p:sp>
        <p:nvSpPr>
          <p:cNvPr id="3" name="Tijdelijke aanduiding voor afbeelding 2"/>
          <p:cNvSpPr>
            <a:spLocks noGrp="1"/>
          </p:cNvSpPr>
          <p:nvPr>
            <p:ph type="pic" idx="1"/>
          </p:nvPr>
        </p:nvSpPr>
        <p:spPr>
          <a:xfrm>
            <a:off x="1792288" y="515610"/>
            <a:ext cx="5486400" cy="3462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4516268"/>
            <a:ext cx="5486400" cy="6772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17-3-2016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FB52F"/>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31090"/>
            <a:ext cx="8229600" cy="961761"/>
          </a:xfrm>
          <a:prstGeom prst="rect">
            <a:avLst/>
          </a:prstGeom>
        </p:spPr>
        <p:txBody>
          <a:bodyPr vert="horz" lIns="91440" tIns="45720" rIns="91440" bIns="45720" rtlCol="0" anchor="ctr">
            <a:normAutofit/>
          </a:bodyPr>
          <a:lstStyle/>
          <a:p>
            <a:r>
              <a:rPr lang="nl-NL"/>
              <a:t>Titelstijl van model bewerken</a:t>
            </a:r>
          </a:p>
        </p:txBody>
      </p:sp>
      <p:sp>
        <p:nvSpPr>
          <p:cNvPr id="3" name="Tijdelijke aanduiding voor tekst 2"/>
          <p:cNvSpPr>
            <a:spLocks noGrp="1"/>
          </p:cNvSpPr>
          <p:nvPr>
            <p:ph type="body" idx="1"/>
          </p:nvPr>
        </p:nvSpPr>
        <p:spPr>
          <a:xfrm>
            <a:off x="457200" y="1346465"/>
            <a:ext cx="8229600" cy="3808305"/>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5348457"/>
            <a:ext cx="2133600" cy="307229"/>
          </a:xfrm>
          <a:prstGeom prst="rect">
            <a:avLst/>
          </a:prstGeom>
        </p:spPr>
        <p:txBody>
          <a:bodyPr vert="horz" lIns="91440" tIns="45720" rIns="91440" bIns="45720" rtlCol="0" anchor="ctr"/>
          <a:lstStyle>
            <a:lvl1pPr algn="l">
              <a:defRPr sz="1200">
                <a:solidFill>
                  <a:schemeClr val="tx1">
                    <a:tint val="75000"/>
                  </a:schemeClr>
                </a:solidFill>
              </a:defRPr>
            </a:lvl1pPr>
          </a:lstStyle>
          <a:p>
            <a:fld id="{6FC771D5-5914-CE47-98D1-C73F3662DBFB}" type="datetimeFigureOut">
              <a:rPr lang="nl-NL" smtClean="0"/>
              <a:pPr/>
              <a:t>17-3-2016</a:t>
            </a:fld>
            <a:endParaRPr lang="nl-NL"/>
          </a:p>
        </p:txBody>
      </p:sp>
      <p:sp>
        <p:nvSpPr>
          <p:cNvPr id="5" name="Tijdelijke aanduiding voor voettekst 4"/>
          <p:cNvSpPr>
            <a:spLocks noGrp="1"/>
          </p:cNvSpPr>
          <p:nvPr>
            <p:ph type="ftr" sz="quarter" idx="3"/>
          </p:nvPr>
        </p:nvSpPr>
        <p:spPr>
          <a:xfrm>
            <a:off x="3124200" y="5348457"/>
            <a:ext cx="2895600" cy="30722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5348457"/>
            <a:ext cx="2133600" cy="307229"/>
          </a:xfrm>
          <a:prstGeom prst="rect">
            <a:avLst/>
          </a:prstGeom>
        </p:spPr>
        <p:txBody>
          <a:bodyPr vert="horz" lIns="91440" tIns="45720" rIns="91440" bIns="45720" rtlCol="0" anchor="ctr"/>
          <a:lstStyle>
            <a:lvl1pPr algn="r">
              <a:defRPr sz="1200">
                <a:solidFill>
                  <a:schemeClr val="tx1">
                    <a:tint val="75000"/>
                  </a:schemeClr>
                </a:solidFill>
              </a:defRPr>
            </a:lvl1pPr>
          </a:lstStyle>
          <a:p>
            <a:fld id="{3434AAD1-B33D-1C48-91E8-088153BBD557}"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spotzi.png"/>
          <p:cNvPicPr>
            <a:picLocks noChangeAspect="1"/>
          </p:cNvPicPr>
          <p:nvPr/>
        </p:nvPicPr>
        <p:blipFill>
          <a:blip r:embed="rId3"/>
          <a:stretch>
            <a:fillRect/>
          </a:stretch>
        </p:blipFill>
        <p:spPr>
          <a:xfrm>
            <a:off x="333375" y="221421"/>
            <a:ext cx="4943475" cy="3119711"/>
          </a:xfrm>
          <a:prstGeom prst="rect">
            <a:avLst/>
          </a:prstGeom>
        </p:spPr>
      </p:pic>
      <p:pic>
        <p:nvPicPr>
          <p:cNvPr id="1026" name="Picture 2" descr="http://www.geonovum.nl/sites/all/themes/insider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3117" y="1143354"/>
            <a:ext cx="2535533" cy="12758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238500"/>
            <a:ext cx="5267325" cy="196334"/>
          </a:xfrm>
          <a:prstGeom prst="rect">
            <a:avLst/>
          </a:prstGeom>
          <a:solidFill>
            <a:srgbClr val="8FB52F"/>
          </a:solidFill>
          <a:ln>
            <a:noFill/>
          </a:ln>
          <a:effectLst>
            <a:outerShdw blurRad="40000" dist="23000" dir="5400000" rotWithShape="0">
              <a:srgbClr val="8FB52F">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5" name="TextBox 4"/>
          <p:cNvSpPr txBox="1"/>
          <p:nvPr/>
        </p:nvSpPr>
        <p:spPr>
          <a:xfrm>
            <a:off x="876299" y="3458349"/>
            <a:ext cx="7732679" cy="584775"/>
          </a:xfrm>
          <a:prstGeom prst="rect">
            <a:avLst/>
          </a:prstGeom>
          <a:noFill/>
        </p:spPr>
        <p:txBody>
          <a:bodyPr wrap="square" rtlCol="0">
            <a:spAutoFit/>
          </a:bodyPr>
          <a:lstStyle/>
          <a:p>
            <a:r>
              <a:rPr lang="en-US" sz="3200" dirty="0">
                <a:solidFill>
                  <a:schemeClr val="bg1"/>
                </a:solidFill>
                <a:latin typeface="Roboto Lt" pitchFamily="2" charset="0"/>
                <a:ea typeface="Roboto Lt" pitchFamily="2" charset="0"/>
              </a:rPr>
              <a:t>A usable spatial data publication platform</a:t>
            </a:r>
            <a:endParaRPr lang="nl-NL" sz="3200" dirty="0">
              <a:solidFill>
                <a:schemeClr val="bg1"/>
              </a:solidFill>
              <a:latin typeface="Roboto Lt" pitchFamily="2" charset="0"/>
              <a:ea typeface="Roboto Lt" pitchFamily="2" charset="0"/>
            </a:endParaRPr>
          </a:p>
        </p:txBody>
      </p:sp>
      <p:sp>
        <p:nvSpPr>
          <p:cNvPr id="3" name="TextBox 2"/>
          <p:cNvSpPr txBox="1"/>
          <p:nvPr/>
        </p:nvSpPr>
        <p:spPr>
          <a:xfrm>
            <a:off x="876300" y="2971800"/>
            <a:ext cx="7372350" cy="461665"/>
          </a:xfrm>
          <a:prstGeom prst="rect">
            <a:avLst/>
          </a:prstGeom>
          <a:noFill/>
        </p:spPr>
        <p:txBody>
          <a:bodyPr wrap="square" rtlCol="0">
            <a:spAutoFit/>
          </a:bodyPr>
          <a:lstStyle/>
          <a:p>
            <a:r>
              <a:rPr lang="en-US" sz="2400" dirty="0">
                <a:solidFill>
                  <a:schemeClr val="bg1"/>
                </a:solidFill>
                <a:latin typeface="Roboto Lt" pitchFamily="2" charset="0"/>
                <a:ea typeface="Roboto Lt" pitchFamily="2" charset="0"/>
              </a:rPr>
              <a:t>Final Presentation - Research Topic 2</a:t>
            </a:r>
            <a:endParaRPr lang="nl-NL" sz="2400" dirty="0">
              <a:solidFill>
                <a:schemeClr val="bg1"/>
              </a:solidFill>
              <a:latin typeface="Roboto Lt" pitchFamily="2" charset="0"/>
              <a:ea typeface="Roboto Lt" pitchFamily="2" charset="0"/>
            </a:endParaRPr>
          </a:p>
        </p:txBody>
      </p:sp>
      <p:sp>
        <p:nvSpPr>
          <p:cNvPr id="7" name="TextBox 6"/>
          <p:cNvSpPr txBox="1"/>
          <p:nvPr/>
        </p:nvSpPr>
        <p:spPr>
          <a:xfrm>
            <a:off x="7546232" y="5229675"/>
            <a:ext cx="2045240" cy="523220"/>
          </a:xfrm>
          <a:prstGeom prst="rect">
            <a:avLst/>
          </a:prstGeom>
          <a:noFill/>
        </p:spPr>
        <p:txBody>
          <a:bodyPr wrap="square" rtlCol="0">
            <a:spAutoFit/>
          </a:bodyPr>
          <a:lstStyle/>
          <a:p>
            <a:r>
              <a:rPr lang="en-US" sz="1400" dirty="0">
                <a:solidFill>
                  <a:schemeClr val="bg1"/>
                </a:solidFill>
                <a:latin typeface="Roboto Lt" pitchFamily="2" charset="0"/>
                <a:ea typeface="Roboto Lt" pitchFamily="2" charset="0"/>
              </a:rPr>
              <a:t>Teun van </a:t>
            </a:r>
            <a:r>
              <a:rPr lang="en-US" sz="1400" dirty="0" err="1">
                <a:solidFill>
                  <a:schemeClr val="bg1"/>
                </a:solidFill>
                <a:latin typeface="Roboto Lt" pitchFamily="2" charset="0"/>
                <a:ea typeface="Roboto Lt" pitchFamily="2" charset="0"/>
              </a:rPr>
              <a:t>Sprundel</a:t>
            </a:r>
            <a:endParaRPr lang="en-US" sz="1400" dirty="0">
              <a:solidFill>
                <a:schemeClr val="bg1"/>
              </a:solidFill>
              <a:latin typeface="Roboto Lt" pitchFamily="2" charset="0"/>
              <a:ea typeface="Roboto Lt" pitchFamily="2" charset="0"/>
            </a:endParaRPr>
          </a:p>
          <a:p>
            <a:r>
              <a:rPr lang="en-US" sz="1400" dirty="0">
                <a:solidFill>
                  <a:schemeClr val="bg1"/>
                </a:solidFill>
                <a:latin typeface="Roboto Lt" pitchFamily="2" charset="0"/>
                <a:ea typeface="Roboto Lt" pitchFamily="2" charset="0"/>
              </a:rPr>
              <a:t>Matthew </a:t>
            </a:r>
            <a:r>
              <a:rPr lang="en-US" sz="1400" dirty="0" err="1">
                <a:solidFill>
                  <a:schemeClr val="bg1"/>
                </a:solidFill>
                <a:latin typeface="Roboto Lt" pitchFamily="2" charset="0"/>
                <a:ea typeface="Roboto Lt" pitchFamily="2" charset="0"/>
              </a:rPr>
              <a:t>Pegels</a:t>
            </a:r>
            <a:endParaRPr lang="nl-NL" sz="1400" dirty="0">
              <a:solidFill>
                <a:schemeClr val="bg1"/>
              </a:solidFill>
              <a:latin typeface="Roboto Lt" pitchFamily="2" charset="0"/>
              <a:ea typeface="Roboto Lt"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7" name="Titel 1"/>
          <p:cNvSpPr>
            <a:spLocks noGrp="1"/>
          </p:cNvSpPr>
          <p:nvPr>
            <p:ph type="ctrTitle"/>
          </p:nvPr>
        </p:nvSpPr>
        <p:spPr>
          <a:xfrm>
            <a:off x="685800" y="2221240"/>
            <a:ext cx="7772400" cy="1236931"/>
          </a:xfrm>
        </p:spPr>
        <p:txBody>
          <a:bodyPr>
            <a:noAutofit/>
          </a:bodyPr>
          <a:lstStyle/>
          <a:p>
            <a:pPr lvl="1" algn="ctr"/>
            <a:r>
              <a:rPr lang="en-US" sz="3600" cap="all" dirty="0">
                <a:solidFill>
                  <a:schemeClr val="bg1"/>
                </a:solidFill>
                <a:latin typeface="Roboto Lt" pitchFamily="2" charset="0"/>
                <a:ea typeface="Roboto Lt" pitchFamily="2" charset="0"/>
              </a:rPr>
              <a:t>Thank You</a:t>
            </a:r>
            <a:endParaRPr lang="en-US" sz="3600" dirty="0">
              <a:solidFill>
                <a:schemeClr val="bg1"/>
              </a:solidFill>
              <a:latin typeface="Roboto Lt" pitchFamily="2" charset="0"/>
              <a:ea typeface="Roboto Lt" pitchFamily="2" charset="0"/>
            </a:endParaRPr>
          </a:p>
        </p:txBody>
      </p:sp>
    </p:spTree>
    <p:extLst>
      <p:ext uri="{BB962C8B-B14F-4D97-AF65-F5344CB8AC3E}">
        <p14:creationId xmlns:p14="http://schemas.microsoft.com/office/powerpoint/2010/main" val="19596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64771"/>
            <a:ext cx="8229600" cy="551230"/>
          </a:xfrm>
        </p:spPr>
        <p:txBody>
          <a:bodyPr>
            <a:normAutofit/>
          </a:bodyPr>
          <a:lstStyle/>
          <a:p>
            <a:pPr algn="l"/>
            <a:r>
              <a:rPr lang="en-US" sz="2800" dirty="0">
                <a:solidFill>
                  <a:schemeClr val="bg1"/>
                </a:solidFill>
                <a:latin typeface="Roboto Lt" pitchFamily="2" charset="0"/>
                <a:ea typeface="Roboto Lt" pitchFamily="2" charset="0"/>
              </a:rPr>
              <a:t>Content of the presentation</a:t>
            </a:r>
            <a:endParaRPr lang="nl-NL" sz="2800" dirty="0">
              <a:solidFill>
                <a:schemeClr val="bg1"/>
              </a:solidFill>
              <a:latin typeface="Roboto Lt" pitchFamily="2" charset="0"/>
              <a:ea typeface="Roboto Lt" pitchFamily="2" charset="0"/>
            </a:endParaRPr>
          </a:p>
        </p:txBody>
      </p:sp>
      <p:sp>
        <p:nvSpPr>
          <p:cNvPr id="3" name="Content Placeholder 2"/>
          <p:cNvSpPr>
            <a:spLocks noGrp="1"/>
          </p:cNvSpPr>
          <p:nvPr>
            <p:ph idx="1"/>
          </p:nvPr>
        </p:nvSpPr>
        <p:spPr>
          <a:xfrm>
            <a:off x="822960" y="1153425"/>
            <a:ext cx="8448675" cy="4339960"/>
          </a:xfrm>
        </p:spPr>
        <p:txBody>
          <a:bodyPr>
            <a:normAutofit/>
          </a:bodyPr>
          <a:lstStyle/>
          <a:p>
            <a:pPr marL="347472">
              <a:spcBef>
                <a:spcPts val="0"/>
              </a:spcBef>
            </a:pPr>
            <a:r>
              <a:rPr lang="en-US" sz="2000" dirty="0">
                <a:solidFill>
                  <a:schemeClr val="bg1"/>
                </a:solidFill>
                <a:latin typeface="Roboto Lt" pitchFamily="2" charset="0"/>
                <a:ea typeface="Roboto Lt" pitchFamily="2" charset="0"/>
              </a:rPr>
              <a:t>About Spotzi?</a:t>
            </a:r>
            <a:endParaRPr lang="en-US" sz="1400" dirty="0">
              <a:solidFill>
                <a:schemeClr val="bg1"/>
              </a:solidFill>
              <a:latin typeface="Roboto Lt" pitchFamily="2" charset="0"/>
              <a:ea typeface="Roboto Lt" pitchFamily="2" charset="0"/>
            </a:endParaRPr>
          </a:p>
          <a:p>
            <a:pPr>
              <a:spcBef>
                <a:spcPts val="0"/>
              </a:spcBef>
            </a:pPr>
            <a:r>
              <a:rPr lang="en-US" sz="2000" dirty="0">
                <a:solidFill>
                  <a:schemeClr val="bg1"/>
                </a:solidFill>
                <a:latin typeface="Roboto Lt" pitchFamily="2" charset="0"/>
                <a:ea typeface="Roboto Lt" pitchFamily="2" charset="0"/>
              </a:rPr>
              <a:t>About the testbed</a:t>
            </a:r>
            <a:endParaRPr lang="en-US" sz="1400" dirty="0">
              <a:solidFill>
                <a:schemeClr val="bg1"/>
              </a:solidFill>
              <a:latin typeface="Roboto Lt" pitchFamily="2" charset="0"/>
              <a:ea typeface="Roboto Lt" pitchFamily="2" charset="0"/>
            </a:endParaRPr>
          </a:p>
          <a:p>
            <a:r>
              <a:rPr lang="en-US" sz="1900" dirty="0">
                <a:solidFill>
                  <a:schemeClr val="bg1"/>
                </a:solidFill>
                <a:latin typeface="Roboto Lt" pitchFamily="2" charset="0"/>
                <a:ea typeface="Roboto Lt" pitchFamily="2" charset="0"/>
              </a:rPr>
              <a:t>Geonovum Testbed - Results</a:t>
            </a:r>
            <a:endParaRPr lang="en-US" sz="3000" dirty="0">
              <a:solidFill>
                <a:schemeClr val="bg1"/>
              </a:solidFill>
              <a:latin typeface="Roboto Lt" pitchFamily="2" charset="0"/>
              <a:ea typeface="Roboto Lt" pitchFamily="2" charset="0"/>
            </a:endParaRPr>
          </a:p>
          <a:p>
            <a:pPr marL="457200" lvl="1" indent="0">
              <a:buNone/>
            </a:pPr>
            <a:r>
              <a:rPr lang="en-US" sz="1500" dirty="0">
                <a:solidFill>
                  <a:schemeClr val="bg1"/>
                </a:solidFill>
                <a:latin typeface="Roboto Lt" pitchFamily="2" charset="0"/>
                <a:ea typeface="Roboto Lt" pitchFamily="2" charset="0"/>
              </a:rPr>
              <a:t>Use case bicycle stands</a:t>
            </a:r>
            <a:endParaRPr lang="en-US" sz="1400" dirty="0">
              <a:solidFill>
                <a:schemeClr val="bg1"/>
              </a:solidFill>
              <a:latin typeface="Roboto Lt" pitchFamily="2" charset="0"/>
              <a:ea typeface="Roboto Lt" pitchFamily="2" charset="0"/>
            </a:endParaRPr>
          </a:p>
          <a:p>
            <a:pPr marL="457200" lvl="1" indent="0">
              <a:buNone/>
            </a:pPr>
            <a:r>
              <a:rPr lang="en-US" sz="1500" dirty="0">
                <a:solidFill>
                  <a:schemeClr val="bg1"/>
                </a:solidFill>
                <a:latin typeface="Roboto Lt" pitchFamily="2" charset="0"/>
                <a:ea typeface="Roboto Lt" pitchFamily="2" charset="0"/>
              </a:rPr>
              <a:t>Use case felling a tree</a:t>
            </a:r>
          </a:p>
          <a:p>
            <a:pPr marL="457200" lvl="1" indent="0">
              <a:buNone/>
            </a:pPr>
            <a:r>
              <a:rPr lang="en-US" sz="1500" dirty="0">
                <a:solidFill>
                  <a:schemeClr val="bg1"/>
                </a:solidFill>
                <a:latin typeface="Roboto Lt" pitchFamily="2" charset="0"/>
                <a:ea typeface="Roboto Lt" pitchFamily="2" charset="0"/>
              </a:rPr>
              <a:t>Optional: Show extra features</a:t>
            </a:r>
          </a:p>
          <a:p>
            <a:pPr marL="347472">
              <a:spcBef>
                <a:spcPts val="0"/>
              </a:spcBef>
            </a:pPr>
            <a:endParaRPr lang="en-US" sz="1400" dirty="0">
              <a:solidFill>
                <a:schemeClr val="bg1"/>
              </a:solidFill>
              <a:latin typeface="Roboto Lt" pitchFamily="2" charset="0"/>
              <a:ea typeface="Roboto Lt" pitchFamily="2" charset="0"/>
            </a:endParaRPr>
          </a:p>
          <a:p>
            <a:pPr marL="347472">
              <a:spcBef>
                <a:spcPts val="0"/>
              </a:spcBef>
            </a:pPr>
            <a:r>
              <a:rPr lang="en-US" sz="2100" dirty="0">
                <a:solidFill>
                  <a:schemeClr val="bg1"/>
                </a:solidFill>
                <a:latin typeface="Roboto Lt" pitchFamily="2" charset="0"/>
                <a:ea typeface="Roboto Lt" pitchFamily="2" charset="0"/>
              </a:rPr>
              <a:t>Topic Challenges</a:t>
            </a:r>
          </a:p>
          <a:p>
            <a:pPr marL="347472">
              <a:spcBef>
                <a:spcPts val="0"/>
              </a:spcBef>
            </a:pPr>
            <a:endParaRPr lang="en-US" sz="2100" dirty="0">
              <a:solidFill>
                <a:schemeClr val="bg1"/>
              </a:solidFill>
              <a:latin typeface="Roboto Lt" pitchFamily="2" charset="0"/>
              <a:ea typeface="Roboto Lt" pitchFamily="2" charset="0"/>
            </a:endParaRPr>
          </a:p>
          <a:p>
            <a:pPr marL="347472">
              <a:spcBef>
                <a:spcPts val="0"/>
              </a:spcBef>
            </a:pPr>
            <a:r>
              <a:rPr lang="en-US" sz="2100" dirty="0">
                <a:solidFill>
                  <a:schemeClr val="bg1"/>
                </a:solidFill>
                <a:latin typeface="Roboto Lt" pitchFamily="2" charset="0"/>
                <a:ea typeface="Roboto Lt" pitchFamily="2" charset="0"/>
              </a:rPr>
              <a:t>Conclusion</a:t>
            </a:r>
          </a:p>
          <a:p>
            <a:pPr marL="0" indent="0">
              <a:spcBef>
                <a:spcPts val="0"/>
              </a:spcBef>
              <a:buNone/>
            </a:pPr>
            <a:endParaRPr lang="en-US" sz="2100" dirty="0">
              <a:solidFill>
                <a:schemeClr val="bg1"/>
              </a:solidFill>
              <a:latin typeface="Roboto Lt" pitchFamily="2" charset="0"/>
              <a:ea typeface="Roboto Lt" pitchFamily="2" charset="0"/>
            </a:endParaRPr>
          </a:p>
          <a:p>
            <a:pPr>
              <a:spcBef>
                <a:spcPts val="0"/>
              </a:spcBef>
            </a:pPr>
            <a:r>
              <a:rPr lang="en-US" sz="2100" dirty="0">
                <a:solidFill>
                  <a:schemeClr val="bg1"/>
                </a:solidFill>
                <a:latin typeface="Roboto Lt" pitchFamily="2" charset="0"/>
                <a:ea typeface="Roboto Lt" pitchFamily="2" charset="0"/>
              </a:rPr>
              <a:t>Questions?</a:t>
            </a:r>
            <a:endParaRPr lang="en-US" sz="2100" dirty="0">
              <a:solidFill>
                <a:schemeClr val="bg1"/>
              </a:solidFill>
            </a:endParaRPr>
          </a:p>
          <a:p>
            <a:endParaRPr lang="en-US" dirty="0">
              <a:solidFill>
                <a:schemeClr val="bg1"/>
              </a:solidFill>
            </a:endParaRPr>
          </a:p>
          <a:p>
            <a:endParaRPr lang="nl-NL" dirty="0"/>
          </a:p>
        </p:txBody>
      </p:sp>
    </p:spTree>
    <p:extLst>
      <p:ext uri="{BB962C8B-B14F-4D97-AF65-F5344CB8AC3E}">
        <p14:creationId xmlns:p14="http://schemas.microsoft.com/office/powerpoint/2010/main" val="423790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download.png"/>
          <p:cNvPicPr>
            <a:picLocks noChangeAspect="1"/>
          </p:cNvPicPr>
          <p:nvPr/>
        </p:nvPicPr>
        <p:blipFill>
          <a:blip r:embed="rId3"/>
          <a:stretch>
            <a:fillRect/>
          </a:stretch>
        </p:blipFill>
        <p:spPr>
          <a:xfrm>
            <a:off x="248259" y="3359867"/>
            <a:ext cx="2782774" cy="1757363"/>
          </a:xfrm>
          <a:prstGeom prst="rect">
            <a:avLst/>
          </a:prstGeom>
        </p:spPr>
      </p:pic>
      <p:pic>
        <p:nvPicPr>
          <p:cNvPr id="4" name="Afbeelding 2" descr="inclusief-druppel.png"/>
          <p:cNvPicPr>
            <a:picLocks noChangeAspect="1"/>
          </p:cNvPicPr>
          <p:nvPr/>
        </p:nvPicPr>
        <p:blipFill>
          <a:blip r:embed="rId4"/>
          <a:stretch>
            <a:fillRect/>
          </a:stretch>
        </p:blipFill>
        <p:spPr>
          <a:xfrm>
            <a:off x="6213763" y="3359867"/>
            <a:ext cx="2763983" cy="1757363"/>
          </a:xfrm>
          <a:prstGeom prst="rect">
            <a:avLst/>
          </a:prstGeom>
        </p:spPr>
      </p:pic>
      <p:sp>
        <p:nvSpPr>
          <p:cNvPr id="5" name="TextBox 4"/>
          <p:cNvSpPr txBox="1"/>
          <p:nvPr/>
        </p:nvSpPr>
        <p:spPr>
          <a:xfrm>
            <a:off x="3346048" y="3915384"/>
            <a:ext cx="2552700" cy="646331"/>
          </a:xfrm>
          <a:prstGeom prst="rect">
            <a:avLst/>
          </a:prstGeom>
          <a:noFill/>
        </p:spPr>
        <p:txBody>
          <a:bodyPr wrap="square" rtlCol="0">
            <a:spAutoFit/>
          </a:bodyPr>
          <a:lstStyle/>
          <a:p>
            <a:pPr algn="ctr"/>
            <a:r>
              <a:rPr lang="en-US" b="1" dirty="0">
                <a:solidFill>
                  <a:schemeClr val="bg1"/>
                </a:solidFill>
                <a:latin typeface="Roboto Lt" pitchFamily="2" charset="0"/>
                <a:ea typeface="Roboto Lt" pitchFamily="2" charset="0"/>
              </a:rPr>
              <a:t>1 + 1 = 2</a:t>
            </a:r>
          </a:p>
          <a:p>
            <a:pPr algn="ctr"/>
            <a:r>
              <a:rPr lang="en-US" b="1" dirty="0">
                <a:solidFill>
                  <a:schemeClr val="bg1"/>
                </a:solidFill>
                <a:latin typeface="Roboto Lt" pitchFamily="2" charset="0"/>
                <a:ea typeface="Roboto Lt" pitchFamily="2" charset="0"/>
              </a:rPr>
              <a:t>ANALYSING</a:t>
            </a:r>
            <a:endParaRPr lang="nl-NL" b="1" dirty="0">
              <a:solidFill>
                <a:schemeClr val="bg1"/>
              </a:solidFill>
              <a:latin typeface="Roboto Lt" pitchFamily="2" charset="0"/>
              <a:ea typeface="Roboto Lt" pitchFamily="2" charset="0"/>
            </a:endParaRPr>
          </a:p>
        </p:txBody>
      </p:sp>
      <p:pic>
        <p:nvPicPr>
          <p:cNvPr id="7" name="Afbeelding 1" descr="spotzi.png"/>
          <p:cNvPicPr>
            <a:picLocks noChangeAspect="1"/>
          </p:cNvPicPr>
          <p:nvPr/>
        </p:nvPicPr>
        <p:blipFill>
          <a:blip r:embed="rId5"/>
          <a:stretch>
            <a:fillRect/>
          </a:stretch>
        </p:blipFill>
        <p:spPr>
          <a:xfrm>
            <a:off x="2430933" y="60364"/>
            <a:ext cx="4382930" cy="2765964"/>
          </a:xfrm>
          <a:prstGeom prst="rect">
            <a:avLst/>
          </a:prstGeom>
        </p:spPr>
      </p:pic>
      <p:sp>
        <p:nvSpPr>
          <p:cNvPr id="8" name="Rectangle 7"/>
          <p:cNvSpPr/>
          <p:nvPr/>
        </p:nvSpPr>
        <p:spPr>
          <a:xfrm>
            <a:off x="2003110" y="2723765"/>
            <a:ext cx="5238575" cy="369332"/>
          </a:xfrm>
          <a:prstGeom prst="rect">
            <a:avLst/>
          </a:prstGeom>
        </p:spPr>
        <p:txBody>
          <a:bodyPr wrap="square">
            <a:spAutoFit/>
          </a:bodyPr>
          <a:lstStyle/>
          <a:p>
            <a:pPr algn="ctr"/>
            <a:r>
              <a:rPr lang="en-US" cap="all" dirty="0">
                <a:solidFill>
                  <a:schemeClr val="bg1"/>
                </a:solidFill>
                <a:latin typeface="Roboto Lt" pitchFamily="2" charset="0"/>
                <a:ea typeface="Roboto Lt" pitchFamily="2" charset="0"/>
              </a:rPr>
              <a:t>FIND, ANALYZE AND VISUALIZE LOCATION DATA.</a:t>
            </a:r>
            <a:endParaRPr lang="en-US" i="0" cap="all" dirty="0">
              <a:solidFill>
                <a:schemeClr val="bg1"/>
              </a:solidFill>
              <a:effectLst/>
              <a:latin typeface="Roboto Lt" pitchFamily="2" charset="0"/>
              <a:ea typeface="Roboto Lt" pitchFamily="2" charset="0"/>
            </a:endParaRPr>
          </a:p>
        </p:txBody>
      </p:sp>
    </p:spTree>
    <p:extLst>
      <p:ext uri="{BB962C8B-B14F-4D97-AF65-F5344CB8AC3E}">
        <p14:creationId xmlns:p14="http://schemas.microsoft.com/office/powerpoint/2010/main" val="298306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89577"/>
            <a:ext cx="8483600" cy="954107"/>
          </a:xfrm>
          <a:prstGeom prst="rect">
            <a:avLst/>
          </a:prstGeom>
        </p:spPr>
        <p:txBody>
          <a:bodyPr wrap="square">
            <a:spAutoFit/>
          </a:bodyPr>
          <a:lstStyle/>
          <a:p>
            <a:pPr algn="ctr"/>
            <a:r>
              <a:rPr lang="en-US" sz="2800" cap="all" dirty="0">
                <a:solidFill>
                  <a:schemeClr val="bg1"/>
                </a:solidFill>
                <a:latin typeface="Roboto Lt" pitchFamily="2" charset="0"/>
                <a:ea typeface="Roboto Lt" pitchFamily="2" charset="0"/>
              </a:rPr>
              <a:t>TESTBED Topic #2:</a:t>
            </a:r>
          </a:p>
          <a:p>
            <a:pPr algn="ctr"/>
            <a:r>
              <a:rPr lang="en-US" sz="2800" cap="all" dirty="0">
                <a:solidFill>
                  <a:schemeClr val="bg1"/>
                </a:solidFill>
                <a:latin typeface="Roboto Lt" pitchFamily="2" charset="0"/>
                <a:ea typeface="Roboto Lt" pitchFamily="2" charset="0"/>
              </a:rPr>
              <a:t>A usable spatial data publication platform</a:t>
            </a:r>
          </a:p>
        </p:txBody>
      </p:sp>
      <p:sp>
        <p:nvSpPr>
          <p:cNvPr id="3" name="Rectangle 2"/>
          <p:cNvSpPr/>
          <p:nvPr/>
        </p:nvSpPr>
        <p:spPr>
          <a:xfrm>
            <a:off x="822961" y="1243083"/>
            <a:ext cx="8199120" cy="2492990"/>
          </a:xfrm>
          <a:prstGeom prst="rect">
            <a:avLst/>
          </a:prstGeom>
        </p:spPr>
        <p:txBody>
          <a:bodyPr wrap="square">
            <a:spAutoFit/>
          </a:bodyPr>
          <a:lstStyle/>
          <a:p>
            <a:r>
              <a:rPr lang="en-US" sz="2000" cap="all" dirty="0">
                <a:solidFill>
                  <a:schemeClr val="bg1"/>
                </a:solidFill>
                <a:latin typeface="Roboto Lt" pitchFamily="2" charset="0"/>
                <a:ea typeface="Roboto Lt" pitchFamily="2" charset="0"/>
              </a:rPr>
              <a:t>This research topic is about a platform approach for spatial data on the web, making it easy to find and use. </a:t>
            </a:r>
          </a:p>
          <a:p>
            <a:pPr marL="285750" indent="-285750">
              <a:buFont typeface="Arial" panose="020B0604020202020204" pitchFamily="34" charset="0"/>
              <a:buChar char="•"/>
            </a:pPr>
            <a:endParaRPr lang="en-US" sz="1600" cap="all" dirty="0">
              <a:solidFill>
                <a:schemeClr val="bg1"/>
              </a:solidFill>
              <a:latin typeface="Roboto Lt" pitchFamily="2" charset="0"/>
              <a:ea typeface="Roboto Lt" pitchFamily="2" charset="0"/>
            </a:endParaRPr>
          </a:p>
          <a:p>
            <a:pPr marL="633222" indent="-285750">
              <a:spcBef>
                <a:spcPts val="0"/>
              </a:spcBef>
              <a:buFont typeface="Arial" panose="020B0604020202020204" pitchFamily="34" charset="0"/>
              <a:buChar char="•"/>
            </a:pPr>
            <a:r>
              <a:rPr lang="en-US" dirty="0">
                <a:solidFill>
                  <a:schemeClr val="bg1"/>
                </a:solidFill>
                <a:latin typeface="Roboto Lt" pitchFamily="2" charset="0"/>
                <a:ea typeface="Roboto Lt" pitchFamily="2" charset="0"/>
              </a:rPr>
              <a:t>Easy to find</a:t>
            </a:r>
          </a:p>
          <a:p>
            <a:pPr marL="633222" indent="-285750">
              <a:spcBef>
                <a:spcPts val="0"/>
              </a:spcBef>
              <a:buFont typeface="Arial" panose="020B0604020202020204" pitchFamily="34" charset="0"/>
              <a:buChar char="•"/>
            </a:pPr>
            <a:r>
              <a:rPr lang="en-US" dirty="0">
                <a:solidFill>
                  <a:schemeClr val="bg1"/>
                </a:solidFill>
                <a:latin typeface="Roboto Lt" pitchFamily="2" charset="0"/>
                <a:ea typeface="Roboto Lt" pitchFamily="2" charset="0"/>
              </a:rPr>
              <a:t>Government as a platform</a:t>
            </a:r>
          </a:p>
          <a:p>
            <a:pPr marL="633222" indent="-285750">
              <a:spcBef>
                <a:spcPts val="0"/>
              </a:spcBef>
              <a:buFont typeface="Arial" panose="020B0604020202020204" pitchFamily="34" charset="0"/>
              <a:buChar char="•"/>
            </a:pPr>
            <a:r>
              <a:rPr lang="en-US" dirty="0">
                <a:solidFill>
                  <a:schemeClr val="bg1"/>
                </a:solidFill>
                <a:latin typeface="Roboto Lt" pitchFamily="2" charset="0"/>
                <a:ea typeface="Roboto Lt" pitchFamily="2" charset="0"/>
              </a:rPr>
              <a:t>Deliver report and finish</a:t>
            </a:r>
            <a:endParaRPr lang="en-US" cap="all" dirty="0">
              <a:solidFill>
                <a:schemeClr val="bg1"/>
              </a:solidFill>
              <a:latin typeface="Roboto Lt" pitchFamily="2" charset="0"/>
              <a:ea typeface="Roboto Lt" pitchFamily="2" charset="0"/>
            </a:endParaRPr>
          </a:p>
          <a:p>
            <a:endParaRPr lang="en-US" sz="1400" cap="all" dirty="0">
              <a:solidFill>
                <a:schemeClr val="bg1"/>
              </a:solidFill>
              <a:latin typeface="Roboto Lt" pitchFamily="2" charset="0"/>
              <a:ea typeface="Roboto Lt" pitchFamily="2" charset="0"/>
            </a:endParaRPr>
          </a:p>
          <a:p>
            <a:endParaRPr lang="en-US" sz="1400" cap="all" dirty="0">
              <a:solidFill>
                <a:schemeClr val="bg1"/>
              </a:solidFill>
              <a:latin typeface="Roboto Lt" pitchFamily="2" charset="0"/>
              <a:ea typeface="Roboto Lt" pitchFamily="2" charset="0"/>
            </a:endParaRPr>
          </a:p>
          <a:p>
            <a:pPr algn="ctr"/>
            <a:endParaRPr lang="en-US" i="0" cap="all" dirty="0">
              <a:solidFill>
                <a:schemeClr val="bg1"/>
              </a:solidFill>
              <a:effectLst/>
              <a:latin typeface="Roboto Lt" pitchFamily="2" charset="0"/>
              <a:ea typeface="Roboto Lt" pitchFamily="2" charset="0"/>
            </a:endParaRPr>
          </a:p>
        </p:txBody>
      </p:sp>
    </p:spTree>
    <p:extLst>
      <p:ext uri="{BB962C8B-B14F-4D97-AF65-F5344CB8AC3E}">
        <p14:creationId xmlns:p14="http://schemas.microsoft.com/office/powerpoint/2010/main" val="155304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9" name="Content Placeholder 3"/>
          <p:cNvSpPr>
            <a:spLocks noGrp="1"/>
          </p:cNvSpPr>
          <p:nvPr>
            <p:ph idx="1"/>
          </p:nvPr>
        </p:nvSpPr>
        <p:spPr>
          <a:xfrm>
            <a:off x="457200" y="1368015"/>
            <a:ext cx="8229600" cy="1451385"/>
          </a:xfrm>
        </p:spPr>
        <p:txBody>
          <a:bodyPr>
            <a:normAutofit/>
          </a:bodyPr>
          <a:lstStyle/>
          <a:p>
            <a:r>
              <a:rPr lang="en-US" sz="2000" dirty="0">
                <a:solidFill>
                  <a:schemeClr val="bg1"/>
                </a:solidFill>
                <a:latin typeface="Roboto Lt" pitchFamily="2" charset="0"/>
                <a:ea typeface="Roboto Lt" pitchFamily="2" charset="0"/>
              </a:rPr>
              <a:t>Situation: What, Where, Why?</a:t>
            </a:r>
          </a:p>
          <a:p>
            <a:pPr lvl="1"/>
            <a:r>
              <a:rPr lang="en-US" sz="1600" dirty="0">
                <a:solidFill>
                  <a:schemeClr val="bg1"/>
                </a:solidFill>
              </a:rPr>
              <a:t>Background: The municipality is restructuring a part of Bergen op Zoom. A citizen wants to know what happens at the other side of the street; He proposes to change the location of the bicycle stands after the restructuration is finished.</a:t>
            </a:r>
          </a:p>
          <a:p>
            <a:pPr lvl="1"/>
            <a:endParaRPr lang="en-US" sz="1600" dirty="0">
              <a:solidFill>
                <a:schemeClr val="bg1"/>
              </a:solidFill>
            </a:endParaRPr>
          </a:p>
          <a:p>
            <a:endParaRPr lang="en-US" sz="2000" dirty="0">
              <a:solidFill>
                <a:schemeClr val="bg1"/>
              </a:solidFill>
            </a:endParaRPr>
          </a:p>
        </p:txBody>
      </p:sp>
      <p:sp>
        <p:nvSpPr>
          <p:cNvPr id="7" name="Titel 1"/>
          <p:cNvSpPr>
            <a:spLocks noGrp="1"/>
          </p:cNvSpPr>
          <p:nvPr>
            <p:ph type="title"/>
          </p:nvPr>
        </p:nvSpPr>
        <p:spPr>
          <a:xfrm>
            <a:off x="422910" y="266026"/>
            <a:ext cx="8229600" cy="1017270"/>
          </a:xfrm>
        </p:spPr>
        <p:txBody>
          <a:bodyPr>
            <a:noAutofit/>
          </a:bodyPr>
          <a:lstStyle/>
          <a:p>
            <a:pPr lvl="1" algn="ctr"/>
            <a:r>
              <a:rPr lang="en-US" sz="2800" cap="all" dirty="0">
                <a:solidFill>
                  <a:schemeClr val="bg1"/>
                </a:solidFill>
                <a:latin typeface="Roboto Lt" pitchFamily="2" charset="0"/>
                <a:ea typeface="Roboto Lt" pitchFamily="2" charset="0"/>
              </a:rPr>
              <a:t>TESTBED Topic #2:</a:t>
            </a:r>
            <a:br>
              <a:rPr lang="en-US" sz="2800" cap="all" dirty="0">
                <a:solidFill>
                  <a:schemeClr val="bg1"/>
                </a:solidFill>
                <a:latin typeface="Roboto Lt" pitchFamily="2" charset="0"/>
                <a:ea typeface="Roboto Lt" pitchFamily="2" charset="0"/>
              </a:rPr>
            </a:br>
            <a:r>
              <a:rPr lang="en-US" sz="2800" dirty="0">
                <a:solidFill>
                  <a:schemeClr val="bg1"/>
                </a:solidFill>
                <a:latin typeface="Roboto Lt" pitchFamily="2" charset="0"/>
                <a:ea typeface="Roboto Lt" pitchFamily="2" charset="0"/>
              </a:rPr>
              <a:t>Use-Case #1: Bicycle Stands</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061" b="4985"/>
          <a:stretch/>
        </p:blipFill>
        <p:spPr bwMode="auto">
          <a:xfrm>
            <a:off x="1952625" y="2644969"/>
            <a:ext cx="5377115" cy="294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descr="http://www.metec.nl/server/multimediaserve/5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86174"/>
            <a:ext cx="26797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03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9" name="Content Placeholder 3"/>
          <p:cNvSpPr>
            <a:spLocks noGrp="1"/>
          </p:cNvSpPr>
          <p:nvPr>
            <p:ph idx="1"/>
          </p:nvPr>
        </p:nvSpPr>
        <p:spPr>
          <a:xfrm>
            <a:off x="457200" y="1368015"/>
            <a:ext cx="8229600" cy="1451385"/>
          </a:xfrm>
        </p:spPr>
        <p:txBody>
          <a:bodyPr>
            <a:normAutofit/>
          </a:bodyPr>
          <a:lstStyle/>
          <a:p>
            <a:r>
              <a:rPr lang="en-US" sz="2000" dirty="0">
                <a:solidFill>
                  <a:schemeClr val="bg1"/>
                </a:solidFill>
                <a:latin typeface="Roboto Lt" pitchFamily="2" charset="0"/>
                <a:ea typeface="Roboto Lt" pitchFamily="2" charset="0"/>
              </a:rPr>
              <a:t>Situation: What, Where, Why?</a:t>
            </a:r>
          </a:p>
          <a:p>
            <a:pPr lvl="1"/>
            <a:r>
              <a:rPr lang="en-US" sz="1600" dirty="0">
                <a:solidFill>
                  <a:schemeClr val="bg1"/>
                </a:solidFill>
              </a:rPr>
              <a:t>Background: A citizen in the municipality of Bergen op Zoom wants to make an application for a logging concession.</a:t>
            </a:r>
          </a:p>
          <a:p>
            <a:pPr lvl="1"/>
            <a:endParaRPr lang="en-US" sz="1600" dirty="0">
              <a:solidFill>
                <a:schemeClr val="bg1"/>
              </a:solidFill>
            </a:endParaRPr>
          </a:p>
          <a:p>
            <a:endParaRPr lang="en-US" sz="2000" dirty="0">
              <a:solidFill>
                <a:schemeClr val="bg1"/>
              </a:solidFill>
            </a:endParaRPr>
          </a:p>
        </p:txBody>
      </p:sp>
      <p:sp>
        <p:nvSpPr>
          <p:cNvPr id="7" name="Titel 1"/>
          <p:cNvSpPr>
            <a:spLocks noGrp="1"/>
          </p:cNvSpPr>
          <p:nvPr>
            <p:ph type="title"/>
          </p:nvPr>
        </p:nvSpPr>
        <p:spPr>
          <a:xfrm>
            <a:off x="422910" y="266026"/>
            <a:ext cx="8229600" cy="1017270"/>
          </a:xfrm>
        </p:spPr>
        <p:txBody>
          <a:bodyPr>
            <a:noAutofit/>
          </a:bodyPr>
          <a:lstStyle/>
          <a:p>
            <a:pPr lvl="1" algn="ctr"/>
            <a:r>
              <a:rPr lang="en-US" sz="2800" cap="all" dirty="0">
                <a:solidFill>
                  <a:schemeClr val="bg1"/>
                </a:solidFill>
                <a:latin typeface="Roboto Lt" pitchFamily="2" charset="0"/>
                <a:ea typeface="Roboto Lt" pitchFamily="2" charset="0"/>
              </a:rPr>
              <a:t>TESTBED Topic #2:</a:t>
            </a:r>
            <a:br>
              <a:rPr lang="en-US" sz="2800" cap="all" dirty="0">
                <a:solidFill>
                  <a:schemeClr val="bg1"/>
                </a:solidFill>
                <a:latin typeface="Roboto Lt" pitchFamily="2" charset="0"/>
                <a:ea typeface="Roboto Lt" pitchFamily="2" charset="0"/>
              </a:rPr>
            </a:br>
            <a:r>
              <a:rPr lang="en-US" sz="2800" dirty="0">
                <a:solidFill>
                  <a:schemeClr val="bg1"/>
                </a:solidFill>
                <a:latin typeface="Roboto Lt" pitchFamily="2" charset="0"/>
                <a:ea typeface="Roboto Lt" pitchFamily="2" charset="0"/>
              </a:rPr>
              <a:t>Use-Case #2: Felling a Tree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2381568"/>
            <a:ext cx="7877175" cy="3150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https://upload.wikimedia.org/wikipedia/commons/e/eb/Ash_Tree_-_geograph.org.uk_-_5907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261" y="3248024"/>
            <a:ext cx="1870472" cy="249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5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9" name="Content Placeholder 3"/>
          <p:cNvSpPr>
            <a:spLocks noGrp="1"/>
          </p:cNvSpPr>
          <p:nvPr>
            <p:ph idx="1"/>
          </p:nvPr>
        </p:nvSpPr>
        <p:spPr>
          <a:xfrm>
            <a:off x="457200" y="1368015"/>
            <a:ext cx="8229600" cy="2318160"/>
          </a:xfrm>
        </p:spPr>
        <p:txBody>
          <a:bodyPr>
            <a:normAutofit/>
          </a:bodyPr>
          <a:lstStyle/>
          <a:p>
            <a:r>
              <a:rPr lang="en-US" sz="2000" dirty="0">
                <a:solidFill>
                  <a:schemeClr val="bg1"/>
                </a:solidFill>
                <a:latin typeface="Roboto Lt" pitchFamily="2" charset="0"/>
                <a:ea typeface="Roboto Lt" pitchFamily="2" charset="0"/>
              </a:rPr>
              <a:t>Label Functionality in the BAG (Advanced Editing)</a:t>
            </a:r>
          </a:p>
          <a:p>
            <a:r>
              <a:rPr lang="en-US" sz="2000" dirty="0">
                <a:solidFill>
                  <a:schemeClr val="bg1"/>
                </a:solidFill>
                <a:latin typeface="Roboto Lt" pitchFamily="2" charset="0"/>
                <a:ea typeface="Roboto Lt" pitchFamily="2" charset="0"/>
              </a:rPr>
              <a:t>Annotation Functionality in the Bag (Advanced Editing)</a:t>
            </a:r>
          </a:p>
          <a:p>
            <a:r>
              <a:rPr lang="en-US" sz="2000" dirty="0">
                <a:solidFill>
                  <a:schemeClr val="bg1"/>
                </a:solidFill>
                <a:latin typeface="Roboto Lt" pitchFamily="2" charset="0"/>
                <a:ea typeface="Roboto Lt" pitchFamily="2" charset="0"/>
              </a:rPr>
              <a:t>Legend, Callout, Hover etc. etc.</a:t>
            </a:r>
          </a:p>
        </p:txBody>
      </p:sp>
      <p:sp>
        <p:nvSpPr>
          <p:cNvPr id="7" name="Titel 1"/>
          <p:cNvSpPr>
            <a:spLocks noGrp="1"/>
          </p:cNvSpPr>
          <p:nvPr>
            <p:ph type="title"/>
          </p:nvPr>
        </p:nvSpPr>
        <p:spPr>
          <a:xfrm>
            <a:off x="422910" y="266026"/>
            <a:ext cx="8229600" cy="1017270"/>
          </a:xfrm>
        </p:spPr>
        <p:txBody>
          <a:bodyPr>
            <a:noAutofit/>
          </a:bodyPr>
          <a:lstStyle/>
          <a:p>
            <a:pPr lvl="1" algn="ctr"/>
            <a:r>
              <a:rPr lang="en-US" sz="2800" cap="all" dirty="0">
                <a:solidFill>
                  <a:schemeClr val="bg1"/>
                </a:solidFill>
                <a:latin typeface="Roboto Lt" pitchFamily="2" charset="0"/>
                <a:ea typeface="Roboto Lt" pitchFamily="2" charset="0"/>
              </a:rPr>
              <a:t>TESTBED Topic #2:</a:t>
            </a:r>
            <a:br>
              <a:rPr lang="en-US" sz="2800" cap="all" dirty="0">
                <a:solidFill>
                  <a:schemeClr val="bg1"/>
                </a:solidFill>
                <a:latin typeface="Roboto Lt" pitchFamily="2" charset="0"/>
                <a:ea typeface="Roboto Lt" pitchFamily="2" charset="0"/>
              </a:rPr>
            </a:br>
            <a:r>
              <a:rPr lang="en-US" sz="2800" dirty="0">
                <a:solidFill>
                  <a:schemeClr val="bg1"/>
                </a:solidFill>
                <a:latin typeface="Roboto Lt" pitchFamily="2" charset="0"/>
                <a:ea typeface="Roboto Lt" pitchFamily="2" charset="0"/>
              </a:rPr>
              <a:t>Some extra features for municipalities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 y="2675882"/>
            <a:ext cx="8048625" cy="254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16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9" name="Content Placeholder 3"/>
          <p:cNvSpPr>
            <a:spLocks noGrp="1"/>
          </p:cNvSpPr>
          <p:nvPr>
            <p:ph idx="1"/>
          </p:nvPr>
        </p:nvSpPr>
        <p:spPr>
          <a:xfrm>
            <a:off x="457200" y="1453739"/>
            <a:ext cx="8229600" cy="2861085"/>
          </a:xfrm>
        </p:spPr>
        <p:txBody>
          <a:bodyPr>
            <a:normAutofit/>
          </a:bodyPr>
          <a:lstStyle/>
          <a:p>
            <a:r>
              <a:rPr lang="en-US" sz="2000" b="1" dirty="0">
                <a:solidFill>
                  <a:schemeClr val="bg1"/>
                </a:solidFill>
                <a:latin typeface="Roboto Lt" pitchFamily="2" charset="0"/>
                <a:ea typeface="Roboto Lt" pitchFamily="2" charset="0"/>
              </a:rPr>
              <a:t>Challenge 1</a:t>
            </a:r>
            <a:r>
              <a:rPr lang="en-US" sz="2000" dirty="0">
                <a:solidFill>
                  <a:schemeClr val="bg1"/>
                </a:solidFill>
                <a:latin typeface="Roboto Lt" pitchFamily="2" charset="0"/>
                <a:ea typeface="Roboto Lt" pitchFamily="2" charset="0"/>
              </a:rPr>
              <a:t>: The data and the usability of the tool should be as understandable as possible for both citizens and municipal / government. Talking as a citizens.</a:t>
            </a:r>
          </a:p>
          <a:p>
            <a:endParaRPr lang="en-US" sz="2000" dirty="0">
              <a:solidFill>
                <a:schemeClr val="bg1"/>
              </a:solidFill>
              <a:latin typeface="Roboto Lt" pitchFamily="2" charset="0"/>
              <a:ea typeface="Roboto Lt" pitchFamily="2" charset="0"/>
            </a:endParaRPr>
          </a:p>
          <a:p>
            <a:r>
              <a:rPr lang="en-US" sz="2000" b="1" dirty="0">
                <a:solidFill>
                  <a:schemeClr val="bg1"/>
                </a:solidFill>
                <a:latin typeface="Roboto Lt" pitchFamily="2" charset="0"/>
                <a:ea typeface="Roboto Lt" pitchFamily="2" charset="0"/>
              </a:rPr>
              <a:t>Challenge 2</a:t>
            </a:r>
            <a:r>
              <a:rPr lang="en-US" sz="2000" dirty="0">
                <a:solidFill>
                  <a:schemeClr val="bg1"/>
                </a:solidFill>
                <a:latin typeface="Roboto Lt" pitchFamily="2" charset="0"/>
                <a:ea typeface="Roboto Lt" pitchFamily="2" charset="0"/>
              </a:rPr>
              <a:t>: Retention of data quality if the citizen is going to interfere with the public data.</a:t>
            </a:r>
          </a:p>
          <a:p>
            <a:endParaRPr lang="en-US" sz="2000" dirty="0">
              <a:solidFill>
                <a:schemeClr val="bg1"/>
              </a:solidFill>
              <a:latin typeface="Roboto Lt" pitchFamily="2" charset="0"/>
              <a:ea typeface="Roboto Lt" pitchFamily="2" charset="0"/>
            </a:endParaRPr>
          </a:p>
          <a:p>
            <a:r>
              <a:rPr lang="en-US" sz="2000" b="1" dirty="0">
                <a:solidFill>
                  <a:schemeClr val="bg1"/>
                </a:solidFill>
                <a:latin typeface="Roboto Lt" pitchFamily="2" charset="0"/>
                <a:ea typeface="Roboto Lt" pitchFamily="2" charset="0"/>
              </a:rPr>
              <a:t>Challenge 3</a:t>
            </a:r>
            <a:r>
              <a:rPr lang="en-US" sz="2000" dirty="0">
                <a:solidFill>
                  <a:schemeClr val="bg1"/>
                </a:solidFill>
                <a:latin typeface="Roboto Lt" pitchFamily="2" charset="0"/>
                <a:ea typeface="Roboto Lt" pitchFamily="2" charset="0"/>
              </a:rPr>
              <a:t>: Possibilities of Linked Data</a:t>
            </a:r>
          </a:p>
          <a:p>
            <a:endParaRPr lang="en-US" sz="2000" dirty="0">
              <a:solidFill>
                <a:schemeClr val="bg1"/>
              </a:solidFill>
              <a:latin typeface="Roboto Lt" pitchFamily="2" charset="0"/>
              <a:ea typeface="Roboto Lt" pitchFamily="2" charset="0"/>
            </a:endParaRPr>
          </a:p>
          <a:p>
            <a:endParaRPr lang="en-US" sz="2000" dirty="0">
              <a:solidFill>
                <a:schemeClr val="bg1"/>
              </a:solidFill>
              <a:latin typeface="Roboto Lt" pitchFamily="2" charset="0"/>
              <a:ea typeface="Roboto Lt" pitchFamily="2" charset="0"/>
            </a:endParaRPr>
          </a:p>
        </p:txBody>
      </p:sp>
      <p:sp>
        <p:nvSpPr>
          <p:cNvPr id="7" name="Titel 1"/>
          <p:cNvSpPr>
            <a:spLocks noGrp="1"/>
          </p:cNvSpPr>
          <p:nvPr>
            <p:ph type="title"/>
          </p:nvPr>
        </p:nvSpPr>
        <p:spPr>
          <a:xfrm>
            <a:off x="422910" y="266026"/>
            <a:ext cx="8229600" cy="1017270"/>
          </a:xfrm>
        </p:spPr>
        <p:txBody>
          <a:bodyPr>
            <a:noAutofit/>
          </a:bodyPr>
          <a:lstStyle/>
          <a:p>
            <a:pPr lvl="1" algn="ctr"/>
            <a:r>
              <a:rPr lang="en-US" sz="2800" cap="all" dirty="0">
                <a:solidFill>
                  <a:schemeClr val="bg1"/>
                </a:solidFill>
                <a:latin typeface="Roboto Lt" pitchFamily="2" charset="0"/>
                <a:ea typeface="Roboto Lt" pitchFamily="2" charset="0"/>
              </a:rPr>
              <a:t>TESTBED Topic #2:</a:t>
            </a:r>
            <a:br>
              <a:rPr lang="en-US" sz="2800" cap="all" dirty="0">
                <a:solidFill>
                  <a:schemeClr val="bg1"/>
                </a:solidFill>
                <a:latin typeface="Roboto Lt" pitchFamily="2" charset="0"/>
                <a:ea typeface="Roboto Lt" pitchFamily="2" charset="0"/>
              </a:rPr>
            </a:br>
            <a:r>
              <a:rPr lang="en-US" sz="2800" dirty="0">
                <a:solidFill>
                  <a:schemeClr val="bg1"/>
                </a:solidFill>
                <a:latin typeface="Roboto Lt" pitchFamily="2" charset="0"/>
                <a:ea typeface="Roboto Lt" pitchFamily="2" charset="0"/>
              </a:rPr>
              <a:t>Topic Challenges</a:t>
            </a:r>
          </a:p>
        </p:txBody>
      </p:sp>
    </p:spTree>
    <p:extLst>
      <p:ext uri="{BB962C8B-B14F-4D97-AF65-F5344CB8AC3E}">
        <p14:creationId xmlns:p14="http://schemas.microsoft.com/office/powerpoint/2010/main" val="238066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9" name="Content Placeholder 3"/>
          <p:cNvSpPr>
            <a:spLocks noGrp="1"/>
          </p:cNvSpPr>
          <p:nvPr>
            <p:ph idx="1"/>
          </p:nvPr>
        </p:nvSpPr>
        <p:spPr>
          <a:xfrm>
            <a:off x="626012" y="2071399"/>
            <a:ext cx="8229600" cy="2318160"/>
          </a:xfrm>
        </p:spPr>
        <p:txBody>
          <a:bodyPr>
            <a:normAutofit/>
          </a:bodyPr>
          <a:lstStyle/>
          <a:p>
            <a:r>
              <a:rPr lang="en-US" sz="2000" dirty="0">
                <a:solidFill>
                  <a:schemeClr val="bg1"/>
                </a:solidFill>
                <a:latin typeface="Roboto Lt" pitchFamily="2" charset="0"/>
                <a:ea typeface="Roboto Lt" pitchFamily="2" charset="0"/>
              </a:rPr>
              <a:t>Platform to create and visualize data</a:t>
            </a:r>
          </a:p>
          <a:p>
            <a:r>
              <a:rPr lang="en-US" sz="2000" dirty="0">
                <a:solidFill>
                  <a:schemeClr val="bg1"/>
                </a:solidFill>
                <a:latin typeface="Roboto Lt" pitchFamily="2" charset="0"/>
                <a:ea typeface="Roboto Lt" pitchFamily="2" charset="0"/>
              </a:rPr>
              <a:t>User friendly, easy to use</a:t>
            </a:r>
          </a:p>
          <a:p>
            <a:r>
              <a:rPr lang="en-US" sz="2000" dirty="0">
                <a:solidFill>
                  <a:schemeClr val="bg1"/>
                </a:solidFill>
                <a:latin typeface="Roboto Lt" pitchFamily="2" charset="0"/>
                <a:ea typeface="Roboto Lt" pitchFamily="2" charset="0"/>
              </a:rPr>
              <a:t>A lot of possibilities</a:t>
            </a:r>
          </a:p>
        </p:txBody>
      </p:sp>
      <p:sp>
        <p:nvSpPr>
          <p:cNvPr id="7" name="Titel 1"/>
          <p:cNvSpPr>
            <a:spLocks noGrp="1"/>
          </p:cNvSpPr>
          <p:nvPr>
            <p:ph type="title"/>
          </p:nvPr>
        </p:nvSpPr>
        <p:spPr>
          <a:xfrm>
            <a:off x="422910" y="266026"/>
            <a:ext cx="8229600" cy="1017270"/>
          </a:xfrm>
        </p:spPr>
        <p:txBody>
          <a:bodyPr>
            <a:noAutofit/>
          </a:bodyPr>
          <a:lstStyle/>
          <a:p>
            <a:pPr lvl="1" algn="ctr"/>
            <a:r>
              <a:rPr lang="en-US" sz="2800" cap="all" dirty="0">
                <a:solidFill>
                  <a:schemeClr val="bg1"/>
                </a:solidFill>
                <a:latin typeface="Roboto Lt" pitchFamily="2" charset="0"/>
                <a:ea typeface="Roboto Lt" pitchFamily="2" charset="0"/>
              </a:rPr>
              <a:t>TESTBED Topic #2:</a:t>
            </a:r>
            <a:br>
              <a:rPr lang="en-US" sz="2800" cap="all" dirty="0">
                <a:solidFill>
                  <a:schemeClr val="bg1"/>
                </a:solidFill>
                <a:latin typeface="Roboto Lt" pitchFamily="2" charset="0"/>
                <a:ea typeface="Roboto Lt" pitchFamily="2" charset="0"/>
              </a:rPr>
            </a:br>
            <a:r>
              <a:rPr lang="en-US" sz="2800" dirty="0">
                <a:solidFill>
                  <a:schemeClr val="bg1"/>
                </a:solidFill>
                <a:latin typeface="Roboto Lt" pitchFamily="2" charset="0"/>
                <a:ea typeface="Roboto Lt" pitchFamily="2" charset="0"/>
              </a:rPr>
              <a:t>Conclusion</a:t>
            </a:r>
          </a:p>
        </p:txBody>
      </p:sp>
    </p:spTree>
    <p:extLst>
      <p:ext uri="{BB962C8B-B14F-4D97-AF65-F5344CB8AC3E}">
        <p14:creationId xmlns:p14="http://schemas.microsoft.com/office/powerpoint/2010/main" val="2880265254"/>
      </p:ext>
    </p:extLst>
  </p:cSld>
  <p:clrMapOvr>
    <a:masterClrMapping/>
  </p:clrMapOvr>
</p:sld>
</file>

<file path=ppt/theme/theme1.xml><?xml version="1.0" encoding="utf-8"?>
<a:theme xmlns:a="http://schemas.openxmlformats.org/drawingml/2006/main" name="template_dbas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template_dbase.pptx</Template>
  <TotalTime>1126</TotalTime>
  <Words>339</Words>
  <Application>Microsoft Office PowerPoint</Application>
  <PresentationFormat>Custom</PresentationFormat>
  <Paragraphs>129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Roboto Lt</vt:lpstr>
      <vt:lpstr>template_dbase</vt:lpstr>
      <vt:lpstr>PowerPoint Presentation</vt:lpstr>
      <vt:lpstr>Content of the presentation</vt:lpstr>
      <vt:lpstr>PowerPoint Presentation</vt:lpstr>
      <vt:lpstr>PowerPoint Presentation</vt:lpstr>
      <vt:lpstr>TESTBED Topic #2: Use-Case #1: Bicycle Stands</vt:lpstr>
      <vt:lpstr>TESTBED Topic #2: Use-Case #2: Felling a Tree</vt:lpstr>
      <vt:lpstr>TESTBED Topic #2: Some extra features for municipalities</vt:lpstr>
      <vt:lpstr>TESTBED Topic #2: Topic Challenges</vt:lpstr>
      <vt:lpstr>TESTBED Topic #2: Conclusion</vt:lpstr>
      <vt:lpstr>Thank You</vt:lpstr>
    </vt:vector>
  </TitlesOfParts>
  <Company>D-Risk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Remco Dolman</dc:creator>
  <cp:lastModifiedBy>Teun</cp:lastModifiedBy>
  <cp:revision>68</cp:revision>
  <dcterms:created xsi:type="dcterms:W3CDTF">2013-03-27T09:25:41Z</dcterms:created>
  <dcterms:modified xsi:type="dcterms:W3CDTF">2016-03-17T07:07:07Z</dcterms:modified>
</cp:coreProperties>
</file>