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0" r:id="rId4"/>
    <p:sldId id="272" r:id="rId5"/>
    <p:sldId id="273" r:id="rId6"/>
    <p:sldId id="303" r:id="rId7"/>
    <p:sldId id="307" r:id="rId8"/>
    <p:sldId id="274" r:id="rId9"/>
    <p:sldId id="275" r:id="rId10"/>
    <p:sldId id="308" r:id="rId11"/>
    <p:sldId id="278" r:id="rId12"/>
    <p:sldId id="309" r:id="rId13"/>
    <p:sldId id="285" r:id="rId14"/>
    <p:sldId id="279" r:id="rId15"/>
    <p:sldId id="280" r:id="rId16"/>
    <p:sldId id="286" r:id="rId17"/>
    <p:sldId id="287" r:id="rId18"/>
    <p:sldId id="288" r:id="rId19"/>
    <p:sldId id="289" r:id="rId20"/>
    <p:sldId id="290" r:id="rId21"/>
    <p:sldId id="291" r:id="rId22"/>
    <p:sldId id="310" r:id="rId23"/>
    <p:sldId id="293" r:id="rId24"/>
    <p:sldId id="294" r:id="rId25"/>
    <p:sldId id="296" r:id="rId26"/>
    <p:sldId id="295" r:id="rId27"/>
    <p:sldId id="297" r:id="rId28"/>
    <p:sldId id="298" r:id="rId29"/>
    <p:sldId id="300" r:id="rId30"/>
    <p:sldId id="299" r:id="rId31"/>
    <p:sldId id="301" r:id="rId32"/>
    <p:sldId id="302" r:id="rId33"/>
    <p:sldId id="30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5050"/>
    <a:srgbClr val="FF9999"/>
    <a:srgbClr val="FFF7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6E64-0078-4A83-92E5-4772B09C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93384-99FF-4F09-9D48-2053BE74A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D3DED-69B9-471F-BEFF-BCFC50D3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F268D-DF8A-471F-AD53-387FD891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D5C2-B241-4DE4-8354-59EB224B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5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C47B6-452F-410D-9B32-B9EDEAF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395FC-7327-4DB1-8B35-EE8FEA27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ACF46-0EE2-4188-AC55-44AB061D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EAEB7-2B71-41C4-8876-D083D785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E4884-1AD5-4ED0-A60E-B46CEEBA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1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00DBF-E5A4-4FB4-AE4A-858A8E78B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05A1-A903-42D8-9C1F-7BF93092D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3792E-F2D9-4FAB-B6B9-748C77B7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7ACC3-8B19-4A88-861A-8E92E97B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8EBEC-D11F-4B63-9618-C5EB4523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D7475-3B55-4D23-9F94-39751F66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B64E1-A89C-400A-BB41-3A6D647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7AA51-69B7-4E6D-B23A-CC821970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F280E-5577-4AC2-A8A2-9A412471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6248C-3BC3-4B32-9F36-EAA1276C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451FB-F45F-405E-9F78-27A1D6AC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262B4-AA26-4F26-BF9B-9FE87E11C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640D9-F2AF-4AD3-AEAD-B56225BE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8964E-3070-4A1E-9D29-C826229F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6EFF9-3727-4D23-8FE9-849F107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5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64A3F-B7C1-440F-9D18-B7E4D519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E3CA2-1EF8-4B36-98FB-3787424A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5E622-8179-41F6-8355-38EFAE74B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6F557F-D769-49EB-A2D8-B005C644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7AF12-268C-4864-9BAC-8216A946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B3B38-0417-4EB5-8F03-9ED7A13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7ABE-CD5E-47DB-A8C5-C870D9CB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7968D-715A-4326-A847-9311C356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08684-FD41-4131-A004-A65340E3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57F1E6-0E60-4674-AE4F-ABF5D34F8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132A4-6BD5-44B0-B16C-0E975F212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E0BD2-B158-4B81-8B15-B08AA91F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91E64A-8CBF-4F04-948F-224BB60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5AC170-D09B-4DAC-8826-363507FD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2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95039-FE9D-446B-8588-9433EBF6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CE0C6-E192-470E-815E-A8F4FCB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419E5A-DAFF-4DCB-B622-4316C9B9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A6D20A-74C7-45A0-BD46-FC5F0CB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5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A28972-FBA0-447A-8713-8EC2B535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1F4EDA-C64A-4E9F-B1AF-B46BEB68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EDBEA-AAE9-4F9D-8F25-023EA3F6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5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11A64-DE83-4565-8BA0-8C7111C2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5E61F-8A66-408E-BFF3-FE9FA3F5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8202D-9C83-4DF5-ADF9-56B0F095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ABF2B-668F-4002-BE79-64059D4E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06019-30B6-4B0E-92B2-BB10CEFD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3064-A3CF-43BA-AC77-75825592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F79F1-641D-4768-9B99-1AECA4F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BA9F76-3421-4E4B-BD39-20FE5DCBC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2B03C-7ECA-4C71-928C-E2D1E903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6A33B1-F75E-4E6F-9970-C9BD4CDA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D6B9F-79CE-4412-A200-4870C07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74EDC4-6559-4BD2-AD57-ED2FDA54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F33806-2DC8-4A71-B5E5-7F2D0BE1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F4001-6F2B-4977-9D3C-33B0294D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5043E-21D3-4ABB-8FE8-1A63D2AFE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4DAC-221F-4147-B44E-B5A5ADC393E8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C0EA-178F-4F38-9E36-76FEC0D84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9D62E-9A41-463F-B88A-C415C57A0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9A71-9CED-4280-ABED-489D4E9C9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2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B2FE7-FF13-48EE-A542-53DB4A4448F4}"/>
              </a:ext>
            </a:extLst>
          </p:cNvPr>
          <p:cNvSpPr txBox="1"/>
          <p:nvPr/>
        </p:nvSpPr>
        <p:spPr>
          <a:xfrm>
            <a:off x="2899071" y="1604936"/>
            <a:ext cx="8473795" cy="23083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클릭 시 메뉴 하단</a:t>
            </a:r>
            <a:r>
              <a:rPr lang="en-US" altLang="ko-KR" dirty="0"/>
              <a:t>, </a:t>
            </a:r>
            <a:r>
              <a:rPr lang="ko-KR" altLang="en-US" dirty="0"/>
              <a:t>본문 상단에 뜨는 상자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채용정보 </a:t>
            </a:r>
            <a:r>
              <a:rPr lang="en-US" altLang="ko-KR" dirty="0"/>
              <a:t>– </a:t>
            </a:r>
            <a:r>
              <a:rPr lang="ko-KR" altLang="en-US" dirty="0"/>
              <a:t>채용정보 분류</a:t>
            </a:r>
            <a:r>
              <a:rPr lang="en-US" altLang="ko-KR" dirty="0"/>
              <a:t>, </a:t>
            </a:r>
            <a:r>
              <a:rPr lang="ko-KR" altLang="en-US" dirty="0"/>
              <a:t>채용정보 검색필터 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인재정보 </a:t>
            </a:r>
            <a:r>
              <a:rPr lang="en-US" altLang="ko-KR" dirty="0"/>
              <a:t>– </a:t>
            </a:r>
            <a:r>
              <a:rPr lang="ko-KR" altLang="en-US" dirty="0"/>
              <a:t>인재정보 분류</a:t>
            </a:r>
            <a:r>
              <a:rPr lang="en-US" altLang="ko-KR" dirty="0"/>
              <a:t>, </a:t>
            </a:r>
            <a:r>
              <a:rPr lang="ko-KR" altLang="en-US" dirty="0"/>
              <a:t>인재정보 검색필터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프리랜서 </a:t>
            </a:r>
            <a:r>
              <a:rPr lang="en-US" altLang="ko-KR" dirty="0"/>
              <a:t>- </a:t>
            </a:r>
            <a:r>
              <a:rPr lang="ko-KR" altLang="en-US" dirty="0"/>
              <a:t>프로필 분류</a:t>
            </a:r>
            <a:r>
              <a:rPr lang="en-US" altLang="ko-KR" dirty="0"/>
              <a:t>, </a:t>
            </a:r>
            <a:r>
              <a:rPr lang="ko-KR" altLang="en-US" dirty="0"/>
              <a:t>프로필 검색필터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스폰서 </a:t>
            </a:r>
            <a:r>
              <a:rPr lang="en-US" altLang="ko-KR" dirty="0"/>
              <a:t>– </a:t>
            </a:r>
            <a:r>
              <a:rPr lang="ko-KR" altLang="en-US" dirty="0"/>
              <a:t>프로필 분류</a:t>
            </a:r>
            <a:r>
              <a:rPr lang="en-US" altLang="ko-KR" dirty="0"/>
              <a:t>, </a:t>
            </a:r>
            <a:r>
              <a:rPr lang="ko-KR" altLang="en-US" dirty="0"/>
              <a:t>프로필 검색필터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하우징 </a:t>
            </a:r>
            <a:r>
              <a:rPr lang="en-US" altLang="ko-KR" dirty="0"/>
              <a:t>– </a:t>
            </a:r>
            <a:r>
              <a:rPr lang="ko-KR" altLang="en-US" dirty="0"/>
              <a:t>부동산 분류</a:t>
            </a:r>
            <a:r>
              <a:rPr lang="en-US" altLang="ko-KR" dirty="0"/>
              <a:t>, </a:t>
            </a:r>
            <a:r>
              <a:rPr lang="ko-KR" altLang="en-US" dirty="0"/>
              <a:t>부동산 검색필터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페이지모드 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/</a:t>
            </a:r>
            <a:r>
              <a:rPr lang="ko-KR" altLang="en-US" dirty="0"/>
              <a:t>인재</a:t>
            </a:r>
            <a:r>
              <a:rPr lang="en-US" altLang="ko-KR" dirty="0"/>
              <a:t>/</a:t>
            </a:r>
            <a:r>
              <a:rPr lang="ko-KR" altLang="en-US" dirty="0"/>
              <a:t>프리랜서</a:t>
            </a:r>
            <a:r>
              <a:rPr lang="en-US" altLang="ko-KR" dirty="0"/>
              <a:t>/</a:t>
            </a:r>
            <a:r>
              <a:rPr lang="ko-KR" altLang="en-US" dirty="0"/>
              <a:t>스폰서</a:t>
            </a:r>
            <a:r>
              <a:rPr lang="en-US" altLang="ko-KR" dirty="0"/>
              <a:t>/</a:t>
            </a:r>
            <a:r>
              <a:rPr lang="ko-KR" altLang="en-US" dirty="0"/>
              <a:t>하우징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B83E0-AB2E-4496-82AF-9DAFE06B8C89}"/>
              </a:ext>
            </a:extLst>
          </p:cNvPr>
          <p:cNvSpPr txBox="1"/>
          <p:nvPr/>
        </p:nvSpPr>
        <p:spPr>
          <a:xfrm>
            <a:off x="2899070" y="4067068"/>
            <a:ext cx="8473795" cy="23083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필터 설정 상자와</a:t>
            </a:r>
            <a:r>
              <a:rPr lang="en-US" altLang="ko-KR" dirty="0"/>
              <a:t> </a:t>
            </a:r>
            <a:r>
              <a:rPr lang="ko-KR" altLang="en-US" dirty="0"/>
              <a:t>검색결과에 맞는 게시물리스트 사이의 유료 광고 공간 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채용정보 </a:t>
            </a:r>
            <a:r>
              <a:rPr lang="en-US" altLang="ko-KR" dirty="0"/>
              <a:t>– </a:t>
            </a:r>
            <a:r>
              <a:rPr lang="ko-KR" altLang="en-US" dirty="0"/>
              <a:t>박스광고</a:t>
            </a:r>
            <a:r>
              <a:rPr lang="en-US" altLang="ko-KR" dirty="0"/>
              <a:t>, </a:t>
            </a:r>
            <a:r>
              <a:rPr lang="ko-KR" altLang="en-US" dirty="0" err="1"/>
              <a:t>핫광고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인재정보 </a:t>
            </a:r>
            <a:r>
              <a:rPr lang="en-US" altLang="ko-KR" dirty="0"/>
              <a:t>– </a:t>
            </a:r>
            <a:r>
              <a:rPr lang="ko-KR" altLang="en-US" dirty="0"/>
              <a:t>좌우로 지나가는 포토광고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프리랜서 </a:t>
            </a:r>
            <a:r>
              <a:rPr lang="en-US" altLang="ko-KR" dirty="0"/>
              <a:t>– </a:t>
            </a:r>
            <a:r>
              <a:rPr lang="ko-KR" altLang="en-US" dirty="0"/>
              <a:t>좌우로 지나가는 포토광고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스폰서 </a:t>
            </a:r>
            <a:r>
              <a:rPr lang="en-US" altLang="ko-KR" dirty="0"/>
              <a:t>– </a:t>
            </a:r>
            <a:r>
              <a:rPr lang="ko-KR" altLang="en-US" dirty="0"/>
              <a:t>좌우로 지나가는 포토광고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하우징 </a:t>
            </a:r>
            <a:r>
              <a:rPr lang="en-US" altLang="ko-KR" dirty="0"/>
              <a:t>– </a:t>
            </a:r>
            <a:r>
              <a:rPr lang="ko-KR" altLang="en-US" dirty="0"/>
              <a:t>별도의 광고 없음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맞춤광고 </a:t>
            </a:r>
            <a:r>
              <a:rPr lang="en-US" altLang="ko-KR" dirty="0"/>
              <a:t>(</a:t>
            </a:r>
            <a:r>
              <a:rPr lang="ko-KR" altLang="en-US" dirty="0"/>
              <a:t>기업 </a:t>
            </a:r>
            <a:r>
              <a:rPr lang="en-US" altLang="ko-KR" dirty="0"/>
              <a:t>– </a:t>
            </a:r>
            <a:r>
              <a:rPr lang="ko-KR" altLang="en-US" dirty="0"/>
              <a:t>인재</a:t>
            </a:r>
            <a:r>
              <a:rPr lang="en-US" altLang="ko-KR" dirty="0"/>
              <a:t>, </a:t>
            </a:r>
            <a:r>
              <a:rPr lang="ko-KR" altLang="en-US" dirty="0"/>
              <a:t>하우징</a:t>
            </a:r>
            <a:r>
              <a:rPr lang="en-US" altLang="ko-KR" dirty="0"/>
              <a:t>,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인재 </a:t>
            </a:r>
            <a:r>
              <a:rPr lang="en-US" altLang="ko-KR" dirty="0"/>
              <a:t>–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하우징</a:t>
            </a:r>
            <a:r>
              <a:rPr lang="en-US" altLang="ko-KR" dirty="0"/>
              <a:t>,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– </a:t>
            </a:r>
            <a:r>
              <a:rPr lang="ko-KR" altLang="en-US" dirty="0"/>
              <a:t>스폰서</a:t>
            </a:r>
            <a:r>
              <a:rPr lang="en-US" altLang="ko-KR" dirty="0"/>
              <a:t>,</a:t>
            </a:r>
            <a:r>
              <a:rPr lang="ko-KR" altLang="en-US" dirty="0"/>
              <a:t>하우징</a:t>
            </a:r>
            <a:r>
              <a:rPr lang="en-US" altLang="ko-KR" dirty="0"/>
              <a:t>,</a:t>
            </a:r>
            <a:r>
              <a:rPr lang="ko-KR" altLang="en-US" dirty="0"/>
              <a:t>기업</a:t>
            </a:r>
            <a:r>
              <a:rPr lang="en-US" altLang="ko-KR" dirty="0"/>
              <a:t> / </a:t>
            </a:r>
            <a:r>
              <a:rPr lang="ko-KR" altLang="en-US" dirty="0"/>
              <a:t>스폰서 </a:t>
            </a:r>
            <a:r>
              <a:rPr lang="en-US" altLang="ko-KR" dirty="0"/>
              <a:t>– </a:t>
            </a:r>
            <a:r>
              <a:rPr lang="ko-KR" altLang="en-US" dirty="0"/>
              <a:t>프리랜서</a:t>
            </a:r>
            <a:r>
              <a:rPr lang="en-US" altLang="ko-KR" dirty="0"/>
              <a:t>, </a:t>
            </a:r>
            <a:r>
              <a:rPr lang="ko-KR" altLang="en-US" dirty="0"/>
              <a:t>인재</a:t>
            </a:r>
            <a:r>
              <a:rPr lang="en-US" altLang="ko-KR" dirty="0"/>
              <a:t>, </a:t>
            </a:r>
            <a:r>
              <a:rPr lang="ko-KR" altLang="en-US" dirty="0"/>
              <a:t>하우징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인재정보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성실함 </a:t>
            </a:r>
            <a:r>
              <a:rPr lang="en-US" altLang="ko-KR" sz="1600" dirty="0"/>
              <a:t>/ </a:t>
            </a:r>
            <a:r>
              <a:rPr lang="ko-KR" altLang="en-US" sz="1600" dirty="0"/>
              <a:t>서비스 마인드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최</a:t>
            </a:r>
            <a:r>
              <a:rPr lang="en-US" altLang="ko-KR" sz="1600" dirty="0"/>
              <a:t>XX / </a:t>
            </a:r>
            <a:r>
              <a:rPr lang="ko-KR" altLang="en-US" sz="1600" dirty="0"/>
              <a:t>여자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5992" y="5205922"/>
            <a:ext cx="456012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선호직종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텐프로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쩜오</a:t>
            </a:r>
            <a:r>
              <a:rPr lang="en-US" altLang="ko-KR" sz="1400" dirty="0"/>
              <a:t>, </a:t>
            </a:r>
            <a:r>
              <a:rPr lang="ko-KR" altLang="en-US" sz="1400" dirty="0"/>
              <a:t>노래주점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경력유무 </a:t>
            </a:r>
            <a:r>
              <a:rPr lang="en-US" altLang="ko-KR" sz="1400" dirty="0"/>
              <a:t>: </a:t>
            </a:r>
            <a:r>
              <a:rPr lang="ko-KR" altLang="en-US" sz="1400" dirty="0"/>
              <a:t>초보</a:t>
            </a:r>
            <a:endParaRPr lang="en-US" altLang="ko-KR" sz="1400" dirty="0"/>
          </a:p>
          <a:p>
            <a:r>
              <a:rPr lang="ko-KR" altLang="en-US" sz="1400" dirty="0"/>
              <a:t>보장제도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술강요</a:t>
            </a:r>
            <a:r>
              <a:rPr lang="ko-KR" altLang="en-US" sz="1400" dirty="0"/>
              <a:t> 없음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개수 보장</a:t>
            </a:r>
            <a:r>
              <a:rPr lang="en-US" altLang="ko-KR" sz="1400" dirty="0"/>
              <a:t>, </a:t>
            </a:r>
            <a:r>
              <a:rPr lang="ko-KR" altLang="en-US" sz="1400" dirty="0"/>
              <a:t>초이스 없음</a:t>
            </a:r>
            <a:endParaRPr lang="en-US" altLang="ko-KR" sz="1400" dirty="0"/>
          </a:p>
          <a:p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당일지급</a:t>
            </a:r>
            <a:r>
              <a:rPr lang="en-US" altLang="ko-KR" sz="1400" dirty="0"/>
              <a:t>, </a:t>
            </a:r>
            <a:r>
              <a:rPr lang="ko-KR" altLang="en-US" sz="1400" dirty="0"/>
              <a:t>차비지원</a:t>
            </a:r>
            <a:r>
              <a:rPr lang="en-US" altLang="ko-KR" sz="1400" dirty="0"/>
              <a:t>, </a:t>
            </a:r>
            <a:r>
              <a:rPr lang="ko-KR" altLang="en-US" sz="1400" dirty="0"/>
              <a:t>식대별도</a:t>
            </a:r>
            <a:endParaRPr lang="en-US" altLang="ko-KR" sz="1400" dirty="0"/>
          </a:p>
          <a:p>
            <a:r>
              <a:rPr lang="ko-KR" altLang="en-US" sz="1400" dirty="0"/>
              <a:t>복지제도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투잡가능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1AB1D-140E-4FC2-830A-5A19B9C36F34}"/>
              </a:ext>
            </a:extLst>
          </p:cNvPr>
          <p:cNvSpPr txBox="1"/>
          <p:nvPr/>
        </p:nvSpPr>
        <p:spPr>
          <a:xfrm>
            <a:off x="7466118" y="4115012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600" dirty="0"/>
              <a:t>신체 사이즈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010-3333-3333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입사제의방법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D81D6-1B17-4C5E-9554-22ED42DDFFD6}"/>
              </a:ext>
            </a:extLst>
          </p:cNvPr>
          <p:cNvSpPr txBox="1"/>
          <p:nvPr/>
        </p:nvSpPr>
        <p:spPr>
          <a:xfrm>
            <a:off x="7648575" y="4415571"/>
            <a:ext cx="1426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키 </a:t>
            </a:r>
            <a:r>
              <a:rPr lang="en-US" altLang="ko-KR" sz="1400" dirty="0"/>
              <a:t>: 165cm</a:t>
            </a:r>
          </a:p>
          <a:p>
            <a:r>
              <a:rPr lang="ko-KR" altLang="en-US" sz="1400" dirty="0"/>
              <a:t>체형 </a:t>
            </a:r>
            <a:r>
              <a:rPr lang="en-US" altLang="ko-KR" sz="1400" dirty="0"/>
              <a:t>: </a:t>
            </a:r>
            <a:r>
              <a:rPr lang="ko-KR" altLang="en-US" sz="1400" dirty="0"/>
              <a:t>전신균형</a:t>
            </a:r>
            <a:endParaRPr lang="en-US" altLang="ko-KR" sz="1400" dirty="0"/>
          </a:p>
          <a:p>
            <a:r>
              <a:rPr lang="ko-KR" altLang="en-US" sz="1400" dirty="0"/>
              <a:t>몸무게 </a:t>
            </a:r>
            <a:r>
              <a:rPr lang="en-US" altLang="ko-KR" sz="1400" dirty="0"/>
              <a:t>: 60kg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DCA873-9DF5-45C9-96EE-E34020A5F18D}"/>
              </a:ext>
            </a:extLst>
          </p:cNvPr>
          <p:cNvSpPr txBox="1"/>
          <p:nvPr/>
        </p:nvSpPr>
        <p:spPr>
          <a:xfrm>
            <a:off x="9258025" y="4415571"/>
            <a:ext cx="1710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가슴 </a:t>
            </a:r>
            <a:r>
              <a:rPr lang="en-US" altLang="ko-KR" sz="1400" dirty="0"/>
              <a:t>: 33inch</a:t>
            </a:r>
            <a:r>
              <a:rPr lang="ko-KR" altLang="en-US" sz="1400" dirty="0"/>
              <a:t> </a:t>
            </a:r>
            <a:r>
              <a:rPr lang="en-US" altLang="ko-KR" sz="1400" dirty="0"/>
              <a:t>(C</a:t>
            </a:r>
            <a:r>
              <a:rPr lang="ko-KR" altLang="en-US" sz="1400" dirty="0"/>
              <a:t>컵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허리 </a:t>
            </a:r>
            <a:r>
              <a:rPr lang="en-US" altLang="ko-KR" sz="1400" dirty="0"/>
              <a:t>: 26inch</a:t>
            </a:r>
          </a:p>
          <a:p>
            <a:r>
              <a:rPr lang="ko-KR" altLang="en-US" sz="1400" dirty="0"/>
              <a:t>엉덩이 </a:t>
            </a:r>
            <a:r>
              <a:rPr lang="en-US" altLang="ko-KR" sz="1400" dirty="0"/>
              <a:t>: 34inch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2867F-3AC5-4CE1-99C0-5D97B24C3E02}"/>
              </a:ext>
            </a:extLst>
          </p:cNvPr>
          <p:cNvSpPr txBox="1"/>
          <p:nvPr/>
        </p:nvSpPr>
        <p:spPr>
          <a:xfrm>
            <a:off x="7466119" y="5204921"/>
            <a:ext cx="391366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급여조건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시급 </a:t>
            </a:r>
            <a:r>
              <a:rPr lang="en-US" altLang="ko-KR" sz="1400" dirty="0"/>
              <a:t>/ 20,000</a:t>
            </a:r>
            <a:r>
              <a:rPr lang="ko-KR" altLang="en-US" sz="1400" dirty="0"/>
              <a:t>원 이상</a:t>
            </a:r>
            <a:endParaRPr lang="en-US" altLang="ko-KR" sz="1400" dirty="0"/>
          </a:p>
          <a:p>
            <a:r>
              <a:rPr lang="ko-KR" altLang="en-US" sz="1400" dirty="0"/>
              <a:t>근무기간 </a:t>
            </a:r>
            <a:r>
              <a:rPr lang="en-US" altLang="ko-KR" sz="1400" dirty="0"/>
              <a:t>: 6</a:t>
            </a:r>
            <a:r>
              <a:rPr lang="ko-KR" altLang="en-US" sz="1400" dirty="0"/>
              <a:t>개월</a:t>
            </a:r>
            <a:endParaRPr lang="en-US" altLang="ko-KR" sz="1400" dirty="0"/>
          </a:p>
          <a:p>
            <a:r>
              <a:rPr lang="ko-KR" altLang="en-US" sz="1400" dirty="0"/>
              <a:t>근무시간 </a:t>
            </a:r>
            <a:r>
              <a:rPr lang="en-US" altLang="ko-KR" sz="1400" dirty="0"/>
              <a:t>: 19:00 ~ 23:00</a:t>
            </a:r>
          </a:p>
          <a:p>
            <a:r>
              <a:rPr lang="ko-KR" altLang="en-US" sz="1400" dirty="0" err="1"/>
              <a:t>근무요일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주</a:t>
            </a:r>
            <a:r>
              <a:rPr lang="en-US" altLang="ko-KR" sz="1400" dirty="0"/>
              <a:t>2</a:t>
            </a:r>
            <a:r>
              <a:rPr lang="ko-KR" altLang="en-US" sz="1400" dirty="0"/>
              <a:t>회 </a:t>
            </a:r>
            <a:r>
              <a:rPr lang="en-US" altLang="ko-KR" sz="1400" dirty="0"/>
              <a:t>/ </a:t>
            </a:r>
            <a:r>
              <a:rPr lang="ko-KR" altLang="en-US" sz="1400" dirty="0"/>
              <a:t>토</a:t>
            </a:r>
            <a:r>
              <a:rPr lang="en-US" altLang="ko-KR" sz="1400" dirty="0"/>
              <a:t>,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r>
              <a:rPr lang="ko-KR" altLang="en-US" sz="1400" dirty="0"/>
              <a:t>우대사항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 / </a:t>
            </a:r>
            <a:r>
              <a:rPr lang="ko-KR" altLang="en-US" sz="1400" dirty="0"/>
              <a:t>댄스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76955-91E3-411B-8745-1FC07AEAF4FF}"/>
              </a:ext>
            </a:extLst>
          </p:cNvPr>
          <p:cNvSpPr txBox="1"/>
          <p:nvPr/>
        </p:nvSpPr>
        <p:spPr>
          <a:xfrm>
            <a:off x="3236482" y="2196091"/>
            <a:ext cx="3837160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자기소개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용산구 용산동</a:t>
            </a:r>
            <a:r>
              <a:rPr lang="en-US" altLang="ko-KR" sz="1200" dirty="0"/>
              <a:t>2</a:t>
            </a:r>
            <a:r>
              <a:rPr lang="ko-KR" altLang="en-US" sz="1200" dirty="0"/>
              <a:t>가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23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34" name="화살표: 줄무늬가 있는 오른쪽 33">
            <a:extLst>
              <a:ext uri="{FF2B5EF4-FFF2-40B4-BE49-F238E27FC236}">
                <a16:creationId xmlns:a16="http://schemas.microsoft.com/office/drawing/2014/main" id="{627E76E6-0A18-4710-AB55-AB8B9CF90AF0}"/>
              </a:ext>
            </a:extLst>
          </p:cNvPr>
          <p:cNvSpPr/>
          <p:nvPr/>
        </p:nvSpPr>
        <p:spPr>
          <a:xfrm>
            <a:off x="6891304" y="3360732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줄무늬가 있는 오른쪽 35">
            <a:extLst>
              <a:ext uri="{FF2B5EF4-FFF2-40B4-BE49-F238E27FC236}">
                <a16:creationId xmlns:a16="http://schemas.microsoft.com/office/drawing/2014/main" id="{55FA25D2-2653-44E3-862C-5D906951FE15}"/>
              </a:ext>
            </a:extLst>
          </p:cNvPr>
          <p:cNvSpPr/>
          <p:nvPr/>
        </p:nvSpPr>
        <p:spPr>
          <a:xfrm>
            <a:off x="3059239" y="3352284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6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신뢰 중시 </a:t>
            </a:r>
            <a:r>
              <a:rPr lang="en-US" altLang="ko-KR" sz="1600" dirty="0"/>
              <a:t>/ </a:t>
            </a:r>
            <a:r>
              <a:rPr lang="ko-KR" altLang="en-US" sz="1600" dirty="0"/>
              <a:t>친구해요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김</a:t>
            </a:r>
            <a:r>
              <a:rPr lang="en-US" altLang="ko-KR" sz="1600" dirty="0"/>
              <a:t>XX / </a:t>
            </a:r>
            <a:r>
              <a:rPr lang="ko-KR" altLang="en-US" sz="1600" dirty="0"/>
              <a:t>여자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5191834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010-7777-7777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76955-91E3-411B-8745-1FC07AEAF4FF}"/>
              </a:ext>
            </a:extLst>
          </p:cNvPr>
          <p:cNvSpPr txBox="1"/>
          <p:nvPr/>
        </p:nvSpPr>
        <p:spPr>
          <a:xfrm>
            <a:off x="3236482" y="2196091"/>
            <a:ext cx="1811044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사진 및 동영상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7BC34-F8A0-43ED-B805-262A88B5080B}"/>
              </a:ext>
            </a:extLst>
          </p:cNvPr>
          <p:cNvSpPr txBox="1"/>
          <p:nvPr/>
        </p:nvSpPr>
        <p:spPr>
          <a:xfrm>
            <a:off x="5262598" y="2196091"/>
            <a:ext cx="1811044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사진 및 동영상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</a:t>
            </a:r>
            <a:r>
              <a:rPr lang="ko-KR" altLang="en-US" sz="1200" dirty="0" err="1"/>
              <a:t>언주로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25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FEB91D-A9EE-4692-9F92-4B52CB95948F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</a:t>
            </a:r>
            <a:endParaRPr lang="en-US" altLang="ko-KR" sz="1600" dirty="0"/>
          </a:p>
          <a:p>
            <a:r>
              <a:rPr lang="en-US" altLang="ko-KR" sz="1400" dirty="0"/>
              <a:t> </a:t>
            </a:r>
            <a:r>
              <a:rPr lang="en-US" altLang="ko-KR" sz="1050" dirty="0"/>
              <a:t> </a:t>
            </a:r>
            <a:r>
              <a:rPr lang="ko-KR" altLang="en-US" sz="1050" dirty="0"/>
              <a:t>기여금 </a:t>
            </a:r>
            <a:r>
              <a:rPr lang="en-US" altLang="ko-KR" sz="1050" dirty="0"/>
              <a:t>(30</a:t>
            </a:r>
            <a:r>
              <a:rPr lang="ko-KR" altLang="en-US" sz="1050" dirty="0"/>
              <a:t>만원 이상</a:t>
            </a:r>
            <a:r>
              <a:rPr lang="en-US" altLang="ko-KR" sz="1050" dirty="0"/>
              <a:t>) </a:t>
            </a:r>
            <a:r>
              <a:rPr lang="ko-KR" altLang="en-US" sz="1050" dirty="0"/>
              <a:t>납부자 신뢰 </a:t>
            </a:r>
            <a:endParaRPr lang="en-US" altLang="ko-KR" sz="1400" dirty="0"/>
          </a:p>
          <a:p>
            <a:r>
              <a:rPr lang="ko-KR" altLang="en-US" sz="1400" dirty="0"/>
              <a:t> 내가 가진 부동산 </a:t>
            </a:r>
            <a:r>
              <a:rPr lang="en-US" altLang="ko-KR" sz="1400" dirty="0"/>
              <a:t>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50%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내가 가진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없음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F91737-E445-4263-A957-0BD88ECA5DE7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2)</a:t>
            </a:r>
            <a:r>
              <a:rPr lang="ko-KR" altLang="en-US" sz="1400" dirty="0"/>
              <a:t>에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2FD52-A68C-42C2-8252-4ED3259CDA4F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  <p:sp>
        <p:nvSpPr>
          <p:cNvPr id="34" name="화살표: 줄무늬가 있는 오른쪽 33">
            <a:extLst>
              <a:ext uri="{FF2B5EF4-FFF2-40B4-BE49-F238E27FC236}">
                <a16:creationId xmlns:a16="http://schemas.microsoft.com/office/drawing/2014/main" id="{1C9C531A-17DD-4750-A829-B5523464E96A}"/>
              </a:ext>
            </a:extLst>
          </p:cNvPr>
          <p:cNvSpPr/>
          <p:nvPr/>
        </p:nvSpPr>
        <p:spPr>
          <a:xfrm>
            <a:off x="3059239" y="335558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줄무늬가 있는 오른쪽 35">
            <a:extLst>
              <a:ext uri="{FF2B5EF4-FFF2-40B4-BE49-F238E27FC236}">
                <a16:creationId xmlns:a16="http://schemas.microsoft.com/office/drawing/2014/main" id="{587B2BD8-B5DE-4A89-A985-7A2CE242B217}"/>
              </a:ext>
            </a:extLst>
          </p:cNvPr>
          <p:cNvSpPr/>
          <p:nvPr/>
        </p:nvSpPr>
        <p:spPr>
          <a:xfrm>
            <a:off x="6896399" y="335601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3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신뢰 중시 </a:t>
            </a:r>
            <a:r>
              <a:rPr lang="en-US" altLang="ko-KR" sz="1600" dirty="0"/>
              <a:t>/ </a:t>
            </a:r>
            <a:r>
              <a:rPr lang="ko-KR" altLang="en-US" sz="1600" dirty="0"/>
              <a:t>친구해요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김</a:t>
            </a:r>
            <a:r>
              <a:rPr lang="en-US" altLang="ko-KR" sz="1600" dirty="0"/>
              <a:t>XX / </a:t>
            </a:r>
            <a:r>
              <a:rPr lang="ko-KR" altLang="en-US" sz="1600" dirty="0"/>
              <a:t>여자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5191834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010-7777-7777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76955-91E3-411B-8745-1FC07AEAF4FF}"/>
              </a:ext>
            </a:extLst>
          </p:cNvPr>
          <p:cNvSpPr txBox="1"/>
          <p:nvPr/>
        </p:nvSpPr>
        <p:spPr>
          <a:xfrm>
            <a:off x="3236482" y="2196091"/>
            <a:ext cx="3837160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자기소개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</a:t>
            </a:r>
            <a:r>
              <a:rPr lang="ko-KR" altLang="en-US" sz="1200" dirty="0" err="1"/>
              <a:t>언주로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25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FEB91D-A9EE-4692-9F92-4B52CB95948F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</a:t>
            </a:r>
            <a:endParaRPr lang="en-US" altLang="ko-KR" sz="1600" dirty="0"/>
          </a:p>
          <a:p>
            <a:r>
              <a:rPr lang="en-US" altLang="ko-KR" sz="1400" dirty="0"/>
              <a:t> </a:t>
            </a:r>
            <a:r>
              <a:rPr lang="en-US" altLang="ko-KR" sz="1050" dirty="0"/>
              <a:t> </a:t>
            </a:r>
            <a:r>
              <a:rPr lang="ko-KR" altLang="en-US" sz="1050" dirty="0"/>
              <a:t>기여금 </a:t>
            </a:r>
            <a:r>
              <a:rPr lang="en-US" altLang="ko-KR" sz="1050" dirty="0"/>
              <a:t>(30</a:t>
            </a:r>
            <a:r>
              <a:rPr lang="ko-KR" altLang="en-US" sz="1050" dirty="0"/>
              <a:t>만원 이상</a:t>
            </a:r>
            <a:r>
              <a:rPr lang="en-US" altLang="ko-KR" sz="1050" dirty="0"/>
              <a:t>) </a:t>
            </a:r>
            <a:r>
              <a:rPr lang="ko-KR" altLang="en-US" sz="1050" dirty="0"/>
              <a:t>납부자 신뢰 </a:t>
            </a:r>
            <a:endParaRPr lang="en-US" altLang="ko-KR" sz="1400" dirty="0"/>
          </a:p>
          <a:p>
            <a:r>
              <a:rPr lang="ko-KR" altLang="en-US" sz="1400" dirty="0"/>
              <a:t> 내가 가진 부동산 </a:t>
            </a:r>
            <a:r>
              <a:rPr lang="en-US" altLang="ko-KR" sz="1400" dirty="0"/>
              <a:t>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50%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내가 가진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없음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F91737-E445-4263-A957-0BD88ECA5DE7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2)</a:t>
            </a:r>
            <a:r>
              <a:rPr lang="ko-KR" altLang="en-US" sz="1400" dirty="0"/>
              <a:t>에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2FD52-A68C-42C2-8252-4ED3259CDA4F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  <p:sp>
        <p:nvSpPr>
          <p:cNvPr id="34" name="화살표: 줄무늬가 있는 오른쪽 33">
            <a:extLst>
              <a:ext uri="{FF2B5EF4-FFF2-40B4-BE49-F238E27FC236}">
                <a16:creationId xmlns:a16="http://schemas.microsoft.com/office/drawing/2014/main" id="{90DB4265-5085-4AB8-8989-6BF7A0A18AA2}"/>
              </a:ext>
            </a:extLst>
          </p:cNvPr>
          <p:cNvSpPr/>
          <p:nvPr/>
        </p:nvSpPr>
        <p:spPr>
          <a:xfrm>
            <a:off x="6896399" y="335601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줄무늬가 있는 오른쪽 35">
            <a:extLst>
              <a:ext uri="{FF2B5EF4-FFF2-40B4-BE49-F238E27FC236}">
                <a16:creationId xmlns:a16="http://schemas.microsoft.com/office/drawing/2014/main" id="{6E9CB950-36AF-4CBE-9A74-F30CD512E38D}"/>
              </a:ext>
            </a:extLst>
          </p:cNvPr>
          <p:cNvSpPr/>
          <p:nvPr/>
        </p:nvSpPr>
        <p:spPr>
          <a:xfrm>
            <a:off x="3056343" y="335644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4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신뢰 중시 </a:t>
            </a:r>
            <a:r>
              <a:rPr lang="en-US" altLang="ko-KR" sz="1600" dirty="0"/>
              <a:t>/ </a:t>
            </a:r>
            <a:r>
              <a:rPr lang="ko-KR" altLang="en-US" sz="1600" dirty="0"/>
              <a:t>친구해요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김</a:t>
            </a:r>
            <a:r>
              <a:rPr lang="en-US" altLang="ko-KR" sz="1600" dirty="0"/>
              <a:t>XX / </a:t>
            </a:r>
            <a:r>
              <a:rPr lang="ko-KR" altLang="en-US" sz="1600" dirty="0"/>
              <a:t>여자</a:t>
            </a:r>
            <a:endParaRPr lang="en-US" altLang="ko-KR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010-7777-7777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</a:t>
            </a:r>
            <a:r>
              <a:rPr lang="ko-KR" altLang="en-US" sz="1200" dirty="0" err="1"/>
              <a:t>언주로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25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2F883-F6A3-416C-83D6-93AF009BBAD0}"/>
              </a:ext>
            </a:extLst>
          </p:cNvPr>
          <p:cNvSpPr txBox="1"/>
          <p:nvPr/>
        </p:nvSpPr>
        <p:spPr>
          <a:xfrm>
            <a:off x="2904750" y="2029285"/>
            <a:ext cx="4561368" cy="4356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선호 오브젝트 상세</a:t>
            </a:r>
            <a:endParaRPr lang="en-US" altLang="ko-KR" sz="1600" dirty="0"/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B4ACBF-B40B-4C96-82DC-8E3AF9893BD4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 </a:t>
            </a:r>
            <a:r>
              <a:rPr lang="en-US" altLang="ko-KR" sz="1600" dirty="0"/>
              <a:t>(XX%)</a:t>
            </a:r>
          </a:p>
          <a:p>
            <a:r>
              <a:rPr lang="en-US" altLang="ko-KR" sz="1400" dirty="0"/>
              <a:t> </a:t>
            </a:r>
            <a:r>
              <a:rPr lang="en-US" altLang="ko-KR" sz="1050" dirty="0"/>
              <a:t> </a:t>
            </a:r>
            <a:r>
              <a:rPr lang="ko-KR" altLang="en-US" sz="1050" dirty="0"/>
              <a:t>기여금 </a:t>
            </a:r>
            <a:r>
              <a:rPr lang="en-US" altLang="ko-KR" sz="1050" dirty="0"/>
              <a:t>(30</a:t>
            </a:r>
            <a:r>
              <a:rPr lang="ko-KR" altLang="en-US" sz="1050" dirty="0"/>
              <a:t>만원 이상</a:t>
            </a:r>
            <a:r>
              <a:rPr lang="en-US" altLang="ko-KR" sz="1050" dirty="0"/>
              <a:t>) </a:t>
            </a:r>
            <a:r>
              <a:rPr lang="ko-KR" altLang="en-US" sz="1050" dirty="0"/>
              <a:t>납부자 신뢰 </a:t>
            </a:r>
            <a:endParaRPr lang="en-US" altLang="ko-KR" sz="1400" dirty="0"/>
          </a:p>
          <a:p>
            <a:r>
              <a:rPr lang="ko-KR" altLang="en-US" sz="1400" dirty="0"/>
              <a:t> 내가 가진 부동산 </a:t>
            </a:r>
            <a:r>
              <a:rPr lang="en-US" altLang="ko-KR" sz="1400" dirty="0"/>
              <a:t>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50%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내가 가진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없음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EAA1F-BE2B-404E-BFA8-59B6B7420301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2)</a:t>
            </a:r>
            <a:r>
              <a:rPr lang="ko-KR" altLang="en-US" sz="1400" dirty="0"/>
              <a:t>에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AF931-4DCF-469F-9343-96B19203A58E}"/>
              </a:ext>
            </a:extLst>
          </p:cNvPr>
          <p:cNvSpPr txBox="1"/>
          <p:nvPr/>
        </p:nvSpPr>
        <p:spPr>
          <a:xfrm>
            <a:off x="3089794" y="2414016"/>
            <a:ext cx="4164403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호텔</a:t>
            </a:r>
            <a:r>
              <a:rPr lang="en-US" altLang="ko-KR" sz="1200" dirty="0">
                <a:solidFill>
                  <a:prstClr val="black"/>
                </a:solidFill>
              </a:rPr>
              <a:t>&amp;</a:t>
            </a:r>
            <a:r>
              <a:rPr lang="ko-KR" altLang="en-US" sz="1200" dirty="0">
                <a:solidFill>
                  <a:prstClr val="black"/>
                </a:solidFill>
              </a:rPr>
              <a:t>리조트</a:t>
            </a:r>
            <a:r>
              <a:rPr lang="en-US" altLang="ko-KR" sz="1200" dirty="0">
                <a:solidFill>
                  <a:prstClr val="black"/>
                </a:solidFill>
              </a:rPr>
              <a:t>&amp;</a:t>
            </a:r>
            <a:r>
              <a:rPr lang="ko-KR" altLang="en-US" sz="1200" dirty="0" err="1">
                <a:solidFill>
                  <a:prstClr val="black"/>
                </a:solidFill>
              </a:rPr>
              <a:t>레지던스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90% (</a:t>
            </a:r>
            <a:r>
              <a:rPr lang="ko-KR" altLang="en-US" sz="1200" dirty="0">
                <a:solidFill>
                  <a:prstClr val="black"/>
                </a:solidFill>
              </a:rPr>
              <a:t>상세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 err="1">
                <a:solidFill>
                  <a:prstClr val="black"/>
                </a:solidFill>
              </a:rPr>
              <a:t>새창열림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유형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호텔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리조트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 err="1">
                <a:solidFill>
                  <a:prstClr val="black"/>
                </a:solidFill>
              </a:rPr>
              <a:t>레지던스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기타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회원권 </a:t>
            </a:r>
            <a:r>
              <a:rPr lang="en-US" altLang="ko-KR" sz="1100" dirty="0">
                <a:solidFill>
                  <a:prstClr val="black"/>
                </a:solidFill>
              </a:rPr>
              <a:t>(VVIP/VIP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점유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전체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다인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개인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부동산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하우스</a:t>
            </a:r>
            <a:r>
              <a:rPr lang="en-US" altLang="ko-KR" sz="1200" dirty="0">
                <a:solidFill>
                  <a:prstClr val="black"/>
                </a:solidFill>
              </a:rPr>
              <a:t>1) 90% (</a:t>
            </a:r>
            <a:r>
              <a:rPr lang="ko-KR" altLang="en-US" sz="1200" dirty="0">
                <a:solidFill>
                  <a:prstClr val="black"/>
                </a:solidFill>
              </a:rPr>
              <a:t>상세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 err="1">
                <a:solidFill>
                  <a:prstClr val="black"/>
                </a:solidFill>
              </a:rPr>
              <a:t>새창열림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지역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국내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해외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도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시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구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동 </a:t>
            </a:r>
            <a:r>
              <a:rPr lang="en-US" altLang="ko-KR" sz="1100" dirty="0">
                <a:solidFill>
                  <a:prstClr val="black"/>
                </a:solidFill>
              </a:rPr>
              <a:t>5</a:t>
            </a:r>
            <a:r>
              <a:rPr lang="ko-KR" altLang="en-US" sz="1100" dirty="0">
                <a:solidFill>
                  <a:prstClr val="black"/>
                </a:solidFill>
              </a:rPr>
              <a:t>개 선택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역세권</a:t>
            </a:r>
            <a:r>
              <a:rPr lang="en-US" altLang="ko-KR" sz="1100" dirty="0">
                <a:solidFill>
                  <a:prstClr val="black"/>
                </a:solidFill>
              </a:rPr>
              <a:t> (</a:t>
            </a:r>
            <a:r>
              <a:rPr lang="ko-KR" altLang="en-US" sz="1100" dirty="0">
                <a:solidFill>
                  <a:prstClr val="black"/>
                </a:solidFill>
              </a:rPr>
              <a:t>호선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역 </a:t>
            </a:r>
            <a:r>
              <a:rPr lang="en-US" altLang="ko-KR" sz="1100" dirty="0">
                <a:solidFill>
                  <a:prstClr val="black"/>
                </a:solidFill>
              </a:rPr>
              <a:t>5</a:t>
            </a:r>
            <a:r>
              <a:rPr lang="ko-KR" altLang="en-US" sz="1100" dirty="0">
                <a:solidFill>
                  <a:prstClr val="black"/>
                </a:solidFill>
              </a:rPr>
              <a:t>개 선택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점유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전체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다인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개인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건물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아파트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오피스텔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주택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호텔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모텔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공간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침대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사무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부엌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욕실</a:t>
            </a:r>
            <a:r>
              <a:rPr lang="en-US" altLang="ko-KR" sz="1100" dirty="0">
                <a:solidFill>
                  <a:prstClr val="black"/>
                </a:solidFill>
              </a:rPr>
              <a:t>-</a:t>
            </a:r>
            <a:r>
              <a:rPr lang="ko-KR" altLang="en-US" sz="1100" dirty="0">
                <a:solidFill>
                  <a:prstClr val="black"/>
                </a:solidFill>
              </a:rPr>
              <a:t>개인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  <a:r>
              <a:rPr lang="ko-KR" altLang="en-US" sz="1100" dirty="0">
                <a:solidFill>
                  <a:prstClr val="black"/>
                </a:solidFill>
              </a:rPr>
              <a:t>공용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설비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에어컨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난방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냉장고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세탁기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건조기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en-US" altLang="ko-KR" sz="1100" dirty="0" err="1">
                <a:solidFill>
                  <a:prstClr val="black"/>
                </a:solidFill>
              </a:rPr>
              <a:t>WiFi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월세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보증금 범주 </a:t>
            </a:r>
            <a:r>
              <a:rPr lang="en-US" altLang="ko-KR" sz="1100" dirty="0">
                <a:solidFill>
                  <a:prstClr val="black"/>
                </a:solidFill>
              </a:rPr>
              <a:t>/ </a:t>
            </a:r>
            <a:r>
              <a:rPr lang="ko-KR" altLang="en-US" sz="1100" dirty="0" err="1">
                <a:solidFill>
                  <a:prstClr val="black"/>
                </a:solidFill>
              </a:rPr>
              <a:t>월세액</a:t>
            </a:r>
            <a:r>
              <a:rPr lang="ko-KR" altLang="en-US" sz="1100" dirty="0">
                <a:solidFill>
                  <a:prstClr val="black"/>
                </a:solidFill>
              </a:rPr>
              <a:t> 범주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전세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전세금 범주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동산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차량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100% (</a:t>
            </a:r>
            <a:r>
              <a:rPr lang="ko-KR" altLang="en-US" sz="1200" dirty="0">
                <a:solidFill>
                  <a:prstClr val="black"/>
                </a:solidFill>
              </a:rPr>
              <a:t>상세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 err="1">
                <a:solidFill>
                  <a:prstClr val="black"/>
                </a:solidFill>
              </a:rPr>
              <a:t>새창열림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차량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스포츠카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중형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대형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기타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선박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요트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크루즈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기타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유체동산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금전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기타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D3ED6C-41CA-4D55-858D-4E524830FA60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17840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신뢰 중시 </a:t>
            </a:r>
            <a:r>
              <a:rPr lang="en-US" altLang="ko-KR" sz="1600" dirty="0"/>
              <a:t>/ </a:t>
            </a:r>
            <a:r>
              <a:rPr lang="ko-KR" altLang="en-US" sz="1600" dirty="0"/>
              <a:t>친구해요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김</a:t>
            </a:r>
            <a:r>
              <a:rPr lang="en-US" altLang="ko-KR" sz="1600" dirty="0"/>
              <a:t>XX / </a:t>
            </a:r>
            <a:r>
              <a:rPr lang="ko-KR" altLang="en-US" sz="1600" dirty="0"/>
              <a:t>여자</a:t>
            </a:r>
            <a:endParaRPr lang="en-US" altLang="ko-KR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010-7777-7777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</a:t>
            </a:r>
            <a:r>
              <a:rPr lang="ko-KR" altLang="en-US" sz="1200" dirty="0" err="1"/>
              <a:t>언주로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25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2F883-F6A3-416C-83D6-93AF009BBAD0}"/>
              </a:ext>
            </a:extLst>
          </p:cNvPr>
          <p:cNvSpPr txBox="1"/>
          <p:nvPr/>
        </p:nvSpPr>
        <p:spPr>
          <a:xfrm>
            <a:off x="2901854" y="2029286"/>
            <a:ext cx="4561368" cy="436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외형 상세 </a:t>
            </a:r>
            <a:r>
              <a:rPr lang="en-US" altLang="ko-KR" sz="1600" dirty="0"/>
              <a:t>(</a:t>
            </a:r>
            <a:r>
              <a:rPr lang="ko-KR" altLang="en-US" sz="1600" dirty="0"/>
              <a:t>기재 내용 성실도 </a:t>
            </a:r>
            <a:r>
              <a:rPr lang="en-US" altLang="ko-KR" sz="1600" dirty="0"/>
              <a:t>: </a:t>
            </a:r>
            <a:r>
              <a:rPr lang="ko-KR" altLang="en-US" sz="1600" dirty="0"/>
              <a:t>상위 </a:t>
            </a:r>
            <a:r>
              <a:rPr lang="en-US" altLang="ko-KR" sz="1600" dirty="0">
                <a:solidFill>
                  <a:srgbClr val="CC0099"/>
                </a:solidFill>
              </a:rPr>
              <a:t>80%</a:t>
            </a:r>
            <a:r>
              <a:rPr lang="en-US" altLang="ko-KR" sz="1600" dirty="0"/>
              <a:t>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키 </a:t>
            </a:r>
            <a:r>
              <a:rPr lang="en-US" altLang="ko-KR" sz="1400" dirty="0"/>
              <a:t>: 165 – </a:t>
            </a:r>
            <a:r>
              <a:rPr lang="ko-KR" altLang="en-US" sz="1400" dirty="0">
                <a:solidFill>
                  <a:srgbClr val="FF5050"/>
                </a:solidFill>
              </a:rPr>
              <a:t>외형 조합</a:t>
            </a:r>
            <a:r>
              <a:rPr lang="en-US" altLang="ko-KR" sz="1400" dirty="0">
                <a:solidFill>
                  <a:srgbClr val="FF5050"/>
                </a:solidFill>
              </a:rPr>
              <a:t>1 </a:t>
            </a:r>
            <a:r>
              <a:rPr lang="ko-KR" altLang="en-US" sz="1400" dirty="0">
                <a:solidFill>
                  <a:srgbClr val="FF5050"/>
                </a:solidFill>
              </a:rPr>
              <a:t>에 포함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몸무게 </a:t>
            </a:r>
            <a:r>
              <a:rPr lang="en-US" altLang="ko-KR" sz="1400" dirty="0"/>
              <a:t>: 50 – </a:t>
            </a:r>
            <a:r>
              <a:rPr lang="ko-KR" altLang="en-US" sz="1400" dirty="0">
                <a:solidFill>
                  <a:srgbClr val="FF5050"/>
                </a:solidFill>
              </a:rPr>
              <a:t>외형 조합</a:t>
            </a:r>
            <a:r>
              <a:rPr lang="en-US" altLang="ko-KR" sz="1400" dirty="0">
                <a:solidFill>
                  <a:srgbClr val="FF5050"/>
                </a:solidFill>
              </a:rPr>
              <a:t>1 </a:t>
            </a:r>
            <a:r>
              <a:rPr lang="ko-KR" altLang="en-US" sz="1400" dirty="0">
                <a:solidFill>
                  <a:srgbClr val="FF5050"/>
                </a:solidFill>
              </a:rPr>
              <a:t>에 포함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피부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태닝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>
                <a:solidFill>
                  <a:srgbClr val="FF5050"/>
                </a:solidFill>
              </a:rPr>
              <a:t>포함되는 외형 조합 없음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체모 </a:t>
            </a:r>
            <a:r>
              <a:rPr lang="en-US" altLang="ko-KR" sz="1400" dirty="0"/>
              <a:t>: </a:t>
            </a:r>
            <a:r>
              <a:rPr lang="ko-KR" altLang="en-US" sz="1400" dirty="0"/>
              <a:t>없음 </a:t>
            </a:r>
            <a:r>
              <a:rPr lang="en-US" altLang="ko-KR" sz="1400" dirty="0"/>
              <a:t>– </a:t>
            </a:r>
            <a:r>
              <a:rPr lang="ko-KR" altLang="en-US" sz="1400" dirty="0">
                <a:solidFill>
                  <a:srgbClr val="FF5050"/>
                </a:solidFill>
              </a:rPr>
              <a:t>외형 조합</a:t>
            </a:r>
            <a:r>
              <a:rPr lang="en-US" altLang="ko-KR" sz="1400" dirty="0">
                <a:solidFill>
                  <a:srgbClr val="FF5050"/>
                </a:solidFill>
              </a:rPr>
              <a:t>1, 2 </a:t>
            </a:r>
            <a:r>
              <a:rPr lang="ko-KR" altLang="en-US" sz="1400" dirty="0">
                <a:solidFill>
                  <a:srgbClr val="FF5050"/>
                </a:solidFill>
              </a:rPr>
              <a:t>에 포함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음모 </a:t>
            </a:r>
            <a:r>
              <a:rPr lang="en-US" altLang="ko-KR" sz="1400" dirty="0"/>
              <a:t>: </a:t>
            </a:r>
            <a:r>
              <a:rPr lang="ko-KR" altLang="en-US" sz="1400" dirty="0"/>
              <a:t>없음 </a:t>
            </a:r>
            <a:r>
              <a:rPr lang="en-US" altLang="ko-KR" sz="1400" dirty="0"/>
              <a:t>– </a:t>
            </a:r>
            <a:r>
              <a:rPr lang="ko-KR" altLang="en-US" sz="1400" dirty="0">
                <a:solidFill>
                  <a:srgbClr val="FF5050"/>
                </a:solidFill>
              </a:rPr>
              <a:t>외형 조합 </a:t>
            </a:r>
            <a:r>
              <a:rPr lang="en-US" altLang="ko-KR" sz="1400" dirty="0">
                <a:solidFill>
                  <a:srgbClr val="FF5050"/>
                </a:solidFill>
              </a:rPr>
              <a:t>1, 2 </a:t>
            </a:r>
            <a:r>
              <a:rPr lang="ko-KR" altLang="en-US" sz="1400" dirty="0">
                <a:solidFill>
                  <a:srgbClr val="FF5050"/>
                </a:solidFill>
              </a:rPr>
              <a:t>에 포함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가슴 </a:t>
            </a:r>
            <a:r>
              <a:rPr lang="en-US" altLang="ko-KR" sz="1400" dirty="0"/>
              <a:t>: B</a:t>
            </a:r>
            <a:r>
              <a:rPr lang="ko-KR" altLang="en-US" sz="1400" dirty="0"/>
              <a:t>컵 </a:t>
            </a:r>
            <a:r>
              <a:rPr lang="en-US" altLang="ko-KR" sz="1400" dirty="0"/>
              <a:t>– </a:t>
            </a:r>
            <a:r>
              <a:rPr lang="ko-KR" altLang="en-US" sz="1400" dirty="0">
                <a:solidFill>
                  <a:srgbClr val="FF5050"/>
                </a:solidFill>
              </a:rPr>
              <a:t>포함되는 외형 조합 없음</a:t>
            </a:r>
            <a:endParaRPr lang="en-US" altLang="ko-KR" sz="1400" dirty="0">
              <a:solidFill>
                <a:srgbClr val="FF5050"/>
              </a:solidFill>
            </a:endParaRPr>
          </a:p>
          <a:p>
            <a:r>
              <a:rPr lang="en-US" altLang="ko-KR" sz="1200" dirty="0">
                <a:solidFill>
                  <a:srgbClr val="CC0099"/>
                </a:solidFill>
              </a:rPr>
              <a:t>                         (</a:t>
            </a:r>
            <a:r>
              <a:rPr lang="ko-KR" altLang="en-US" sz="1200" dirty="0">
                <a:solidFill>
                  <a:srgbClr val="CC0099"/>
                </a:solidFill>
              </a:rPr>
              <a:t>조합</a:t>
            </a:r>
            <a:r>
              <a:rPr lang="en-US" altLang="ko-KR" sz="1200" dirty="0">
                <a:solidFill>
                  <a:srgbClr val="CC0099"/>
                </a:solidFill>
              </a:rPr>
              <a:t>1 :</a:t>
            </a:r>
            <a:r>
              <a:rPr lang="ko-KR" altLang="en-US" sz="1200" dirty="0">
                <a:solidFill>
                  <a:srgbClr val="CC0099"/>
                </a:solidFill>
              </a:rPr>
              <a:t> 약 </a:t>
            </a:r>
            <a:r>
              <a:rPr lang="en-US" altLang="ko-KR" sz="1200" dirty="0">
                <a:solidFill>
                  <a:srgbClr val="CC0099"/>
                </a:solidFill>
              </a:rPr>
              <a:t>2</a:t>
            </a:r>
            <a:r>
              <a:rPr lang="ko-KR" altLang="en-US" sz="1200" dirty="0">
                <a:solidFill>
                  <a:srgbClr val="CC0099"/>
                </a:solidFill>
              </a:rPr>
              <a:t>단계 아래입니다</a:t>
            </a:r>
            <a:r>
              <a:rPr lang="en-US" altLang="ko-KR" sz="1200" dirty="0">
                <a:solidFill>
                  <a:srgbClr val="CC0099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CC0099"/>
                </a:solidFill>
              </a:rPr>
              <a:t>                         (</a:t>
            </a:r>
            <a:r>
              <a:rPr lang="ko-KR" altLang="en-US" sz="1200" dirty="0">
                <a:solidFill>
                  <a:srgbClr val="CC0099"/>
                </a:solidFill>
              </a:rPr>
              <a:t>조합</a:t>
            </a:r>
            <a:r>
              <a:rPr lang="en-US" altLang="ko-KR" sz="1200" dirty="0">
                <a:solidFill>
                  <a:srgbClr val="CC0099"/>
                </a:solidFill>
              </a:rPr>
              <a:t>2 : </a:t>
            </a:r>
            <a:r>
              <a:rPr lang="ko-KR" altLang="en-US" sz="1200" dirty="0">
                <a:solidFill>
                  <a:srgbClr val="CC0099"/>
                </a:solidFill>
              </a:rPr>
              <a:t>약 </a:t>
            </a:r>
            <a:r>
              <a:rPr lang="en-US" altLang="ko-KR" sz="1200" dirty="0">
                <a:solidFill>
                  <a:srgbClr val="CC0099"/>
                </a:solidFill>
              </a:rPr>
              <a:t>1</a:t>
            </a:r>
            <a:r>
              <a:rPr lang="ko-KR" altLang="en-US" sz="1200" dirty="0">
                <a:solidFill>
                  <a:srgbClr val="CC0099"/>
                </a:solidFill>
              </a:rPr>
              <a:t>단계 아래입니다</a:t>
            </a:r>
            <a:r>
              <a:rPr lang="en-US" altLang="ko-KR" sz="1200" dirty="0">
                <a:solidFill>
                  <a:srgbClr val="CC0099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엉덩이 </a:t>
            </a:r>
            <a:r>
              <a:rPr lang="en-US" altLang="ko-KR" sz="1400" dirty="0"/>
              <a:t>: 33inch – </a:t>
            </a:r>
            <a:r>
              <a:rPr lang="ko-KR" altLang="en-US" sz="1400" dirty="0">
                <a:solidFill>
                  <a:srgbClr val="FF5050"/>
                </a:solidFill>
              </a:rPr>
              <a:t>외형 조합</a:t>
            </a:r>
            <a:r>
              <a:rPr lang="en-US" altLang="ko-KR" sz="1400" dirty="0">
                <a:solidFill>
                  <a:srgbClr val="FF5050"/>
                </a:solidFill>
              </a:rPr>
              <a:t>1,2 </a:t>
            </a:r>
            <a:r>
              <a:rPr lang="ko-KR" altLang="en-US" sz="1400" dirty="0">
                <a:solidFill>
                  <a:srgbClr val="FF5050"/>
                </a:solidFill>
              </a:rPr>
              <a:t>에 포함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허리 </a:t>
            </a:r>
            <a:r>
              <a:rPr lang="en-US" altLang="ko-KR" sz="1400" dirty="0"/>
              <a:t>: 26inch – </a:t>
            </a:r>
            <a:r>
              <a:rPr lang="ko-KR" altLang="en-US" sz="1400" dirty="0">
                <a:solidFill>
                  <a:srgbClr val="FF5050"/>
                </a:solidFill>
              </a:rPr>
              <a:t>외형 조합</a:t>
            </a:r>
            <a:r>
              <a:rPr lang="en-US" altLang="ko-KR" sz="1400" dirty="0">
                <a:solidFill>
                  <a:srgbClr val="FF5050"/>
                </a:solidFill>
              </a:rPr>
              <a:t>1,2 </a:t>
            </a:r>
            <a:r>
              <a:rPr lang="ko-KR" altLang="en-US" sz="1400" dirty="0">
                <a:solidFill>
                  <a:srgbClr val="FF5050"/>
                </a:solidFill>
              </a:rPr>
              <a:t>에 포함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어깨 </a:t>
            </a:r>
            <a:r>
              <a:rPr lang="en-US" altLang="ko-KR" sz="1400" dirty="0"/>
              <a:t>: </a:t>
            </a:r>
            <a:r>
              <a:rPr lang="ko-KR" altLang="en-US" sz="1400" dirty="0"/>
              <a:t>무응답 </a:t>
            </a:r>
            <a:r>
              <a:rPr lang="en-US" altLang="ko-KR" sz="1400" dirty="0"/>
              <a:t>– </a:t>
            </a:r>
            <a:r>
              <a:rPr lang="ko-KR" altLang="en-US" sz="1400" dirty="0"/>
              <a:t>알 수 없습니다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허벅지 </a:t>
            </a:r>
            <a:r>
              <a:rPr lang="en-US" altLang="ko-KR" sz="1400" dirty="0"/>
              <a:t>: </a:t>
            </a:r>
            <a:r>
              <a:rPr lang="ko-KR" altLang="en-US" sz="1400" dirty="0"/>
              <a:t>무응답 </a:t>
            </a:r>
            <a:r>
              <a:rPr lang="en-US" altLang="ko-KR" sz="1400" dirty="0"/>
              <a:t>– </a:t>
            </a:r>
            <a:r>
              <a:rPr lang="ko-KR" altLang="en-US" sz="1400" dirty="0"/>
              <a:t>알 수 없습니다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체형</a:t>
            </a:r>
            <a:r>
              <a:rPr lang="en-US" altLang="ko-KR" sz="1400" dirty="0"/>
              <a:t>1 : </a:t>
            </a:r>
            <a:r>
              <a:rPr lang="ko-KR" altLang="en-US" sz="1400" dirty="0"/>
              <a:t>전신균형 </a:t>
            </a:r>
            <a:r>
              <a:rPr lang="en-US" altLang="ko-KR" sz="1400" dirty="0"/>
              <a:t>– </a:t>
            </a:r>
            <a:r>
              <a:rPr lang="ko-KR" altLang="en-US" sz="1400" dirty="0">
                <a:solidFill>
                  <a:srgbClr val="FF5050"/>
                </a:solidFill>
              </a:rPr>
              <a:t>외형 조합</a:t>
            </a:r>
            <a:r>
              <a:rPr lang="en-US" altLang="ko-KR" sz="1400" dirty="0">
                <a:solidFill>
                  <a:srgbClr val="FF5050"/>
                </a:solidFill>
              </a:rPr>
              <a:t>1,2 </a:t>
            </a:r>
            <a:r>
              <a:rPr lang="ko-KR" altLang="en-US" sz="1400" dirty="0">
                <a:solidFill>
                  <a:srgbClr val="FF5050"/>
                </a:solidFill>
              </a:rPr>
              <a:t>에 포함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체형</a:t>
            </a:r>
            <a:r>
              <a:rPr lang="en-US" altLang="ko-KR" sz="1400" dirty="0"/>
              <a:t>2 : </a:t>
            </a:r>
            <a:r>
              <a:rPr lang="ko-KR" altLang="en-US" sz="1400" dirty="0"/>
              <a:t>근육 </a:t>
            </a:r>
            <a:r>
              <a:rPr lang="en-US" altLang="ko-KR" sz="1400" dirty="0"/>
              <a:t>– </a:t>
            </a:r>
            <a:r>
              <a:rPr lang="ko-KR" altLang="en-US" sz="1400" dirty="0">
                <a:solidFill>
                  <a:srgbClr val="FF5050"/>
                </a:solidFill>
              </a:rPr>
              <a:t>포함되는 외형 조합 없음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체형</a:t>
            </a:r>
            <a:r>
              <a:rPr lang="en-US" altLang="ko-KR" sz="1400" dirty="0"/>
              <a:t>3 : </a:t>
            </a:r>
            <a:r>
              <a:rPr lang="ko-KR" altLang="en-US" sz="1400" dirty="0"/>
              <a:t>무응답 </a:t>
            </a:r>
            <a:r>
              <a:rPr lang="en-US" altLang="ko-KR" sz="1400" dirty="0"/>
              <a:t>– </a:t>
            </a:r>
            <a:r>
              <a:rPr lang="ko-KR" altLang="en-US" sz="1400" dirty="0"/>
              <a:t>알 수 없습니다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chemeClr val="tx1"/>
                </a:solidFill>
              </a:rPr>
              <a:t>외형 조합</a:t>
            </a:r>
            <a:r>
              <a:rPr lang="en-US" altLang="ko-KR" sz="1400" dirty="0">
                <a:solidFill>
                  <a:schemeClr val="tx1"/>
                </a:solidFill>
              </a:rPr>
              <a:t>1 : </a:t>
            </a:r>
            <a:r>
              <a:rPr lang="en-US" altLang="ko-KR" sz="1400" dirty="0">
                <a:solidFill>
                  <a:srgbClr val="CC0099"/>
                </a:solidFill>
              </a:rPr>
              <a:t>70%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외형 조합</a:t>
            </a:r>
            <a:r>
              <a:rPr lang="en-US" altLang="ko-KR" sz="1400" dirty="0">
                <a:solidFill>
                  <a:schemeClr val="tx1"/>
                </a:solidFill>
              </a:rPr>
              <a:t>2 : </a:t>
            </a:r>
            <a:r>
              <a:rPr lang="en-US" altLang="ko-KR" sz="1400" dirty="0">
                <a:solidFill>
                  <a:srgbClr val="CC0099"/>
                </a:solidFill>
              </a:rPr>
              <a:t>50%</a:t>
            </a:r>
          </a:p>
          <a:p>
            <a:r>
              <a:rPr lang="ko-KR" altLang="en-US" sz="900" dirty="0">
                <a:solidFill>
                  <a:srgbClr val="CC0099"/>
                </a:solidFill>
              </a:rPr>
              <a:t>이상형 부합도 프레임의 상세보기를 클릭하면 나옴</a:t>
            </a:r>
            <a:endParaRPr lang="en-US" altLang="ko-KR" sz="900" dirty="0">
              <a:solidFill>
                <a:srgbClr val="CC0099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B4ACBF-B40B-4C96-82DC-8E3AF9893BD4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</a:t>
            </a:r>
            <a:endParaRPr lang="en-US" altLang="ko-KR" sz="1600" dirty="0"/>
          </a:p>
          <a:p>
            <a:r>
              <a:rPr lang="en-US" altLang="ko-KR" sz="1400" dirty="0"/>
              <a:t> </a:t>
            </a:r>
            <a:r>
              <a:rPr lang="en-US" altLang="ko-KR" sz="1050" dirty="0"/>
              <a:t> </a:t>
            </a:r>
            <a:r>
              <a:rPr lang="ko-KR" altLang="en-US" sz="1050" dirty="0"/>
              <a:t>기여금 </a:t>
            </a:r>
            <a:r>
              <a:rPr lang="en-US" altLang="ko-KR" sz="1050" dirty="0"/>
              <a:t>(30</a:t>
            </a:r>
            <a:r>
              <a:rPr lang="ko-KR" altLang="en-US" sz="1050" dirty="0"/>
              <a:t>만원 이상</a:t>
            </a:r>
            <a:r>
              <a:rPr lang="en-US" altLang="ko-KR" sz="1050" dirty="0"/>
              <a:t>) </a:t>
            </a:r>
            <a:r>
              <a:rPr lang="ko-KR" altLang="en-US" sz="1050" dirty="0"/>
              <a:t>납부자 신뢰 </a:t>
            </a:r>
            <a:endParaRPr lang="en-US" altLang="ko-KR" sz="1400" dirty="0"/>
          </a:p>
          <a:p>
            <a:r>
              <a:rPr lang="ko-KR" altLang="en-US" sz="1400" dirty="0"/>
              <a:t> 내가 가진 부동산 </a:t>
            </a:r>
            <a:r>
              <a:rPr lang="en-US" altLang="ko-KR" sz="1400" dirty="0"/>
              <a:t>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50%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내가 가진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없음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EAA1F-BE2B-404E-BFA8-59B6B7420301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2)</a:t>
            </a:r>
            <a:r>
              <a:rPr lang="ko-KR" altLang="en-US" sz="1400" dirty="0"/>
              <a:t>에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C54F49-5313-4724-96A1-A1958FCA2858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64862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신뢰 중시 </a:t>
            </a:r>
            <a:r>
              <a:rPr lang="en-US" altLang="ko-KR" sz="1600" dirty="0"/>
              <a:t>/ </a:t>
            </a:r>
            <a:r>
              <a:rPr lang="ko-KR" altLang="en-US" sz="1600" dirty="0"/>
              <a:t>친구해요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김</a:t>
            </a:r>
            <a:r>
              <a:rPr lang="en-US" altLang="ko-KR" sz="1600" dirty="0"/>
              <a:t>XX / </a:t>
            </a:r>
            <a:r>
              <a:rPr lang="ko-KR" altLang="en-US" sz="1600" dirty="0"/>
              <a:t>여자</a:t>
            </a:r>
            <a:endParaRPr lang="en-US" altLang="ko-KR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010-7777-7777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</a:t>
            </a:r>
            <a:r>
              <a:rPr lang="ko-KR" altLang="en-US" sz="1200" dirty="0" err="1"/>
              <a:t>언주로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25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2F883-F6A3-416C-83D6-93AF009BBAD0}"/>
              </a:ext>
            </a:extLst>
          </p:cNvPr>
          <p:cNvSpPr txBox="1"/>
          <p:nvPr/>
        </p:nvSpPr>
        <p:spPr>
          <a:xfrm>
            <a:off x="2901854" y="2029285"/>
            <a:ext cx="4561367" cy="4356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취향 상세 </a:t>
            </a:r>
            <a:r>
              <a:rPr lang="en-US" altLang="ko-KR" sz="1600" dirty="0"/>
              <a:t>(</a:t>
            </a:r>
            <a:r>
              <a:rPr lang="ko-KR" altLang="en-US" sz="1600" dirty="0"/>
              <a:t>기재 내용 성실도 </a:t>
            </a:r>
            <a:r>
              <a:rPr lang="en-US" altLang="ko-KR" sz="1600" dirty="0"/>
              <a:t>: </a:t>
            </a:r>
            <a:r>
              <a:rPr lang="ko-KR" altLang="en-US" sz="1600" dirty="0"/>
              <a:t>상위 </a:t>
            </a:r>
            <a:r>
              <a:rPr lang="en-US" altLang="ko-KR" sz="1600" dirty="0">
                <a:solidFill>
                  <a:srgbClr val="CC0099"/>
                </a:solidFill>
              </a:rPr>
              <a:t>80%</a:t>
            </a:r>
            <a:r>
              <a:rPr lang="en-US" altLang="ko-KR" sz="1600" dirty="0"/>
              <a:t>)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성애대상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이성 </a:t>
            </a:r>
            <a:r>
              <a:rPr lang="en-US" altLang="ko-KR" sz="1200" dirty="0">
                <a:solidFill>
                  <a:schemeClr val="tx1"/>
                </a:solidFill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</a:rPr>
              <a:t>취향 조합</a:t>
            </a:r>
            <a:r>
              <a:rPr lang="en-US" altLang="ko-KR" sz="1200" dirty="0">
                <a:solidFill>
                  <a:schemeClr val="tx1"/>
                </a:solidFill>
              </a:rPr>
              <a:t>1,2 </a:t>
            </a:r>
            <a:r>
              <a:rPr lang="ko-KR" altLang="en-US" sz="1200" dirty="0">
                <a:solidFill>
                  <a:schemeClr val="tx1"/>
                </a:solidFill>
              </a:rPr>
              <a:t>일치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콘돔사용 </a:t>
            </a:r>
            <a:r>
              <a:rPr lang="en-US" altLang="ko-KR" sz="1200" dirty="0"/>
              <a:t>: </a:t>
            </a:r>
            <a:r>
              <a:rPr lang="ko-KR" altLang="en-US" sz="1200" dirty="0"/>
              <a:t>예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애무받기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애무하기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마사지받기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r>
              <a:rPr lang="en-US" altLang="ko-KR" sz="1200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마사지하기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삽입허용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삽입부위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사정부위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특이성향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(S/M/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결박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스캇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기타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없음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) –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유료 추가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성기둘레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성기길이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삽입유형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포경여부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시술여부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다수이성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다수동성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커플동반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ko-KR" altLang="en-US" sz="1400" dirty="0"/>
              <a:t>취향 조합 </a:t>
            </a:r>
            <a:r>
              <a:rPr lang="en-US" altLang="ko-KR" sz="1400" dirty="0"/>
              <a:t>1 : </a:t>
            </a:r>
            <a:r>
              <a:rPr lang="en-US" altLang="ko-KR" sz="1400" dirty="0">
                <a:solidFill>
                  <a:srgbClr val="CC0099"/>
                </a:solidFill>
              </a:rPr>
              <a:t>30%</a:t>
            </a:r>
            <a:r>
              <a:rPr lang="en-US" altLang="ko-KR" sz="1400" dirty="0"/>
              <a:t> / </a:t>
            </a:r>
            <a:r>
              <a:rPr lang="ko-KR" altLang="en-US" sz="1400" dirty="0"/>
              <a:t>취향 조합</a:t>
            </a:r>
            <a:r>
              <a:rPr lang="en-US" altLang="ko-KR" sz="1400" dirty="0"/>
              <a:t>2 : </a:t>
            </a:r>
            <a:r>
              <a:rPr lang="en-US" altLang="ko-KR" sz="1400" dirty="0">
                <a:solidFill>
                  <a:srgbClr val="CC0099"/>
                </a:solidFill>
              </a:rPr>
              <a:t>60%</a:t>
            </a:r>
            <a:r>
              <a:rPr lang="en-US" altLang="ko-KR" sz="1400" dirty="0"/>
              <a:t> </a:t>
            </a:r>
            <a:r>
              <a:rPr lang="ko-KR" altLang="en-US" sz="1400" dirty="0"/>
              <a:t>일치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A3CA7C-1C9F-4B9C-AA46-C57D31601D7B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</a:t>
            </a:r>
            <a:endParaRPr lang="en-US" altLang="ko-KR" sz="1600" dirty="0"/>
          </a:p>
          <a:p>
            <a:r>
              <a:rPr lang="en-US" altLang="ko-KR" sz="1400" dirty="0"/>
              <a:t> </a:t>
            </a:r>
            <a:r>
              <a:rPr lang="en-US" altLang="ko-KR" sz="1050" dirty="0"/>
              <a:t> </a:t>
            </a:r>
            <a:r>
              <a:rPr lang="ko-KR" altLang="en-US" sz="1050" dirty="0"/>
              <a:t>기여금 </a:t>
            </a:r>
            <a:r>
              <a:rPr lang="en-US" altLang="ko-KR" sz="1050" dirty="0"/>
              <a:t>(30</a:t>
            </a:r>
            <a:r>
              <a:rPr lang="ko-KR" altLang="en-US" sz="1050" dirty="0"/>
              <a:t>만원 이상</a:t>
            </a:r>
            <a:r>
              <a:rPr lang="en-US" altLang="ko-KR" sz="1050" dirty="0"/>
              <a:t>) </a:t>
            </a:r>
            <a:r>
              <a:rPr lang="ko-KR" altLang="en-US" sz="1050" dirty="0"/>
              <a:t>납부자 신뢰 </a:t>
            </a:r>
            <a:endParaRPr lang="en-US" altLang="ko-KR" sz="1400" dirty="0"/>
          </a:p>
          <a:p>
            <a:r>
              <a:rPr lang="ko-KR" altLang="en-US" sz="1400" dirty="0"/>
              <a:t> 내가 가진 부동산 </a:t>
            </a:r>
            <a:r>
              <a:rPr lang="en-US" altLang="ko-KR" sz="1400" dirty="0"/>
              <a:t>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50%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내가 가진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없음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9275C6-A5C0-4F92-BD8B-8153CB869875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1)</a:t>
            </a:r>
            <a:r>
              <a:rPr lang="ko-KR" altLang="en-US" sz="1400" dirty="0"/>
              <a:t>에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</a:t>
            </a:r>
            <a:r>
              <a:rPr lang="en-US" altLang="ko-KR" sz="1400" dirty="0"/>
              <a:t>(</a:t>
            </a:r>
            <a:r>
              <a:rPr lang="ko-KR" altLang="en-US" sz="1400" dirty="0"/>
              <a:t>조합</a:t>
            </a:r>
            <a:r>
              <a:rPr lang="en-US" altLang="ko-KR" sz="1400" dirty="0"/>
              <a:t>2)</a:t>
            </a:r>
            <a:r>
              <a:rPr lang="ko-KR" altLang="en-US" sz="1400" dirty="0"/>
              <a:t>에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A4EE5-3EB6-4AEC-BC2D-CF1FB7E2D87E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340502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C55AC-F2A6-48E6-955C-88A06FEE6980}"/>
              </a:ext>
            </a:extLst>
          </p:cNvPr>
          <p:cNvSpPr txBox="1"/>
          <p:nvPr/>
        </p:nvSpPr>
        <p:spPr>
          <a:xfrm>
            <a:off x="3222783" y="3326317"/>
            <a:ext cx="335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계약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지역 </a:t>
            </a:r>
            <a:r>
              <a:rPr lang="en-US" altLang="ko-KR" sz="1400" dirty="0"/>
              <a:t>(</a:t>
            </a:r>
            <a:r>
              <a:rPr lang="ko-KR" altLang="en-US" sz="1400" dirty="0"/>
              <a:t>유형별 설정된 집합장소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점유 </a:t>
            </a:r>
            <a:r>
              <a:rPr lang="en-US" altLang="ko-KR" sz="1400" dirty="0"/>
              <a:t>(</a:t>
            </a:r>
            <a:r>
              <a:rPr lang="ko-KR" altLang="en-US" sz="1400" dirty="0"/>
              <a:t>독점</a:t>
            </a:r>
            <a:r>
              <a:rPr lang="en-US" altLang="ko-KR" sz="1400" dirty="0"/>
              <a:t>/</a:t>
            </a:r>
            <a:r>
              <a:rPr lang="ko-KR" altLang="en-US" sz="1400" dirty="0"/>
              <a:t>동시다수참여</a:t>
            </a:r>
            <a:r>
              <a:rPr lang="en-US" altLang="ko-KR" sz="1400" dirty="0"/>
              <a:t>/</a:t>
            </a:r>
            <a:r>
              <a:rPr lang="ko-KR" altLang="en-US" sz="1400" dirty="0"/>
              <a:t>한시독점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시기 </a:t>
            </a:r>
            <a:r>
              <a:rPr lang="en-US" altLang="ko-KR" sz="1400" dirty="0"/>
              <a:t>(</a:t>
            </a:r>
            <a:r>
              <a:rPr lang="ko-KR" altLang="en-US" sz="1400" dirty="0"/>
              <a:t>당일 일정</a:t>
            </a:r>
            <a:r>
              <a:rPr lang="en-US" altLang="ko-KR" sz="1400" dirty="0"/>
              <a:t>/ 2</a:t>
            </a:r>
            <a:r>
              <a:rPr lang="ko-KR" altLang="en-US" sz="1400" dirty="0"/>
              <a:t>일 이상</a:t>
            </a:r>
            <a:r>
              <a:rPr lang="en-US" altLang="ko-KR" sz="1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7E121-0D36-4D90-9C27-21B1228D99DD}"/>
              </a:ext>
            </a:extLst>
          </p:cNvPr>
          <p:cNvSpPr txBox="1"/>
          <p:nvPr/>
        </p:nvSpPr>
        <p:spPr>
          <a:xfrm>
            <a:off x="3222783" y="4527729"/>
            <a:ext cx="33393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참여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기간 최소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 </a:t>
            </a:r>
            <a:r>
              <a:rPr lang="en-US" altLang="ko-KR" sz="1400" dirty="0"/>
              <a:t>(2</a:t>
            </a:r>
            <a:r>
              <a:rPr lang="ko-KR" altLang="en-US" sz="1400" dirty="0"/>
              <a:t>일이상인 경우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인원 최소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시각 시작 </a:t>
            </a:r>
            <a:r>
              <a:rPr lang="en-US" altLang="ko-KR" sz="1400" dirty="0"/>
              <a:t>- </a:t>
            </a:r>
            <a:r>
              <a:rPr lang="ko-KR" altLang="en-US" sz="1400" dirty="0"/>
              <a:t>종료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예약 신청일 </a:t>
            </a:r>
            <a:r>
              <a:rPr lang="en-US" altLang="ko-KR" sz="1400" dirty="0"/>
              <a:t>- </a:t>
            </a:r>
            <a:r>
              <a:rPr lang="ko-KR" altLang="en-US" sz="1400" dirty="0"/>
              <a:t>최소 </a:t>
            </a:r>
            <a:r>
              <a:rPr lang="en-US" altLang="ko-KR" sz="1400" dirty="0"/>
              <a:t>X</a:t>
            </a:r>
            <a:r>
              <a:rPr lang="ko-KR" altLang="en-US" sz="1400" dirty="0"/>
              <a:t>일전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거래 시작 </a:t>
            </a:r>
            <a:r>
              <a:rPr lang="en-US" altLang="ko-KR" sz="1400" dirty="0"/>
              <a:t>– YY</a:t>
            </a:r>
            <a:r>
              <a:rPr lang="ko-KR" altLang="en-US" sz="1400" dirty="0"/>
              <a:t>년 </a:t>
            </a:r>
            <a:r>
              <a:rPr lang="en-US" altLang="ko-KR" sz="1400" dirty="0"/>
              <a:t>MM</a:t>
            </a:r>
            <a:r>
              <a:rPr lang="ko-KR" altLang="en-US" sz="1400" dirty="0"/>
              <a:t>월 </a:t>
            </a:r>
            <a:r>
              <a:rPr lang="en-US" altLang="ko-KR" sz="1400" dirty="0"/>
              <a:t>DD</a:t>
            </a:r>
            <a:r>
              <a:rPr lang="ko-KR" altLang="en-US" sz="1400" dirty="0"/>
              <a:t>일부터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7"/>
            <a:ext cx="3910773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공급가액 계산</a:t>
            </a:r>
            <a:endParaRPr lang="en-US" altLang="ko-KR" sz="1400" dirty="0"/>
          </a:p>
          <a:p>
            <a:endParaRPr lang="en-US" altLang="ko-KR" sz="1100" dirty="0"/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인 </a:t>
            </a:r>
            <a:r>
              <a:rPr lang="en-US" altLang="ko-KR" sz="1100" dirty="0"/>
              <a:t>1</a:t>
            </a:r>
            <a:r>
              <a:rPr lang="ko-KR" altLang="en-US" sz="1100" dirty="0"/>
              <a:t>회 공급단가 </a:t>
            </a:r>
            <a:r>
              <a:rPr lang="en-US" altLang="ko-KR" sz="1100" dirty="0"/>
              <a:t>:</a:t>
            </a:r>
          </a:p>
          <a:p>
            <a:r>
              <a:rPr lang="ko-KR" altLang="en-US" sz="1100" dirty="0"/>
              <a:t>독점 계약 할증 </a:t>
            </a:r>
            <a:r>
              <a:rPr lang="en-US" altLang="ko-KR" sz="1100" dirty="0"/>
              <a:t>:</a:t>
            </a:r>
          </a:p>
          <a:p>
            <a:r>
              <a:rPr lang="ko-KR" altLang="en-US" sz="1100" dirty="0"/>
              <a:t>동시 다수 할증</a:t>
            </a:r>
            <a:r>
              <a:rPr lang="en-US" altLang="ko-KR" sz="1100" dirty="0"/>
              <a:t> :</a:t>
            </a:r>
          </a:p>
          <a:p>
            <a:r>
              <a:rPr lang="en-US" altLang="ko-KR" sz="1000" dirty="0"/>
              <a:t>----------------------------------</a:t>
            </a:r>
          </a:p>
          <a:p>
            <a:r>
              <a:rPr lang="ko-KR" altLang="en-US" sz="1400" dirty="0"/>
              <a:t>합계 </a:t>
            </a:r>
            <a:r>
              <a:rPr lang="en-US" altLang="ko-KR" sz="1400" dirty="0"/>
              <a:t>: 1,000,000</a:t>
            </a:r>
            <a:r>
              <a:rPr lang="ko-KR" altLang="en-US" sz="1400" dirty="0"/>
              <a:t>원</a:t>
            </a:r>
            <a:endParaRPr lang="en-US" altLang="ko-KR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69D43-7627-486A-A391-C638C25E2B4C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26976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C55AC-F2A6-48E6-955C-88A06FEE6980}"/>
              </a:ext>
            </a:extLst>
          </p:cNvPr>
          <p:cNvSpPr txBox="1"/>
          <p:nvPr/>
        </p:nvSpPr>
        <p:spPr>
          <a:xfrm>
            <a:off x="3222783" y="3326317"/>
            <a:ext cx="335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계약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지역 </a:t>
            </a:r>
            <a:r>
              <a:rPr lang="en-US" altLang="ko-KR" sz="1400" dirty="0"/>
              <a:t>(</a:t>
            </a:r>
            <a:r>
              <a:rPr lang="ko-KR" altLang="en-US" sz="1400" dirty="0"/>
              <a:t>유형별 설정된 집합장소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점유 </a:t>
            </a:r>
            <a:r>
              <a:rPr lang="en-US" altLang="ko-KR" sz="1400" dirty="0"/>
              <a:t>(</a:t>
            </a:r>
            <a:r>
              <a:rPr lang="ko-KR" altLang="en-US" sz="1400" dirty="0"/>
              <a:t>독점</a:t>
            </a:r>
            <a:r>
              <a:rPr lang="en-US" altLang="ko-KR" sz="1400" dirty="0"/>
              <a:t>/</a:t>
            </a:r>
            <a:r>
              <a:rPr lang="ko-KR" altLang="en-US" sz="1400" dirty="0"/>
              <a:t>동시다수참여</a:t>
            </a:r>
            <a:r>
              <a:rPr lang="en-US" altLang="ko-KR" sz="1400" dirty="0"/>
              <a:t>/</a:t>
            </a:r>
            <a:r>
              <a:rPr lang="ko-KR" altLang="en-US" sz="1400" dirty="0"/>
              <a:t>한시독점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시기 </a:t>
            </a:r>
            <a:r>
              <a:rPr lang="en-US" altLang="ko-KR" sz="1400" dirty="0"/>
              <a:t>(</a:t>
            </a:r>
            <a:r>
              <a:rPr lang="ko-KR" altLang="en-US" sz="1400" dirty="0"/>
              <a:t>당일 일정</a:t>
            </a:r>
            <a:r>
              <a:rPr lang="en-US" altLang="ko-KR" sz="1400" dirty="0"/>
              <a:t>/ 2</a:t>
            </a:r>
            <a:r>
              <a:rPr lang="ko-KR" altLang="en-US" sz="1400" dirty="0"/>
              <a:t>일 이상</a:t>
            </a:r>
            <a:r>
              <a:rPr lang="en-US" altLang="ko-KR" sz="1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7E121-0D36-4D90-9C27-21B1228D99DD}"/>
              </a:ext>
            </a:extLst>
          </p:cNvPr>
          <p:cNvSpPr txBox="1"/>
          <p:nvPr/>
        </p:nvSpPr>
        <p:spPr>
          <a:xfrm>
            <a:off x="3222783" y="4527729"/>
            <a:ext cx="33393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참여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기간 최소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 </a:t>
            </a:r>
            <a:r>
              <a:rPr lang="en-US" altLang="ko-KR" sz="1400" dirty="0"/>
              <a:t>(2</a:t>
            </a:r>
            <a:r>
              <a:rPr lang="ko-KR" altLang="en-US" sz="1400" dirty="0"/>
              <a:t>일이상인 경우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인원 최소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시각 시작 </a:t>
            </a:r>
            <a:r>
              <a:rPr lang="en-US" altLang="ko-KR" sz="1400" dirty="0"/>
              <a:t>- </a:t>
            </a:r>
            <a:r>
              <a:rPr lang="ko-KR" altLang="en-US" sz="1400" dirty="0"/>
              <a:t>종료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예약 신청일 </a:t>
            </a:r>
            <a:r>
              <a:rPr lang="en-US" altLang="ko-KR" sz="1400" dirty="0"/>
              <a:t>- </a:t>
            </a:r>
            <a:r>
              <a:rPr lang="ko-KR" altLang="en-US" sz="1400" dirty="0"/>
              <a:t>최소 </a:t>
            </a:r>
            <a:r>
              <a:rPr lang="en-US" altLang="ko-KR" sz="1400" dirty="0"/>
              <a:t>X</a:t>
            </a:r>
            <a:r>
              <a:rPr lang="ko-KR" altLang="en-US" sz="1400" dirty="0"/>
              <a:t>일전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거래 시작 </a:t>
            </a:r>
            <a:r>
              <a:rPr lang="en-US" altLang="ko-KR" sz="1400" dirty="0"/>
              <a:t>– YY</a:t>
            </a:r>
            <a:r>
              <a:rPr lang="ko-KR" altLang="en-US" sz="1400" dirty="0"/>
              <a:t>년 </a:t>
            </a:r>
            <a:r>
              <a:rPr lang="en-US" altLang="ko-KR" sz="1400" dirty="0"/>
              <a:t>MM</a:t>
            </a:r>
            <a:r>
              <a:rPr lang="ko-KR" altLang="en-US" sz="1400" dirty="0"/>
              <a:t>월 </a:t>
            </a:r>
            <a:r>
              <a:rPr lang="en-US" altLang="ko-KR" sz="1400" dirty="0"/>
              <a:t>DD</a:t>
            </a:r>
            <a:r>
              <a:rPr lang="ko-KR" altLang="en-US" sz="1400" dirty="0"/>
              <a:t>일부터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7"/>
            <a:ext cx="3910773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지급 방식 설정</a:t>
            </a:r>
            <a:endParaRPr lang="en-US" altLang="ko-KR" sz="1400" dirty="0"/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단계 공급가액 </a:t>
            </a:r>
            <a:r>
              <a:rPr lang="en-US" altLang="ko-KR" sz="1100" dirty="0"/>
              <a:t>+</a:t>
            </a:r>
          </a:p>
          <a:p>
            <a:r>
              <a:rPr lang="ko-KR" altLang="en-US" sz="1100" dirty="0"/>
              <a:t>일급제 선택 시 수수료</a:t>
            </a:r>
            <a:endParaRPr lang="en-US" altLang="ko-KR" sz="1100" dirty="0"/>
          </a:p>
          <a:p>
            <a:r>
              <a:rPr lang="ko-KR" altLang="en-US" sz="1100" dirty="0" err="1"/>
              <a:t>주급제</a:t>
            </a:r>
            <a:r>
              <a:rPr lang="ko-KR" altLang="en-US" sz="1100" dirty="0"/>
              <a:t> 선택 시 수수료</a:t>
            </a:r>
            <a:endParaRPr lang="en-US" altLang="ko-KR" sz="1100" dirty="0"/>
          </a:p>
          <a:p>
            <a:r>
              <a:rPr lang="ko-KR" altLang="en-US" sz="1100" dirty="0"/>
              <a:t>일시불 선택 시 수수료</a:t>
            </a:r>
            <a:endParaRPr lang="en-US" altLang="ko-KR" sz="1100" dirty="0"/>
          </a:p>
          <a:p>
            <a:r>
              <a:rPr lang="en-US" altLang="ko-KR" sz="1000" dirty="0"/>
              <a:t>----------------------------------</a:t>
            </a:r>
          </a:p>
          <a:p>
            <a:r>
              <a:rPr lang="ko-KR" altLang="en-US" sz="1400" dirty="0"/>
              <a:t>합계 </a:t>
            </a:r>
            <a:r>
              <a:rPr lang="en-US" altLang="ko-KR" sz="1400" dirty="0"/>
              <a:t>: 1,000,000</a:t>
            </a:r>
            <a:r>
              <a:rPr lang="ko-KR" altLang="en-US" sz="1400" dirty="0"/>
              <a:t>원 </a:t>
            </a:r>
            <a:r>
              <a:rPr lang="en-US" altLang="ko-KR" sz="1400" dirty="0"/>
              <a:t>+ </a:t>
            </a:r>
            <a:r>
              <a:rPr lang="ko-KR" altLang="en-US" sz="1400" dirty="0"/>
              <a:t>수수료</a:t>
            </a:r>
            <a:endParaRPr lang="en-US" altLang="ko-KR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8F90A-70B3-4A78-8D68-8A459744AF75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140331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5"/>
            <a:ext cx="8473795" cy="482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7"/>
            <a:ext cx="3910773" cy="14003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계약기간 동안 오브젝트 임대</a:t>
            </a:r>
            <a:r>
              <a:rPr lang="en-US" altLang="ko-KR" sz="1400" dirty="0"/>
              <a:t>/</a:t>
            </a:r>
            <a:r>
              <a:rPr lang="ko-KR" altLang="en-US" sz="1400" dirty="0"/>
              <a:t>양도</a:t>
            </a:r>
            <a:endParaRPr lang="en-US" altLang="ko-KR" sz="1400" dirty="0"/>
          </a:p>
          <a:p>
            <a:r>
              <a:rPr lang="ko-KR" altLang="en-US" sz="1100" dirty="0"/>
              <a:t>호텔</a:t>
            </a:r>
            <a:r>
              <a:rPr lang="en-US" altLang="ko-KR" sz="1100" dirty="0"/>
              <a:t>&amp;</a:t>
            </a:r>
            <a:r>
              <a:rPr lang="ko-KR" altLang="en-US" sz="1100" dirty="0"/>
              <a:t>리조트</a:t>
            </a:r>
            <a:r>
              <a:rPr lang="en-US" altLang="ko-KR" sz="1100" dirty="0"/>
              <a:t>&amp;</a:t>
            </a:r>
            <a:r>
              <a:rPr lang="ko-KR" altLang="en-US" sz="1100" dirty="0" err="1"/>
              <a:t>레지던스</a:t>
            </a:r>
            <a:r>
              <a:rPr lang="ko-KR" altLang="en-US" sz="1100" dirty="0"/>
              <a:t> 추가하기</a:t>
            </a:r>
            <a:endParaRPr lang="en-US" altLang="ko-KR" sz="1100" dirty="0"/>
          </a:p>
          <a:p>
            <a:r>
              <a:rPr lang="ko-KR" altLang="en-US" sz="1100" dirty="0"/>
              <a:t>부동산 추가하기</a:t>
            </a:r>
            <a:endParaRPr lang="en-US" altLang="ko-KR" sz="1100" dirty="0"/>
          </a:p>
          <a:p>
            <a:r>
              <a:rPr lang="ko-KR" altLang="en-US" sz="1100" dirty="0"/>
              <a:t>동산 추가하기</a:t>
            </a:r>
            <a:endParaRPr lang="en-US" altLang="ko-KR" sz="1100" dirty="0"/>
          </a:p>
          <a:p>
            <a:r>
              <a:rPr lang="ko-KR" altLang="en-US" sz="1100" dirty="0"/>
              <a:t>위약금 </a:t>
            </a:r>
            <a:r>
              <a:rPr lang="en-US" altLang="ko-KR" sz="1100" dirty="0"/>
              <a:t>? </a:t>
            </a:r>
            <a:r>
              <a:rPr lang="ko-KR" altLang="en-US" sz="1100" dirty="0" err="1"/>
              <a:t>해약금</a:t>
            </a:r>
            <a:r>
              <a:rPr lang="en-US" altLang="ko-KR" sz="1100" dirty="0"/>
              <a:t>?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000" dirty="0"/>
              <a:t>----------------------------------</a:t>
            </a:r>
          </a:p>
          <a:p>
            <a:r>
              <a:rPr lang="ko-KR" altLang="en-US" sz="1400" dirty="0"/>
              <a:t>합계 </a:t>
            </a:r>
            <a:r>
              <a:rPr lang="en-US" altLang="ko-KR" sz="1400" dirty="0"/>
              <a:t>: 1,000,000</a:t>
            </a:r>
            <a:r>
              <a:rPr lang="ko-KR" altLang="en-US" sz="1400" dirty="0"/>
              <a:t>원 </a:t>
            </a:r>
            <a:r>
              <a:rPr lang="en-US" altLang="ko-KR" sz="1400" dirty="0"/>
              <a:t>+ </a:t>
            </a:r>
            <a:r>
              <a:rPr lang="ko-KR" altLang="en-US" sz="1400" dirty="0"/>
              <a:t>수수료 </a:t>
            </a:r>
            <a:r>
              <a:rPr lang="en-US" altLang="ko-KR" sz="1400" dirty="0"/>
              <a:t>+ (</a:t>
            </a:r>
            <a:r>
              <a:rPr lang="ko-KR" altLang="en-US" sz="1400" dirty="0"/>
              <a:t>오브젝트</a:t>
            </a:r>
            <a:r>
              <a:rPr lang="en-US" altLang="ko-KR" sz="1400" dirty="0"/>
              <a:t>)</a:t>
            </a:r>
            <a:endParaRPr lang="en-US" altLang="ko-KR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6201C7-3F7A-46AA-BA4D-35C3FE6BDF41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D55F55-016B-4C98-98F4-62E119A743CA}"/>
              </a:ext>
            </a:extLst>
          </p:cNvPr>
          <p:cNvSpPr txBox="1"/>
          <p:nvPr/>
        </p:nvSpPr>
        <p:spPr>
          <a:xfrm>
            <a:off x="3222783" y="3326317"/>
            <a:ext cx="381546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오브젝트 계약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호텔</a:t>
            </a:r>
            <a:r>
              <a:rPr lang="en-US" altLang="ko-KR" sz="1400" dirty="0"/>
              <a:t>&amp;</a:t>
            </a:r>
            <a:r>
              <a:rPr lang="ko-KR" altLang="en-US" sz="1400" dirty="0"/>
              <a:t>리조트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레지던스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등록된 것 선택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부동산 </a:t>
            </a:r>
            <a:r>
              <a:rPr lang="en-US" altLang="ko-KR" sz="1400" dirty="0"/>
              <a:t>(</a:t>
            </a:r>
            <a:r>
              <a:rPr lang="ko-KR" altLang="en-US" sz="1400" dirty="0"/>
              <a:t>등록된 것 선택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동산 </a:t>
            </a:r>
            <a:r>
              <a:rPr lang="en-US" altLang="ko-KR" sz="1400" dirty="0"/>
              <a:t>(</a:t>
            </a:r>
            <a:r>
              <a:rPr lang="ko-KR" altLang="en-US" sz="1400" dirty="0"/>
              <a:t>등록된 것 선택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형태 </a:t>
            </a:r>
            <a:r>
              <a:rPr lang="en-US" altLang="ko-KR" sz="1400" dirty="0"/>
              <a:t>(</a:t>
            </a:r>
            <a:r>
              <a:rPr lang="ko-KR" altLang="en-US" sz="1400" dirty="0"/>
              <a:t>양도</a:t>
            </a:r>
            <a:r>
              <a:rPr lang="en-US" altLang="ko-KR" sz="1400" dirty="0"/>
              <a:t>/</a:t>
            </a:r>
            <a:r>
              <a:rPr lang="ko-KR" altLang="en-US" sz="1400" dirty="0"/>
              <a:t>임대</a:t>
            </a:r>
            <a:r>
              <a:rPr lang="en-US" altLang="ko-KR" sz="1400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AC9E34-B345-4496-A73D-41B48C55590D}"/>
              </a:ext>
            </a:extLst>
          </p:cNvPr>
          <p:cNvSpPr txBox="1"/>
          <p:nvPr/>
        </p:nvSpPr>
        <p:spPr>
          <a:xfrm>
            <a:off x="3222783" y="4838231"/>
            <a:ext cx="38331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오브젝트 이용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거래형태에 따른 보증금 및 손해배상책임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기타 주의사항 </a:t>
            </a:r>
            <a:r>
              <a:rPr lang="en-US" altLang="ko-KR" sz="1400" dirty="0"/>
              <a:t>– </a:t>
            </a:r>
            <a:r>
              <a:rPr lang="ko-KR" altLang="en-US" sz="1400" dirty="0"/>
              <a:t>금연 </a:t>
            </a:r>
            <a:r>
              <a:rPr lang="en-US" altLang="ko-KR" sz="1400" dirty="0"/>
              <a:t>/</a:t>
            </a:r>
            <a:r>
              <a:rPr lang="ko-KR" altLang="en-US" sz="1400" dirty="0"/>
              <a:t> 동물 사육 금지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2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C55AC-F2A6-48E6-955C-88A06FEE6980}"/>
              </a:ext>
            </a:extLst>
          </p:cNvPr>
          <p:cNvSpPr txBox="1"/>
          <p:nvPr/>
        </p:nvSpPr>
        <p:spPr>
          <a:xfrm>
            <a:off x="3222783" y="3326317"/>
            <a:ext cx="3562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계약 책임 및 위반 시 조치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위약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손해배상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7E121-0D36-4D90-9C27-21B1228D99DD}"/>
              </a:ext>
            </a:extLst>
          </p:cNvPr>
          <p:cNvSpPr txBox="1"/>
          <p:nvPr/>
        </p:nvSpPr>
        <p:spPr>
          <a:xfrm>
            <a:off x="3222783" y="4527729"/>
            <a:ext cx="3562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오브젝트 계약 책임 및 위반 시 조치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위약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손해배상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7"/>
            <a:ext cx="3910773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총 계약금액 및 대금 지급 요약</a:t>
            </a:r>
            <a:endParaRPr lang="en-US" altLang="ko-KR" sz="1400" dirty="0"/>
          </a:p>
          <a:p>
            <a:r>
              <a:rPr lang="ko-KR" altLang="en-US" sz="1100" dirty="0"/>
              <a:t>매수인 </a:t>
            </a:r>
            <a:r>
              <a:rPr lang="en-US" altLang="ko-KR" sz="1100" dirty="0"/>
              <a:t>(</a:t>
            </a:r>
            <a:r>
              <a:rPr lang="ko-KR" altLang="en-US" sz="1100" dirty="0"/>
              <a:t>을</a:t>
            </a:r>
            <a:r>
              <a:rPr lang="en-US" altLang="ko-KR" sz="1100" dirty="0"/>
              <a:t>)</a:t>
            </a:r>
            <a:r>
              <a:rPr lang="ko-KR" altLang="en-US" sz="1100" dirty="0"/>
              <a:t>은 매도인 </a:t>
            </a:r>
            <a:r>
              <a:rPr lang="en-US" altLang="ko-KR" sz="1100" dirty="0"/>
              <a:t>(</a:t>
            </a:r>
            <a:r>
              <a:rPr lang="ko-KR" altLang="en-US" sz="1100" dirty="0"/>
              <a:t>갑</a:t>
            </a:r>
            <a:r>
              <a:rPr lang="en-US" altLang="ko-KR" sz="1100" dirty="0"/>
              <a:t>)</a:t>
            </a:r>
            <a:r>
              <a:rPr lang="ko-KR" altLang="en-US" sz="1100" dirty="0"/>
              <a:t>에게 </a:t>
            </a:r>
            <a:r>
              <a:rPr lang="en-US" altLang="ko-KR" sz="1100" dirty="0"/>
              <a:t>[</a:t>
            </a:r>
            <a:r>
              <a:rPr lang="ko-KR" altLang="en-US" sz="1100" dirty="0"/>
              <a:t>계약 기간</a:t>
            </a:r>
            <a:r>
              <a:rPr lang="en-US" altLang="ko-KR" sz="1100" dirty="0"/>
              <a:t>]</a:t>
            </a:r>
            <a:r>
              <a:rPr lang="ko-KR" altLang="en-US" sz="1100" dirty="0"/>
              <a:t>까지 </a:t>
            </a:r>
            <a:r>
              <a:rPr lang="en-US" altLang="ko-KR" sz="1100" dirty="0"/>
              <a:t>[</a:t>
            </a:r>
            <a:r>
              <a:rPr lang="ko-KR" altLang="en-US" sz="1100" dirty="0"/>
              <a:t>지급방식</a:t>
            </a:r>
            <a:r>
              <a:rPr lang="en-US" altLang="ko-KR" sz="1100" dirty="0"/>
              <a:t>]</a:t>
            </a:r>
            <a:r>
              <a:rPr lang="ko-KR" altLang="en-US" sz="1100" dirty="0"/>
              <a:t>에 따라 </a:t>
            </a:r>
            <a:r>
              <a:rPr lang="en-US" altLang="ko-KR" sz="1100" dirty="0"/>
              <a:t>[</a:t>
            </a:r>
            <a:r>
              <a:rPr lang="ko-KR" altLang="en-US" sz="1100" dirty="0"/>
              <a:t>지급일</a:t>
            </a:r>
            <a:r>
              <a:rPr lang="en-US" altLang="ko-KR" sz="1100" dirty="0"/>
              <a:t>]</a:t>
            </a:r>
            <a:r>
              <a:rPr lang="ko-KR" altLang="en-US" sz="1100" dirty="0"/>
              <a:t>에 </a:t>
            </a:r>
            <a:r>
              <a:rPr lang="en-US" altLang="ko-KR" sz="1100" dirty="0"/>
              <a:t>X,XXX,XXX</a:t>
            </a:r>
            <a:r>
              <a:rPr lang="ko-KR" altLang="en-US" sz="1100" dirty="0"/>
              <a:t>의 대금을 지급한다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양도</a:t>
            </a:r>
            <a:r>
              <a:rPr lang="en-US" altLang="ko-KR" sz="1100" dirty="0"/>
              <a:t>/</a:t>
            </a:r>
            <a:r>
              <a:rPr lang="ko-KR" altLang="en-US" sz="1100" dirty="0"/>
              <a:t>임대인 </a:t>
            </a:r>
            <a:r>
              <a:rPr lang="en-US" altLang="ko-KR" sz="1100" dirty="0"/>
              <a:t>(</a:t>
            </a:r>
            <a:r>
              <a:rPr lang="ko-KR" altLang="en-US" sz="1100" dirty="0"/>
              <a:t>을</a:t>
            </a:r>
            <a:r>
              <a:rPr lang="en-US" altLang="ko-KR" sz="1100" dirty="0"/>
              <a:t>)</a:t>
            </a:r>
            <a:r>
              <a:rPr lang="ko-KR" altLang="en-US" sz="1100" dirty="0"/>
              <a:t>은 양수</a:t>
            </a:r>
            <a:r>
              <a:rPr lang="en-US" altLang="ko-KR" sz="1100" dirty="0"/>
              <a:t>/</a:t>
            </a:r>
            <a:r>
              <a:rPr lang="ko-KR" altLang="en-US" sz="1100" dirty="0"/>
              <a:t>임차인 </a:t>
            </a:r>
            <a:r>
              <a:rPr lang="en-US" altLang="ko-KR" sz="1100" dirty="0"/>
              <a:t>(</a:t>
            </a:r>
            <a:r>
              <a:rPr lang="ko-KR" altLang="en-US" sz="1100" dirty="0"/>
              <a:t>갑</a:t>
            </a:r>
            <a:r>
              <a:rPr lang="en-US" altLang="ko-KR" sz="1100" dirty="0"/>
              <a:t>)</a:t>
            </a:r>
            <a:r>
              <a:rPr lang="ko-KR" altLang="en-US" sz="1100" dirty="0"/>
              <a:t>에게 </a:t>
            </a:r>
            <a:r>
              <a:rPr lang="en-US" altLang="ko-KR" sz="1100" dirty="0"/>
              <a:t>[</a:t>
            </a:r>
            <a:r>
              <a:rPr lang="ko-KR" altLang="en-US" sz="1100" dirty="0"/>
              <a:t>계약 기간</a:t>
            </a:r>
            <a:r>
              <a:rPr lang="en-US" altLang="ko-KR" sz="1100" dirty="0"/>
              <a:t>]</a:t>
            </a:r>
            <a:r>
              <a:rPr lang="ko-KR" altLang="en-US" sz="1100" dirty="0"/>
              <a:t>까지 </a:t>
            </a:r>
            <a:r>
              <a:rPr lang="en-US" altLang="ko-KR" sz="1100" dirty="0"/>
              <a:t>[</a:t>
            </a:r>
            <a:r>
              <a:rPr lang="ko-KR" altLang="en-US" sz="1100" dirty="0"/>
              <a:t>부동산</a:t>
            </a:r>
            <a:r>
              <a:rPr lang="en-US" altLang="ko-KR" sz="1100" dirty="0"/>
              <a:t>/</a:t>
            </a:r>
            <a:r>
              <a:rPr lang="ko-KR" altLang="en-US" sz="1100" dirty="0"/>
              <a:t>동산</a:t>
            </a:r>
            <a:r>
              <a:rPr lang="en-US" altLang="ko-KR" sz="1100" dirty="0"/>
              <a:t>]</a:t>
            </a:r>
            <a:r>
              <a:rPr lang="ko-KR" altLang="en-US" sz="1100" dirty="0"/>
              <a:t>을 양도</a:t>
            </a:r>
            <a:r>
              <a:rPr lang="en-US" altLang="ko-KR" sz="1100" dirty="0"/>
              <a:t>/</a:t>
            </a:r>
            <a:r>
              <a:rPr lang="ko-KR" altLang="en-US" sz="1100" dirty="0"/>
              <a:t>임대한다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해약금</a:t>
            </a:r>
            <a:r>
              <a:rPr lang="en-US" altLang="ko-KR" sz="1100" dirty="0"/>
              <a:t>, </a:t>
            </a:r>
            <a:r>
              <a:rPr lang="ko-KR" altLang="en-US" sz="1100" dirty="0"/>
              <a:t>위약금</a:t>
            </a:r>
            <a:r>
              <a:rPr lang="en-US" altLang="ko-KR" sz="1100" dirty="0"/>
              <a:t>.</a:t>
            </a:r>
            <a:endParaRPr lang="en-US" altLang="ko-KR" sz="1000" dirty="0"/>
          </a:p>
          <a:p>
            <a:r>
              <a:rPr lang="en-US" altLang="ko-KR" sz="1000" dirty="0"/>
              <a:t>----------------------------------</a:t>
            </a:r>
          </a:p>
          <a:p>
            <a:r>
              <a:rPr lang="ko-KR" altLang="en-US" sz="1400" dirty="0"/>
              <a:t>합계 </a:t>
            </a:r>
            <a:r>
              <a:rPr lang="en-US" altLang="ko-KR" sz="1400" dirty="0"/>
              <a:t>: 1,000,000</a:t>
            </a:r>
            <a:r>
              <a:rPr lang="ko-KR" altLang="en-US" sz="1400" dirty="0"/>
              <a:t>원 </a:t>
            </a:r>
            <a:r>
              <a:rPr lang="en-US" altLang="ko-KR" sz="1400" dirty="0"/>
              <a:t>+ </a:t>
            </a:r>
            <a:r>
              <a:rPr lang="ko-KR" altLang="en-US" sz="1400" dirty="0"/>
              <a:t>수수료 </a:t>
            </a:r>
            <a:r>
              <a:rPr lang="en-US" altLang="ko-KR" sz="1400" dirty="0"/>
              <a:t>+ (</a:t>
            </a:r>
            <a:r>
              <a:rPr lang="ko-KR" altLang="en-US" sz="1400" dirty="0"/>
              <a:t>오브젝트</a:t>
            </a:r>
            <a:r>
              <a:rPr lang="en-US" altLang="ko-KR" sz="1400" dirty="0"/>
              <a:t>)</a:t>
            </a:r>
            <a:endParaRPr lang="en-US" altLang="ko-KR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F69C5-CB2A-4728-8070-1668DF5E8640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368798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B2FE7-FF13-48EE-A542-53DB4A4448F4}"/>
              </a:ext>
            </a:extLst>
          </p:cNvPr>
          <p:cNvSpPr txBox="1"/>
          <p:nvPr/>
        </p:nvSpPr>
        <p:spPr>
          <a:xfrm>
            <a:off x="2906375" y="1604936"/>
            <a:ext cx="8473795" cy="22467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채용공고 목록보기</a:t>
            </a:r>
            <a:endParaRPr lang="en-US" altLang="ko-KR" sz="1600" dirty="0"/>
          </a:p>
          <a:p>
            <a:r>
              <a:rPr lang="ko-KR" altLang="en-US" sz="1600" dirty="0"/>
              <a:t>유료 광고공간 아래 게시물 리스트 게시 형태 </a:t>
            </a:r>
            <a:r>
              <a:rPr lang="en-US" altLang="ko-KR" sz="1600" dirty="0"/>
              <a:t>(</a:t>
            </a:r>
            <a:r>
              <a:rPr lang="ko-KR" altLang="en-US" sz="1600" dirty="0"/>
              <a:t>간략</a:t>
            </a:r>
            <a:r>
              <a:rPr lang="en-US" altLang="ko-KR" sz="1600" dirty="0"/>
              <a:t>) : </a:t>
            </a:r>
            <a:r>
              <a:rPr lang="ko-KR" altLang="en-US" sz="1600" dirty="0"/>
              <a:t>지역 </a:t>
            </a:r>
            <a:r>
              <a:rPr lang="en-US" altLang="ko-KR" sz="1600" dirty="0"/>
              <a:t>/ </a:t>
            </a:r>
            <a:r>
              <a:rPr lang="ko-KR" altLang="en-US" sz="1600" dirty="0"/>
              <a:t>역세권 </a:t>
            </a:r>
            <a:r>
              <a:rPr lang="en-US" altLang="ko-KR" sz="1600" dirty="0"/>
              <a:t>/ </a:t>
            </a:r>
            <a:r>
              <a:rPr lang="ko-KR" altLang="en-US" sz="1600" dirty="0"/>
              <a:t>직종 </a:t>
            </a:r>
            <a:r>
              <a:rPr lang="en-US" altLang="ko-KR" sz="1600" dirty="0"/>
              <a:t>/ </a:t>
            </a:r>
            <a:r>
              <a:rPr lang="ko-KR" altLang="en-US" sz="1600" dirty="0"/>
              <a:t>급여 </a:t>
            </a:r>
            <a:r>
              <a:rPr lang="en-US" altLang="ko-KR" sz="1600" dirty="0"/>
              <a:t>/ </a:t>
            </a:r>
            <a:r>
              <a:rPr lang="ko-KR" altLang="en-US" sz="1600" dirty="0"/>
              <a:t>시간 </a:t>
            </a:r>
            <a:r>
              <a:rPr lang="en-US" altLang="ko-KR" sz="1600" dirty="0"/>
              <a:t>/ </a:t>
            </a:r>
            <a:r>
              <a:rPr lang="ko-KR" altLang="en-US" sz="1600" dirty="0"/>
              <a:t>기업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굵은글씨</a:t>
            </a:r>
            <a:r>
              <a:rPr lang="en-US" altLang="ko-KR" sz="1600" dirty="0"/>
              <a:t>, </a:t>
            </a:r>
            <a:r>
              <a:rPr lang="ko-KR" altLang="en-US" sz="1600" dirty="0"/>
              <a:t>윗줄</a:t>
            </a:r>
            <a:r>
              <a:rPr lang="en-US" altLang="ko-KR" sz="1600" dirty="0"/>
              <a:t>) </a:t>
            </a:r>
            <a:r>
              <a:rPr lang="ko-KR" altLang="en-US" sz="1600" dirty="0"/>
              <a:t>모집내용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보통글씨</a:t>
            </a:r>
            <a:r>
              <a:rPr lang="en-US" altLang="ko-KR" sz="1600" dirty="0"/>
              <a:t>, </a:t>
            </a:r>
            <a:r>
              <a:rPr lang="ko-KR" altLang="en-US" sz="1600" dirty="0"/>
              <a:t>아랫줄 </a:t>
            </a:r>
            <a:r>
              <a:rPr lang="en-US" altLang="ko-KR" sz="1600" dirty="0"/>
              <a:t>/ </a:t>
            </a:r>
            <a:r>
              <a:rPr lang="ko-KR" altLang="en-US" sz="1600" dirty="0"/>
              <a:t>등록일 </a:t>
            </a:r>
            <a:r>
              <a:rPr lang="en-US" altLang="ko-KR" sz="1600" dirty="0"/>
              <a:t>(</a:t>
            </a:r>
            <a:r>
              <a:rPr lang="ko-KR" altLang="en-US" sz="1600" dirty="0"/>
              <a:t>급여</a:t>
            </a:r>
            <a:r>
              <a:rPr lang="en-US" altLang="ko-KR" sz="1600" dirty="0"/>
              <a:t>, </a:t>
            </a:r>
            <a:r>
              <a:rPr lang="ko-KR" altLang="en-US" sz="1600" dirty="0"/>
              <a:t>등록일</a:t>
            </a:r>
            <a:r>
              <a:rPr lang="en-US" altLang="ko-KR" sz="1600" dirty="0"/>
              <a:t>, </a:t>
            </a:r>
            <a:r>
              <a:rPr lang="ko-KR" altLang="en-US" sz="1600" dirty="0"/>
              <a:t>지역을 정렬 가능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B83E0-AB2E-4496-82AF-9DAFE06B8C89}"/>
              </a:ext>
            </a:extLst>
          </p:cNvPr>
          <p:cNvSpPr txBox="1"/>
          <p:nvPr/>
        </p:nvSpPr>
        <p:spPr>
          <a:xfrm>
            <a:off x="2899070" y="4067068"/>
            <a:ext cx="8473795" cy="2308324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모집내용란 </a:t>
            </a:r>
            <a:r>
              <a:rPr lang="en-US" altLang="ko-KR" dirty="0"/>
              <a:t>: </a:t>
            </a:r>
            <a:r>
              <a:rPr lang="ko-KR" altLang="en-US" dirty="0"/>
              <a:t>구석에 흐리게 표시된 돋보기모양</a:t>
            </a:r>
            <a:r>
              <a:rPr lang="en-US" altLang="ko-KR" dirty="0"/>
              <a:t>, </a:t>
            </a:r>
            <a:r>
              <a:rPr lang="ko-KR" altLang="en-US" dirty="0"/>
              <a:t>금지모양</a:t>
            </a:r>
            <a:r>
              <a:rPr lang="en-US" altLang="ko-KR" dirty="0"/>
              <a:t>, </a:t>
            </a:r>
            <a:r>
              <a:rPr lang="ko-KR" altLang="en-US" dirty="0" err="1"/>
              <a:t>새창</a:t>
            </a:r>
            <a:r>
              <a:rPr lang="ko-KR" altLang="en-US" dirty="0"/>
              <a:t> 모양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9B7EF9-6720-463F-939C-0C6CC0196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92164"/>
              </p:ext>
            </p:extLst>
          </p:nvPr>
        </p:nvGraphicFramePr>
        <p:xfrm>
          <a:off x="2995767" y="2593169"/>
          <a:ext cx="8280401" cy="118057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07553">
                  <a:extLst>
                    <a:ext uri="{9D8B030D-6E8A-4147-A177-3AD203B41FA5}">
                      <a16:colId xmlns:a16="http://schemas.microsoft.com/office/drawing/2014/main" val="1988285649"/>
                    </a:ext>
                  </a:extLst>
                </a:gridCol>
                <a:gridCol w="1142563">
                  <a:extLst>
                    <a:ext uri="{9D8B030D-6E8A-4147-A177-3AD203B41FA5}">
                      <a16:colId xmlns:a16="http://schemas.microsoft.com/office/drawing/2014/main" val="24873333"/>
                    </a:ext>
                  </a:extLst>
                </a:gridCol>
                <a:gridCol w="597904">
                  <a:extLst>
                    <a:ext uri="{9D8B030D-6E8A-4147-A177-3AD203B41FA5}">
                      <a16:colId xmlns:a16="http://schemas.microsoft.com/office/drawing/2014/main" val="1557438052"/>
                    </a:ext>
                  </a:extLst>
                </a:gridCol>
                <a:gridCol w="597904">
                  <a:extLst>
                    <a:ext uri="{9D8B030D-6E8A-4147-A177-3AD203B41FA5}">
                      <a16:colId xmlns:a16="http://schemas.microsoft.com/office/drawing/2014/main" val="1397461328"/>
                    </a:ext>
                  </a:extLst>
                </a:gridCol>
                <a:gridCol w="958902">
                  <a:extLst>
                    <a:ext uri="{9D8B030D-6E8A-4147-A177-3AD203B41FA5}">
                      <a16:colId xmlns:a16="http://schemas.microsoft.com/office/drawing/2014/main" val="3515558453"/>
                    </a:ext>
                  </a:extLst>
                </a:gridCol>
                <a:gridCol w="789684">
                  <a:extLst>
                    <a:ext uri="{9D8B030D-6E8A-4147-A177-3AD203B41FA5}">
                      <a16:colId xmlns:a16="http://schemas.microsoft.com/office/drawing/2014/main" val="2862648556"/>
                    </a:ext>
                  </a:extLst>
                </a:gridCol>
                <a:gridCol w="2526989">
                  <a:extLst>
                    <a:ext uri="{9D8B030D-6E8A-4147-A177-3AD203B41FA5}">
                      <a16:colId xmlns:a16="http://schemas.microsoft.com/office/drawing/2014/main" val="202706041"/>
                    </a:ext>
                  </a:extLst>
                </a:gridCol>
                <a:gridCol w="958902">
                  <a:extLst>
                    <a:ext uri="{9D8B030D-6E8A-4147-A177-3AD203B41FA5}">
                      <a16:colId xmlns:a16="http://schemas.microsoft.com/office/drawing/2014/main" val="1172837753"/>
                    </a:ext>
                  </a:extLst>
                </a:gridCol>
              </a:tblGrid>
              <a:tr h="236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셀렉트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지역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역세권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직종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급여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근무시간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기업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모집내용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등록일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최신순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4552657"/>
                  </a:ext>
                </a:extLst>
              </a:tr>
              <a:tr h="236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서울 중구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호선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노래주점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시급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19:00~23:00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복면가왕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시간 전</a:t>
                      </a:r>
                      <a:endParaRPr lang="ko-KR" altLang="en-US" sz="1100" b="0" i="0" u="none" strike="noStrike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4705289"/>
                  </a:ext>
                </a:extLst>
              </a:tr>
              <a:tr h="236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20,000</a:t>
                      </a:r>
                      <a:r>
                        <a:rPr lang="ko-KR" altLang="en-US" sz="1100" u="none" strike="noStrike" dirty="0">
                          <a:effectLst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가면컨셉</a:t>
                      </a:r>
                      <a:r>
                        <a:rPr lang="ko-KR" altLang="en-US" sz="1100" u="none" strike="noStrike" dirty="0">
                          <a:effectLst/>
                        </a:rPr>
                        <a:t> 도우미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>
                          <a:effectLst/>
                        </a:rPr>
                        <a:t>노래 못해도 좋아요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18871"/>
                  </a:ext>
                </a:extLst>
              </a:tr>
              <a:tr h="236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♡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서울 서대문구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//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단란주점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협의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23:00~04:00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댄스댄스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레볼루션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7</a:t>
                      </a:r>
                      <a:r>
                        <a:rPr lang="ko-KR" altLang="en-US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일 전</a:t>
                      </a:r>
                      <a:endParaRPr lang="ko-KR" altLang="en-US" sz="1100" b="0" i="0" u="none" strike="noStrike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49751"/>
                  </a:ext>
                </a:extLst>
              </a:tr>
              <a:tr h="236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면접 후 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놀면서 돈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버실분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>
                          <a:effectLst/>
                        </a:rPr>
                        <a:t>올빼미 대환영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5160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BC01916-AA78-4ECF-AA6B-1FDA1A5E2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19270"/>
              </p:ext>
            </p:extLst>
          </p:nvPr>
        </p:nvGraphicFramePr>
        <p:xfrm>
          <a:off x="2995765" y="4469765"/>
          <a:ext cx="4452600" cy="1744605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4452600">
                  <a:extLst>
                    <a:ext uri="{9D8B030D-6E8A-4147-A177-3AD203B41FA5}">
                      <a16:colId xmlns:a16="http://schemas.microsoft.com/office/drawing/2014/main" val="202706041"/>
                    </a:ext>
                  </a:extLst>
                </a:gridCol>
              </a:tblGrid>
              <a:tr h="3489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기업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모집내용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4552657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    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복면가왕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4705289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가면컨셉</a:t>
                      </a:r>
                      <a:r>
                        <a:rPr lang="ko-KR" altLang="en-US" sz="1100" u="none" strike="noStrike" dirty="0">
                          <a:effectLst/>
                        </a:rPr>
                        <a:t> 도우미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>
                          <a:effectLst/>
                        </a:rPr>
                        <a:t>노래 못해도 좋아요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5718871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</a:rPr>
                        <a:t>     댄스댄스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레볼루션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49751"/>
                  </a:ext>
                </a:extLst>
              </a:tr>
              <a:tr h="3489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놀면서 돈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버실분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>
                          <a:effectLst/>
                        </a:rPr>
                        <a:t>올빼미 대환영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3451600"/>
                  </a:ext>
                </a:extLst>
              </a:tr>
            </a:tbl>
          </a:graphicData>
        </a:graphic>
      </p:graphicFrame>
      <p:sp>
        <p:nvSpPr>
          <p:cNvPr id="34" name="순서도: 논리합 33">
            <a:extLst>
              <a:ext uri="{FF2B5EF4-FFF2-40B4-BE49-F238E27FC236}">
                <a16:creationId xmlns:a16="http://schemas.microsoft.com/office/drawing/2014/main" id="{11331F11-06A4-456E-8FB5-DF3C8B8B0D01}"/>
              </a:ext>
            </a:extLst>
          </p:cNvPr>
          <p:cNvSpPr/>
          <p:nvPr/>
        </p:nvSpPr>
        <p:spPr>
          <a:xfrm>
            <a:off x="6073775" y="5217429"/>
            <a:ext cx="211615" cy="227894"/>
          </a:xfrm>
          <a:prstGeom prst="flowChartOr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&quot;허용 안 됨&quot; 기호 35">
            <a:extLst>
              <a:ext uri="{FF2B5EF4-FFF2-40B4-BE49-F238E27FC236}">
                <a16:creationId xmlns:a16="http://schemas.microsoft.com/office/drawing/2014/main" id="{7AA7B7C5-9BC3-44F0-A9F0-78633803626C}"/>
              </a:ext>
            </a:extLst>
          </p:cNvPr>
          <p:cNvSpPr/>
          <p:nvPr/>
        </p:nvSpPr>
        <p:spPr>
          <a:xfrm>
            <a:off x="6382085" y="5211424"/>
            <a:ext cx="214024" cy="260533"/>
          </a:xfrm>
          <a:prstGeom prst="noSmoking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&quot;허용 안 됨&quot; 기호 36">
            <a:extLst>
              <a:ext uri="{FF2B5EF4-FFF2-40B4-BE49-F238E27FC236}">
                <a16:creationId xmlns:a16="http://schemas.microsoft.com/office/drawing/2014/main" id="{3F73E079-CB2D-44AB-B847-9F2512968BE7}"/>
              </a:ext>
            </a:extLst>
          </p:cNvPr>
          <p:cNvSpPr/>
          <p:nvPr/>
        </p:nvSpPr>
        <p:spPr>
          <a:xfrm>
            <a:off x="6382085" y="5907607"/>
            <a:ext cx="214024" cy="260533"/>
          </a:xfrm>
          <a:prstGeom prst="noSmoking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순서도: 논리합 37">
            <a:extLst>
              <a:ext uri="{FF2B5EF4-FFF2-40B4-BE49-F238E27FC236}">
                <a16:creationId xmlns:a16="http://schemas.microsoft.com/office/drawing/2014/main" id="{C6F05627-A0FE-4016-A2F3-4396F995DF32}"/>
              </a:ext>
            </a:extLst>
          </p:cNvPr>
          <p:cNvSpPr/>
          <p:nvPr/>
        </p:nvSpPr>
        <p:spPr>
          <a:xfrm>
            <a:off x="6073774" y="5920842"/>
            <a:ext cx="211615" cy="227894"/>
          </a:xfrm>
          <a:prstGeom prst="flowChartOr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두루마리 모양: 가로로 말림 39">
            <a:extLst>
              <a:ext uri="{FF2B5EF4-FFF2-40B4-BE49-F238E27FC236}">
                <a16:creationId xmlns:a16="http://schemas.microsoft.com/office/drawing/2014/main" id="{E22BAE36-7735-4A46-B4F9-93795745BBC0}"/>
              </a:ext>
            </a:extLst>
          </p:cNvPr>
          <p:cNvSpPr/>
          <p:nvPr/>
        </p:nvSpPr>
        <p:spPr>
          <a:xfrm>
            <a:off x="6692804" y="5221230"/>
            <a:ext cx="239412" cy="203167"/>
          </a:xfrm>
          <a:prstGeom prst="horizontalScroll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두루마리 모양: 가로로 말림 40">
            <a:extLst>
              <a:ext uri="{FF2B5EF4-FFF2-40B4-BE49-F238E27FC236}">
                <a16:creationId xmlns:a16="http://schemas.microsoft.com/office/drawing/2014/main" id="{72345AE9-8403-4085-B001-8F48C4CDF800}"/>
              </a:ext>
            </a:extLst>
          </p:cNvPr>
          <p:cNvSpPr/>
          <p:nvPr/>
        </p:nvSpPr>
        <p:spPr>
          <a:xfrm>
            <a:off x="6692804" y="5922248"/>
            <a:ext cx="239412" cy="203167"/>
          </a:xfrm>
          <a:prstGeom prst="horizontalScroll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논리합 41">
            <a:extLst>
              <a:ext uri="{FF2B5EF4-FFF2-40B4-BE49-F238E27FC236}">
                <a16:creationId xmlns:a16="http://schemas.microsoft.com/office/drawing/2014/main" id="{B07496B6-6462-4E87-84A3-BB4390AC8D13}"/>
              </a:ext>
            </a:extLst>
          </p:cNvPr>
          <p:cNvSpPr/>
          <p:nvPr/>
        </p:nvSpPr>
        <p:spPr>
          <a:xfrm>
            <a:off x="7868544" y="4507853"/>
            <a:ext cx="211615" cy="227894"/>
          </a:xfrm>
          <a:prstGeom prst="flowChartOr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&quot;허용 안 됨&quot; 기호 42">
            <a:extLst>
              <a:ext uri="{FF2B5EF4-FFF2-40B4-BE49-F238E27FC236}">
                <a16:creationId xmlns:a16="http://schemas.microsoft.com/office/drawing/2014/main" id="{ECB36654-1E2B-4C61-8034-2DC8955B9DF7}"/>
              </a:ext>
            </a:extLst>
          </p:cNvPr>
          <p:cNvSpPr/>
          <p:nvPr/>
        </p:nvSpPr>
        <p:spPr>
          <a:xfrm>
            <a:off x="7866135" y="5176532"/>
            <a:ext cx="214024" cy="260533"/>
          </a:xfrm>
          <a:prstGeom prst="noSmoking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두루마리 모양: 가로로 말림 43">
            <a:extLst>
              <a:ext uri="{FF2B5EF4-FFF2-40B4-BE49-F238E27FC236}">
                <a16:creationId xmlns:a16="http://schemas.microsoft.com/office/drawing/2014/main" id="{C6442107-EE3B-4236-9E79-A86DC49B5297}"/>
              </a:ext>
            </a:extLst>
          </p:cNvPr>
          <p:cNvSpPr/>
          <p:nvPr/>
        </p:nvSpPr>
        <p:spPr>
          <a:xfrm>
            <a:off x="7866135" y="5806023"/>
            <a:ext cx="239412" cy="203167"/>
          </a:xfrm>
          <a:prstGeom prst="horizontalScroll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A9C77C-69E5-45F8-852B-BB347E4E21F3}"/>
              </a:ext>
            </a:extLst>
          </p:cNvPr>
          <p:cNvSpPr txBox="1"/>
          <p:nvPr/>
        </p:nvSpPr>
        <p:spPr>
          <a:xfrm>
            <a:off x="8208597" y="4437134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확대요약 보기</a:t>
            </a:r>
            <a:r>
              <a:rPr lang="en-US" altLang="ko-KR" dirty="0"/>
              <a:t>, </a:t>
            </a:r>
            <a:r>
              <a:rPr lang="ko-KR" altLang="en-US" dirty="0"/>
              <a:t>현재 페이지에</a:t>
            </a:r>
            <a:endParaRPr lang="en-US" altLang="ko-KR" dirty="0"/>
          </a:p>
          <a:p>
            <a:r>
              <a:rPr lang="ko-KR" altLang="en-US" dirty="0"/>
              <a:t>요약 내용이 펼쳐진다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C0B232-E5DB-430F-BBC3-28AFDCAB756E}"/>
              </a:ext>
            </a:extLst>
          </p:cNvPr>
          <p:cNvSpPr txBox="1"/>
          <p:nvPr/>
        </p:nvSpPr>
        <p:spPr>
          <a:xfrm>
            <a:off x="8208597" y="4997540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리스트에서</a:t>
            </a:r>
            <a:endParaRPr lang="en-US" altLang="ko-KR" dirty="0"/>
          </a:p>
          <a:p>
            <a:r>
              <a:rPr lang="ko-KR" altLang="en-US" dirty="0"/>
              <a:t>이 업체의 광고를 보지 않기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C64CBA-5506-4265-B68A-47E2DE8F657D}"/>
              </a:ext>
            </a:extLst>
          </p:cNvPr>
          <p:cNvSpPr txBox="1"/>
          <p:nvPr/>
        </p:nvSpPr>
        <p:spPr>
          <a:xfrm>
            <a:off x="8233985" y="5607339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 창을 열어서</a:t>
            </a:r>
            <a:endParaRPr lang="en-US" altLang="ko-KR" dirty="0"/>
          </a:p>
          <a:p>
            <a:r>
              <a:rPr lang="ko-KR" altLang="en-US" dirty="0"/>
              <a:t>이 업체의 광고 내용 보기</a:t>
            </a:r>
          </a:p>
        </p:txBody>
      </p:sp>
    </p:spTree>
    <p:extLst>
      <p:ext uri="{BB962C8B-B14F-4D97-AF65-F5344CB8AC3E}">
        <p14:creationId xmlns:p14="http://schemas.microsoft.com/office/powerpoint/2010/main" val="161436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C55AC-F2A6-48E6-955C-88A06FEE6980}"/>
              </a:ext>
            </a:extLst>
          </p:cNvPr>
          <p:cNvSpPr txBox="1"/>
          <p:nvPr/>
        </p:nvSpPr>
        <p:spPr>
          <a:xfrm>
            <a:off x="3222783" y="3326317"/>
            <a:ext cx="197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프리랜서 수익 요약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총 예정수익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진행 주기당 수익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오브젝트 목록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7E121-0D36-4D90-9C27-21B1228D99DD}"/>
              </a:ext>
            </a:extLst>
          </p:cNvPr>
          <p:cNvSpPr txBox="1"/>
          <p:nvPr/>
        </p:nvSpPr>
        <p:spPr>
          <a:xfrm>
            <a:off x="3222783" y="4527729"/>
            <a:ext cx="37208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스폰서 대가 요약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기간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점유 형태 및 인원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총 예정 공급량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진행 주기당 예정공급량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기간이 지난 후에는 공급 받을 수 없습니다</a:t>
            </a:r>
            <a:r>
              <a:rPr lang="en-US" altLang="ko-KR" sz="14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6"/>
            <a:ext cx="3910773" cy="135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예약 요청하기 </a:t>
            </a:r>
            <a:r>
              <a:rPr lang="en-US" altLang="ko-KR" sz="1400" dirty="0"/>
              <a:t>/ </a:t>
            </a:r>
            <a:r>
              <a:rPr lang="ko-KR" altLang="en-US" sz="1400" dirty="0"/>
              <a:t>계약 내용 저장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400" dirty="0"/>
              <a:t>합계 </a:t>
            </a:r>
            <a:r>
              <a:rPr lang="en-US" altLang="ko-KR" sz="1400" dirty="0"/>
              <a:t>: 1,000,000</a:t>
            </a:r>
            <a:r>
              <a:rPr lang="ko-KR" altLang="en-US" sz="1400" dirty="0"/>
              <a:t>원 </a:t>
            </a:r>
            <a:r>
              <a:rPr lang="en-US" altLang="ko-KR" sz="1400" dirty="0"/>
              <a:t>+ </a:t>
            </a:r>
            <a:r>
              <a:rPr lang="ko-KR" altLang="en-US" sz="1400" dirty="0"/>
              <a:t>수수료 </a:t>
            </a:r>
            <a:r>
              <a:rPr lang="en-US" altLang="ko-KR" sz="1400" dirty="0"/>
              <a:t>+ (</a:t>
            </a:r>
            <a:r>
              <a:rPr lang="ko-KR" altLang="en-US" sz="1400" dirty="0"/>
              <a:t>오브젝트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43253F-1764-47F6-9821-1E2B6D46CC22}"/>
              </a:ext>
            </a:extLst>
          </p:cNvPr>
          <p:cNvSpPr/>
          <p:nvPr/>
        </p:nvSpPr>
        <p:spPr>
          <a:xfrm>
            <a:off x="7998781" y="5823751"/>
            <a:ext cx="2867487" cy="335194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요청하기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F3C73-3E59-4FF9-9969-D22A701CEF3C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69655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취향 존중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매너남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이</a:t>
            </a:r>
            <a:r>
              <a:rPr lang="en-US" altLang="ko-KR" sz="1600" dirty="0"/>
              <a:t>XX / </a:t>
            </a:r>
            <a:r>
              <a:rPr lang="ko-KR" altLang="en-US" sz="1600" dirty="0"/>
              <a:t>남자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5191834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선호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제공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보장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보장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010-4444-4444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76955-91E3-411B-8745-1FC07AEAF4FF}"/>
              </a:ext>
            </a:extLst>
          </p:cNvPr>
          <p:cNvSpPr txBox="1"/>
          <p:nvPr/>
        </p:nvSpPr>
        <p:spPr>
          <a:xfrm>
            <a:off x="3236482" y="2196091"/>
            <a:ext cx="1811044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사진 및 동영상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7BC34-F8A0-43ED-B805-262A88B5080B}"/>
              </a:ext>
            </a:extLst>
          </p:cNvPr>
          <p:cNvSpPr txBox="1"/>
          <p:nvPr/>
        </p:nvSpPr>
        <p:spPr>
          <a:xfrm>
            <a:off x="5262598" y="2196091"/>
            <a:ext cx="1811044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사진 및 동영상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청담동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41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08307B-1DA3-4EEF-8365-67D8C6E30EA0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</a:t>
            </a:r>
            <a:endParaRPr lang="en-US" altLang="ko-KR" sz="1600" dirty="0"/>
          </a:p>
          <a:p>
            <a:r>
              <a:rPr lang="en-US" altLang="ko-KR" sz="1400" dirty="0"/>
              <a:t> </a:t>
            </a:r>
            <a:r>
              <a:rPr lang="ko-KR" altLang="en-US" sz="1050" dirty="0"/>
              <a:t>기여금 </a:t>
            </a:r>
            <a:r>
              <a:rPr lang="ko-KR" altLang="en-US" sz="1050" dirty="0" err="1"/>
              <a:t>납부액</a:t>
            </a:r>
            <a:r>
              <a:rPr lang="ko-KR" altLang="en-US" sz="1050" dirty="0"/>
              <a:t> </a:t>
            </a:r>
            <a:r>
              <a:rPr lang="en-US" altLang="ko-KR" sz="1050" dirty="0"/>
              <a:t>: 1</a:t>
            </a:r>
            <a:r>
              <a:rPr lang="ko-KR" altLang="en-US" sz="1050" dirty="0"/>
              <a:t>백</a:t>
            </a:r>
            <a:r>
              <a:rPr lang="en-US" altLang="ko-KR" sz="1050" dirty="0"/>
              <a:t>10</a:t>
            </a:r>
            <a:r>
              <a:rPr lang="ko-KR" altLang="en-US" sz="1050" dirty="0"/>
              <a:t>만원</a:t>
            </a:r>
            <a:r>
              <a:rPr lang="en-US" altLang="ko-KR" sz="1050" dirty="0"/>
              <a:t> / </a:t>
            </a:r>
            <a:r>
              <a:rPr lang="ko-KR" altLang="en-US" sz="1050" dirty="0"/>
              <a:t>상위 </a:t>
            </a:r>
            <a:r>
              <a:rPr lang="en-US" altLang="ko-KR" sz="1050" dirty="0"/>
              <a:t>20%</a:t>
            </a:r>
            <a:endParaRPr lang="en-US" altLang="ko-KR" sz="1400" dirty="0"/>
          </a:p>
          <a:p>
            <a:r>
              <a:rPr lang="ko-KR" altLang="en-US" sz="1400" dirty="0"/>
              <a:t> 선호 부동산</a:t>
            </a:r>
            <a:r>
              <a:rPr lang="en-US" altLang="ko-KR" sz="1400" dirty="0"/>
              <a:t> 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90%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ko-KR" altLang="en-US" sz="1400" dirty="0"/>
              <a:t> 선호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차량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100%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9E48DC-8198-4086-BF5F-9A18B89B1D00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외형이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취향이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EA85A-46F9-435D-AB45-579EC84E3B0F}"/>
              </a:ext>
            </a:extLst>
          </p:cNvPr>
          <p:cNvSpPr txBox="1"/>
          <p:nvPr/>
        </p:nvSpPr>
        <p:spPr>
          <a:xfrm>
            <a:off x="518398" y="497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프리랜서 시점</a:t>
            </a:r>
            <a:endParaRPr lang="en-US" altLang="ko-KR" sz="1000" dirty="0"/>
          </a:p>
          <a:p>
            <a:r>
              <a:rPr lang="ko-KR" altLang="en-US" sz="1000" dirty="0"/>
              <a:t>스폰서의 외형 스펙 보기는 유료서비스다</a:t>
            </a:r>
          </a:p>
        </p:txBody>
      </p:sp>
      <p:sp>
        <p:nvSpPr>
          <p:cNvPr id="34" name="화살표: 줄무늬가 있는 오른쪽 33">
            <a:extLst>
              <a:ext uri="{FF2B5EF4-FFF2-40B4-BE49-F238E27FC236}">
                <a16:creationId xmlns:a16="http://schemas.microsoft.com/office/drawing/2014/main" id="{E70CAD50-82C7-42B1-9589-4791970CCCD5}"/>
              </a:ext>
            </a:extLst>
          </p:cNvPr>
          <p:cNvSpPr/>
          <p:nvPr/>
        </p:nvSpPr>
        <p:spPr>
          <a:xfrm>
            <a:off x="3059239" y="335558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줄무늬가 있는 오른쪽 35">
            <a:extLst>
              <a:ext uri="{FF2B5EF4-FFF2-40B4-BE49-F238E27FC236}">
                <a16:creationId xmlns:a16="http://schemas.microsoft.com/office/drawing/2014/main" id="{8EBAA1F2-05B0-481A-A6DC-434A1CA11B09}"/>
              </a:ext>
            </a:extLst>
          </p:cNvPr>
          <p:cNvSpPr/>
          <p:nvPr/>
        </p:nvSpPr>
        <p:spPr>
          <a:xfrm>
            <a:off x="6896399" y="335601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58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취향 존중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매너남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이</a:t>
            </a:r>
            <a:r>
              <a:rPr lang="en-US" altLang="ko-KR" sz="1600" dirty="0"/>
              <a:t>XX / </a:t>
            </a:r>
            <a:r>
              <a:rPr lang="ko-KR" altLang="en-US" sz="1600" dirty="0"/>
              <a:t>남자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5191834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선호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제공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보장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보장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010-4444-4444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청담동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41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08307B-1DA3-4EEF-8365-67D8C6E30EA0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</a:t>
            </a:r>
            <a:endParaRPr lang="en-US" altLang="ko-KR" sz="1600" dirty="0"/>
          </a:p>
          <a:p>
            <a:r>
              <a:rPr lang="en-US" altLang="ko-KR" sz="1400" dirty="0"/>
              <a:t> </a:t>
            </a:r>
            <a:r>
              <a:rPr lang="ko-KR" altLang="en-US" sz="1050" dirty="0"/>
              <a:t>기여금 </a:t>
            </a:r>
            <a:r>
              <a:rPr lang="ko-KR" altLang="en-US" sz="1050" dirty="0" err="1"/>
              <a:t>납부액</a:t>
            </a:r>
            <a:r>
              <a:rPr lang="ko-KR" altLang="en-US" sz="1050" dirty="0"/>
              <a:t> </a:t>
            </a:r>
            <a:r>
              <a:rPr lang="en-US" altLang="ko-KR" sz="1050" dirty="0"/>
              <a:t>: 1</a:t>
            </a:r>
            <a:r>
              <a:rPr lang="ko-KR" altLang="en-US" sz="1050" dirty="0"/>
              <a:t>백</a:t>
            </a:r>
            <a:r>
              <a:rPr lang="en-US" altLang="ko-KR" sz="1050" dirty="0"/>
              <a:t>10</a:t>
            </a:r>
            <a:r>
              <a:rPr lang="ko-KR" altLang="en-US" sz="1050" dirty="0"/>
              <a:t>만원</a:t>
            </a:r>
            <a:r>
              <a:rPr lang="en-US" altLang="ko-KR" sz="1050" dirty="0"/>
              <a:t> / </a:t>
            </a:r>
            <a:r>
              <a:rPr lang="ko-KR" altLang="en-US" sz="1050" dirty="0"/>
              <a:t>상위 </a:t>
            </a:r>
            <a:r>
              <a:rPr lang="en-US" altLang="ko-KR" sz="1050" dirty="0"/>
              <a:t>20%</a:t>
            </a:r>
            <a:endParaRPr lang="en-US" altLang="ko-KR" sz="1400" dirty="0"/>
          </a:p>
          <a:p>
            <a:r>
              <a:rPr lang="ko-KR" altLang="en-US" sz="1400" dirty="0"/>
              <a:t> 선호 부동산</a:t>
            </a:r>
            <a:r>
              <a:rPr lang="en-US" altLang="ko-KR" sz="1400" dirty="0"/>
              <a:t> 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90%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ko-KR" altLang="en-US" sz="1400" dirty="0"/>
              <a:t> 선호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차량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100%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9E48DC-8198-4086-BF5F-9A18B89B1D00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외형이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취향이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EA85A-46F9-435D-AB45-579EC84E3B0F}"/>
              </a:ext>
            </a:extLst>
          </p:cNvPr>
          <p:cNvSpPr txBox="1"/>
          <p:nvPr/>
        </p:nvSpPr>
        <p:spPr>
          <a:xfrm>
            <a:off x="518398" y="497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프리랜서 시점</a:t>
            </a:r>
            <a:endParaRPr lang="en-US" altLang="ko-KR" sz="1000" dirty="0"/>
          </a:p>
          <a:p>
            <a:r>
              <a:rPr lang="ko-KR" altLang="en-US" sz="1000" dirty="0"/>
              <a:t>스폰서의 외형 스펙 보기는 유료서비스다</a:t>
            </a:r>
          </a:p>
        </p:txBody>
      </p:sp>
      <p:sp>
        <p:nvSpPr>
          <p:cNvPr id="34" name="화살표: 줄무늬가 있는 오른쪽 33">
            <a:extLst>
              <a:ext uri="{FF2B5EF4-FFF2-40B4-BE49-F238E27FC236}">
                <a16:creationId xmlns:a16="http://schemas.microsoft.com/office/drawing/2014/main" id="{E70CAD50-82C7-42B1-9589-4791970CCCD5}"/>
              </a:ext>
            </a:extLst>
          </p:cNvPr>
          <p:cNvSpPr/>
          <p:nvPr/>
        </p:nvSpPr>
        <p:spPr>
          <a:xfrm>
            <a:off x="3059239" y="335558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줄무늬가 있는 오른쪽 35">
            <a:extLst>
              <a:ext uri="{FF2B5EF4-FFF2-40B4-BE49-F238E27FC236}">
                <a16:creationId xmlns:a16="http://schemas.microsoft.com/office/drawing/2014/main" id="{8EBAA1F2-05B0-481A-A6DC-434A1CA11B09}"/>
              </a:ext>
            </a:extLst>
          </p:cNvPr>
          <p:cNvSpPr/>
          <p:nvPr/>
        </p:nvSpPr>
        <p:spPr>
          <a:xfrm>
            <a:off x="6896399" y="335601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07086B-FEE3-4BEA-A674-7935B726B9CC}"/>
              </a:ext>
            </a:extLst>
          </p:cNvPr>
          <p:cNvSpPr txBox="1"/>
          <p:nvPr/>
        </p:nvSpPr>
        <p:spPr>
          <a:xfrm>
            <a:off x="3236482" y="2196091"/>
            <a:ext cx="3837160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자기소개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45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취향 존중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매너남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이</a:t>
            </a:r>
            <a:r>
              <a:rPr lang="en-US" altLang="ko-KR" sz="1600" dirty="0"/>
              <a:t>XX / </a:t>
            </a:r>
            <a:r>
              <a:rPr lang="ko-KR" altLang="en-US" sz="1600" dirty="0"/>
              <a:t>남자</a:t>
            </a:r>
            <a:endParaRPr lang="en-US" altLang="ko-KR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010-4444-4444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청담동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41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08307B-1DA3-4EEF-8365-67D8C6E30EA0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 </a:t>
            </a:r>
            <a:r>
              <a:rPr lang="en-US" altLang="ko-KR" sz="1600" dirty="0"/>
              <a:t>(XX%)</a:t>
            </a:r>
          </a:p>
          <a:p>
            <a:r>
              <a:rPr lang="en-US" altLang="ko-KR" sz="1400" dirty="0"/>
              <a:t> </a:t>
            </a:r>
            <a:r>
              <a:rPr lang="ko-KR" altLang="en-US" sz="1050" dirty="0"/>
              <a:t>기여금 </a:t>
            </a:r>
            <a:r>
              <a:rPr lang="ko-KR" altLang="en-US" sz="1050" dirty="0" err="1"/>
              <a:t>납부액</a:t>
            </a:r>
            <a:r>
              <a:rPr lang="ko-KR" altLang="en-US" sz="1050" dirty="0"/>
              <a:t> </a:t>
            </a:r>
            <a:r>
              <a:rPr lang="en-US" altLang="ko-KR" sz="1050" dirty="0"/>
              <a:t>: 1</a:t>
            </a:r>
            <a:r>
              <a:rPr lang="ko-KR" altLang="en-US" sz="1050" dirty="0"/>
              <a:t>백</a:t>
            </a:r>
            <a:r>
              <a:rPr lang="en-US" altLang="ko-KR" sz="1050" dirty="0"/>
              <a:t>10</a:t>
            </a:r>
            <a:r>
              <a:rPr lang="ko-KR" altLang="en-US" sz="1050" dirty="0"/>
              <a:t>만원</a:t>
            </a:r>
            <a:r>
              <a:rPr lang="en-US" altLang="ko-KR" sz="1050" dirty="0"/>
              <a:t> / </a:t>
            </a:r>
            <a:r>
              <a:rPr lang="ko-KR" altLang="en-US" sz="1050" dirty="0"/>
              <a:t>상위 </a:t>
            </a:r>
            <a:r>
              <a:rPr lang="en-US" altLang="ko-KR" sz="1050" dirty="0"/>
              <a:t>20%</a:t>
            </a:r>
            <a:endParaRPr lang="en-US" altLang="ko-KR" sz="1400" dirty="0"/>
          </a:p>
          <a:p>
            <a:r>
              <a:rPr lang="ko-KR" altLang="en-US" sz="1400" dirty="0"/>
              <a:t> 선호 부동산</a:t>
            </a:r>
            <a:r>
              <a:rPr lang="en-US" altLang="ko-KR" sz="1400" dirty="0"/>
              <a:t> 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90%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ko-KR" altLang="en-US" sz="1400" dirty="0"/>
              <a:t> 선호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차량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100%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9E48DC-8198-4086-BF5F-9A18B89B1D00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외형이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취향이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EA85A-46F9-435D-AB45-579EC84E3B0F}"/>
              </a:ext>
            </a:extLst>
          </p:cNvPr>
          <p:cNvSpPr txBox="1"/>
          <p:nvPr/>
        </p:nvSpPr>
        <p:spPr>
          <a:xfrm>
            <a:off x="518398" y="497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프리랜서 시점</a:t>
            </a:r>
            <a:endParaRPr lang="en-US" altLang="ko-KR" sz="1000" dirty="0"/>
          </a:p>
          <a:p>
            <a:r>
              <a:rPr lang="ko-KR" altLang="en-US" sz="1000" dirty="0"/>
              <a:t>스폰서의 외형 스펙 보기는 유료서비스다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30167-E82C-4BED-AB3F-E9FD2FAB8962}"/>
              </a:ext>
            </a:extLst>
          </p:cNvPr>
          <p:cNvSpPr txBox="1"/>
          <p:nvPr/>
        </p:nvSpPr>
        <p:spPr>
          <a:xfrm>
            <a:off x="2904750" y="2029285"/>
            <a:ext cx="4561368" cy="4374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제공 오브젝트 상세 </a:t>
            </a:r>
            <a:r>
              <a:rPr lang="en-US" altLang="ko-KR" sz="1600" dirty="0"/>
              <a:t>(</a:t>
            </a:r>
            <a:r>
              <a:rPr lang="ko-KR" altLang="en-US" sz="1600" dirty="0"/>
              <a:t>각 항목 조합 선택 가능</a:t>
            </a:r>
            <a:r>
              <a:rPr lang="en-US" altLang="ko-KR" sz="1600" dirty="0"/>
              <a:t>)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8B206C-ECA7-4A83-9D7A-D6F5630A7041}"/>
              </a:ext>
            </a:extLst>
          </p:cNvPr>
          <p:cNvSpPr txBox="1"/>
          <p:nvPr/>
        </p:nvSpPr>
        <p:spPr>
          <a:xfrm>
            <a:off x="3089794" y="2414016"/>
            <a:ext cx="437342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호텔</a:t>
            </a:r>
            <a:r>
              <a:rPr lang="en-US" altLang="ko-KR" sz="1200" dirty="0"/>
              <a:t>&amp;</a:t>
            </a:r>
            <a:r>
              <a:rPr lang="ko-KR" altLang="en-US" sz="1200" dirty="0"/>
              <a:t>리조트</a:t>
            </a:r>
            <a:r>
              <a:rPr lang="en-US" altLang="ko-KR" sz="1200" dirty="0"/>
              <a:t>&amp;</a:t>
            </a:r>
            <a:r>
              <a:rPr lang="ko-KR" altLang="en-US" sz="1200" dirty="0" err="1"/>
              <a:t>레지던스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조합</a:t>
            </a:r>
            <a:r>
              <a:rPr lang="en-US" altLang="ko-KR" sz="1200" dirty="0"/>
              <a:t>1)</a:t>
            </a:r>
            <a:r>
              <a:rPr lang="ko-KR" altLang="en-US" sz="1200" dirty="0"/>
              <a:t> </a:t>
            </a:r>
            <a:r>
              <a:rPr lang="en-US" altLang="ko-KR" sz="1200" dirty="0"/>
              <a:t>90% (</a:t>
            </a:r>
            <a:r>
              <a:rPr lang="ko-KR" altLang="en-US" sz="1200" dirty="0"/>
              <a:t>상세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새창열림</a:t>
            </a:r>
            <a:r>
              <a:rPr lang="en-US" altLang="ko-KR" sz="1200" dirty="0"/>
              <a:t>)</a:t>
            </a:r>
          </a:p>
          <a:p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유형 </a:t>
            </a:r>
            <a:r>
              <a:rPr lang="en-US" altLang="ko-KR" sz="1100" dirty="0"/>
              <a:t>(</a:t>
            </a:r>
            <a:r>
              <a:rPr lang="ko-KR" altLang="en-US" sz="1100" dirty="0"/>
              <a:t>호텔</a:t>
            </a:r>
            <a:r>
              <a:rPr lang="en-US" altLang="ko-KR" sz="1100" dirty="0"/>
              <a:t>/</a:t>
            </a:r>
            <a:r>
              <a:rPr lang="ko-KR" altLang="en-US" sz="1100" dirty="0"/>
              <a:t>리조트</a:t>
            </a:r>
            <a:r>
              <a:rPr lang="en-US" altLang="ko-KR" sz="1100" dirty="0"/>
              <a:t>/</a:t>
            </a:r>
            <a:r>
              <a:rPr lang="ko-KR" altLang="en-US" sz="1100" dirty="0" err="1"/>
              <a:t>레지던스</a:t>
            </a:r>
            <a:r>
              <a:rPr lang="en-US" altLang="ko-KR" sz="1100" dirty="0"/>
              <a:t>/</a:t>
            </a:r>
            <a:r>
              <a:rPr lang="ko-KR" altLang="en-US" sz="1100" dirty="0"/>
              <a:t>기타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회원권 </a:t>
            </a:r>
            <a:r>
              <a:rPr lang="en-US" altLang="ko-KR" sz="1100" dirty="0"/>
              <a:t>(VVIP/VIP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점유 </a:t>
            </a:r>
            <a:r>
              <a:rPr lang="en-US" altLang="ko-KR" sz="1100" dirty="0"/>
              <a:t>(</a:t>
            </a:r>
            <a:r>
              <a:rPr lang="ko-KR" altLang="en-US" sz="1100" dirty="0"/>
              <a:t>전체</a:t>
            </a:r>
            <a:r>
              <a:rPr lang="en-US" altLang="ko-KR" sz="1100" dirty="0"/>
              <a:t>/</a:t>
            </a:r>
            <a:r>
              <a:rPr lang="ko-KR" altLang="en-US" sz="1100" dirty="0"/>
              <a:t>다인</a:t>
            </a:r>
            <a:r>
              <a:rPr lang="en-US" altLang="ko-KR" sz="1100" dirty="0"/>
              <a:t>/</a:t>
            </a:r>
            <a:r>
              <a:rPr lang="ko-KR" altLang="en-US" sz="1100" dirty="0"/>
              <a:t>개인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ko-KR" altLang="en-US" sz="1200" dirty="0"/>
              <a:t>부동산 </a:t>
            </a:r>
            <a:r>
              <a:rPr lang="en-US" altLang="ko-KR" sz="1200" dirty="0"/>
              <a:t>(</a:t>
            </a:r>
            <a:r>
              <a:rPr lang="ko-KR" altLang="en-US" sz="1200" dirty="0"/>
              <a:t>하우스</a:t>
            </a:r>
            <a:r>
              <a:rPr lang="en-US" altLang="ko-KR" sz="1200" dirty="0"/>
              <a:t>1) 90% (</a:t>
            </a:r>
            <a:r>
              <a:rPr lang="ko-KR" altLang="en-US" sz="1200" dirty="0"/>
              <a:t>상세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새창열림</a:t>
            </a:r>
            <a:r>
              <a:rPr lang="en-US" altLang="ko-KR" sz="1200" dirty="0"/>
              <a:t>)</a:t>
            </a:r>
          </a:p>
          <a:p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지역 </a:t>
            </a:r>
            <a:r>
              <a:rPr lang="en-US" altLang="ko-KR" sz="1100" dirty="0"/>
              <a:t>(</a:t>
            </a:r>
            <a:r>
              <a:rPr lang="ko-KR" altLang="en-US" sz="1100" dirty="0"/>
              <a:t>국내</a:t>
            </a:r>
            <a:r>
              <a:rPr lang="en-US" altLang="ko-KR" sz="1100" dirty="0"/>
              <a:t>/</a:t>
            </a:r>
            <a:r>
              <a:rPr lang="ko-KR" altLang="en-US" sz="1100" dirty="0"/>
              <a:t>해외</a:t>
            </a:r>
            <a:r>
              <a:rPr lang="en-US" altLang="ko-KR" sz="1100" dirty="0"/>
              <a:t>/</a:t>
            </a:r>
            <a:r>
              <a:rPr lang="ko-KR" altLang="en-US" sz="1100" dirty="0"/>
              <a:t>도</a:t>
            </a:r>
            <a:r>
              <a:rPr lang="en-US" altLang="ko-KR" sz="1100" dirty="0"/>
              <a:t>/</a:t>
            </a:r>
            <a:r>
              <a:rPr lang="ko-KR" altLang="en-US" sz="1100" dirty="0"/>
              <a:t>시</a:t>
            </a:r>
            <a:r>
              <a:rPr lang="en-US" altLang="ko-KR" sz="1100" dirty="0"/>
              <a:t>/</a:t>
            </a:r>
            <a:r>
              <a:rPr lang="ko-KR" altLang="en-US" sz="1100" dirty="0"/>
              <a:t>구</a:t>
            </a:r>
            <a:r>
              <a:rPr lang="en-US" altLang="ko-KR" sz="1100" dirty="0"/>
              <a:t>/</a:t>
            </a:r>
            <a:r>
              <a:rPr lang="ko-KR" altLang="en-US" sz="1100" dirty="0"/>
              <a:t>동 </a:t>
            </a:r>
            <a:r>
              <a:rPr lang="en-US" altLang="ko-KR" sz="1100" dirty="0"/>
              <a:t>5</a:t>
            </a:r>
            <a:r>
              <a:rPr lang="ko-KR" altLang="en-US" sz="1100" dirty="0"/>
              <a:t>개 선택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역세권</a:t>
            </a:r>
            <a:r>
              <a:rPr lang="en-US" altLang="ko-KR" sz="1100" dirty="0"/>
              <a:t> (</a:t>
            </a:r>
            <a:r>
              <a:rPr lang="ko-KR" altLang="en-US" sz="1100" dirty="0"/>
              <a:t>호선</a:t>
            </a:r>
            <a:r>
              <a:rPr lang="en-US" altLang="ko-KR" sz="1100" dirty="0"/>
              <a:t>/</a:t>
            </a:r>
            <a:r>
              <a:rPr lang="ko-KR" altLang="en-US" sz="1100" dirty="0"/>
              <a:t>역 </a:t>
            </a:r>
            <a:r>
              <a:rPr lang="en-US" altLang="ko-KR" sz="1100" dirty="0"/>
              <a:t>5</a:t>
            </a:r>
            <a:r>
              <a:rPr lang="ko-KR" altLang="en-US" sz="1100" dirty="0"/>
              <a:t>개 선택</a:t>
            </a:r>
            <a:r>
              <a:rPr lang="en-US" altLang="ko-KR" sz="11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100" dirty="0">
                <a:solidFill>
                  <a:prstClr val="black"/>
                </a:solidFill>
              </a:rPr>
              <a:t>점유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전체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다인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개인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건물 </a:t>
            </a:r>
            <a:r>
              <a:rPr lang="en-US" altLang="ko-KR" sz="1100" dirty="0"/>
              <a:t>(</a:t>
            </a:r>
            <a:r>
              <a:rPr lang="ko-KR" altLang="en-US" sz="1100" dirty="0"/>
              <a:t>아파트</a:t>
            </a:r>
            <a:r>
              <a:rPr lang="en-US" altLang="ko-KR" sz="1100" dirty="0"/>
              <a:t>/</a:t>
            </a:r>
            <a:r>
              <a:rPr lang="ko-KR" altLang="en-US" sz="1100" dirty="0"/>
              <a:t>오피스텔</a:t>
            </a:r>
            <a:r>
              <a:rPr lang="en-US" altLang="ko-KR" sz="1100" dirty="0"/>
              <a:t>/</a:t>
            </a:r>
            <a:r>
              <a:rPr lang="ko-KR" altLang="en-US" sz="1100" dirty="0"/>
              <a:t>주택</a:t>
            </a:r>
            <a:r>
              <a:rPr lang="en-US" altLang="ko-KR" sz="1100" dirty="0"/>
              <a:t>/</a:t>
            </a:r>
            <a:r>
              <a:rPr lang="ko-KR" altLang="en-US" sz="1100" dirty="0"/>
              <a:t>호텔</a:t>
            </a:r>
            <a:r>
              <a:rPr lang="en-US" altLang="ko-KR" sz="1100" dirty="0"/>
              <a:t>/</a:t>
            </a:r>
            <a:r>
              <a:rPr lang="ko-KR" altLang="en-US" sz="1100" dirty="0"/>
              <a:t>모텔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공간 </a:t>
            </a:r>
            <a:r>
              <a:rPr lang="en-US" altLang="ko-KR" sz="1100" dirty="0"/>
              <a:t>(</a:t>
            </a:r>
            <a:r>
              <a:rPr lang="ko-KR" altLang="en-US" sz="1100" dirty="0"/>
              <a:t>침대</a:t>
            </a:r>
            <a:r>
              <a:rPr lang="en-US" altLang="ko-KR" sz="1100" dirty="0"/>
              <a:t>/</a:t>
            </a:r>
            <a:r>
              <a:rPr lang="ko-KR" altLang="en-US" sz="1100" dirty="0"/>
              <a:t>사무</a:t>
            </a:r>
            <a:r>
              <a:rPr lang="en-US" altLang="ko-KR" sz="1100" dirty="0"/>
              <a:t>/</a:t>
            </a:r>
            <a:r>
              <a:rPr lang="ko-KR" altLang="en-US" sz="1100" dirty="0"/>
              <a:t>부엌</a:t>
            </a:r>
            <a:r>
              <a:rPr lang="en-US" altLang="ko-KR" sz="1100" dirty="0"/>
              <a:t>/</a:t>
            </a:r>
            <a:r>
              <a:rPr lang="ko-KR" altLang="en-US" sz="1100" dirty="0"/>
              <a:t>욕실</a:t>
            </a:r>
            <a:r>
              <a:rPr lang="en-US" altLang="ko-KR" sz="1100" dirty="0"/>
              <a:t>-</a:t>
            </a:r>
            <a:r>
              <a:rPr lang="ko-KR" altLang="en-US" sz="1100" dirty="0"/>
              <a:t>개인</a:t>
            </a:r>
            <a:r>
              <a:rPr lang="en-US" altLang="ko-KR" sz="1100" dirty="0"/>
              <a:t>,</a:t>
            </a:r>
            <a:r>
              <a:rPr lang="ko-KR" altLang="en-US" sz="1100" dirty="0"/>
              <a:t>공용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설비 </a:t>
            </a:r>
            <a:r>
              <a:rPr lang="en-US" altLang="ko-KR" sz="1100" dirty="0"/>
              <a:t>(</a:t>
            </a:r>
            <a:r>
              <a:rPr lang="ko-KR" altLang="en-US" sz="1100" dirty="0"/>
              <a:t>에어컨</a:t>
            </a:r>
            <a:r>
              <a:rPr lang="en-US" altLang="ko-KR" sz="1100" dirty="0"/>
              <a:t>/</a:t>
            </a:r>
            <a:r>
              <a:rPr lang="ko-KR" altLang="en-US" sz="1100" dirty="0"/>
              <a:t>난방</a:t>
            </a:r>
            <a:r>
              <a:rPr lang="en-US" altLang="ko-KR" sz="1100" dirty="0"/>
              <a:t>/</a:t>
            </a:r>
            <a:r>
              <a:rPr lang="ko-KR" altLang="en-US" sz="1100" dirty="0"/>
              <a:t>냉장고</a:t>
            </a:r>
            <a:r>
              <a:rPr lang="en-US" altLang="ko-KR" sz="1100" dirty="0"/>
              <a:t>/</a:t>
            </a:r>
            <a:r>
              <a:rPr lang="ko-KR" altLang="en-US" sz="1100" dirty="0"/>
              <a:t>세탁기</a:t>
            </a:r>
            <a:r>
              <a:rPr lang="en-US" altLang="ko-KR" sz="1100" dirty="0"/>
              <a:t>/</a:t>
            </a:r>
            <a:r>
              <a:rPr lang="ko-KR" altLang="en-US" sz="1100" dirty="0"/>
              <a:t>건조기</a:t>
            </a:r>
            <a:r>
              <a:rPr lang="en-US" altLang="ko-KR" sz="1100" dirty="0"/>
              <a:t>/</a:t>
            </a:r>
            <a:r>
              <a:rPr lang="en-US" altLang="ko-KR" sz="1100" dirty="0" err="1"/>
              <a:t>WiFi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월세 </a:t>
            </a:r>
            <a:r>
              <a:rPr lang="en-US" altLang="ko-KR" sz="1100" dirty="0"/>
              <a:t>(</a:t>
            </a:r>
            <a:r>
              <a:rPr lang="ko-KR" altLang="en-US" sz="1100" dirty="0"/>
              <a:t>보증금 범주 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월세액</a:t>
            </a:r>
            <a:r>
              <a:rPr lang="ko-KR" altLang="en-US" sz="1100" dirty="0"/>
              <a:t> 범주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전세 </a:t>
            </a:r>
            <a:r>
              <a:rPr lang="en-US" altLang="ko-KR" sz="1100" dirty="0"/>
              <a:t>(</a:t>
            </a:r>
            <a:r>
              <a:rPr lang="ko-KR" altLang="en-US" sz="1100" dirty="0"/>
              <a:t>전세금 범주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ko-KR" altLang="en-US" sz="1200" dirty="0"/>
              <a:t>동산 </a:t>
            </a:r>
            <a:r>
              <a:rPr lang="en-US" altLang="ko-KR" sz="1200" dirty="0"/>
              <a:t>(</a:t>
            </a:r>
            <a:r>
              <a:rPr lang="ko-KR" altLang="en-US" sz="1200" dirty="0"/>
              <a:t>차량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100% (</a:t>
            </a:r>
            <a:r>
              <a:rPr lang="ko-KR" altLang="en-US" sz="1200" dirty="0"/>
              <a:t>상세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새창열림</a:t>
            </a:r>
            <a:r>
              <a:rPr lang="en-US" altLang="ko-KR" sz="1200" dirty="0"/>
              <a:t>)</a:t>
            </a:r>
          </a:p>
          <a:p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차량 </a:t>
            </a:r>
            <a:r>
              <a:rPr lang="en-US" altLang="ko-KR" sz="1100" dirty="0"/>
              <a:t>(</a:t>
            </a:r>
            <a:r>
              <a:rPr lang="ko-KR" altLang="en-US" sz="1100" dirty="0"/>
              <a:t>스포츠카</a:t>
            </a:r>
            <a:r>
              <a:rPr lang="en-US" altLang="ko-KR" sz="1100" dirty="0"/>
              <a:t>/</a:t>
            </a:r>
            <a:r>
              <a:rPr lang="ko-KR" altLang="en-US" sz="1100" dirty="0"/>
              <a:t>중형</a:t>
            </a:r>
            <a:r>
              <a:rPr lang="en-US" altLang="ko-KR" sz="1100" dirty="0"/>
              <a:t>/</a:t>
            </a:r>
            <a:r>
              <a:rPr lang="ko-KR" altLang="en-US" sz="1100" dirty="0"/>
              <a:t>대형</a:t>
            </a:r>
            <a:r>
              <a:rPr lang="en-US" altLang="ko-KR" sz="1100" dirty="0"/>
              <a:t>/</a:t>
            </a:r>
            <a:r>
              <a:rPr lang="ko-KR" altLang="en-US" sz="1100" dirty="0"/>
              <a:t>밴</a:t>
            </a:r>
            <a:r>
              <a:rPr lang="en-US" altLang="ko-KR" sz="1100" dirty="0"/>
              <a:t>/</a:t>
            </a:r>
            <a:r>
              <a:rPr lang="ko-KR" altLang="en-US" sz="1100" dirty="0"/>
              <a:t>기타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선박 </a:t>
            </a:r>
            <a:r>
              <a:rPr lang="en-US" altLang="ko-KR" sz="1100" dirty="0"/>
              <a:t>(</a:t>
            </a:r>
            <a:r>
              <a:rPr lang="ko-KR" altLang="en-US" sz="1100" dirty="0"/>
              <a:t>요트</a:t>
            </a:r>
            <a:r>
              <a:rPr lang="en-US" altLang="ko-KR" sz="1100" dirty="0"/>
              <a:t>/</a:t>
            </a:r>
            <a:r>
              <a:rPr lang="ko-KR" altLang="en-US" sz="1100" dirty="0"/>
              <a:t>크루즈</a:t>
            </a:r>
            <a:r>
              <a:rPr lang="en-US" altLang="ko-KR" sz="1100" dirty="0"/>
              <a:t>/</a:t>
            </a:r>
            <a:r>
              <a:rPr lang="ko-KR" altLang="en-US" sz="1100" dirty="0"/>
              <a:t>기타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유체동산 </a:t>
            </a:r>
            <a:r>
              <a:rPr lang="en-US" altLang="ko-KR" sz="1100" dirty="0"/>
              <a:t>(</a:t>
            </a:r>
            <a:r>
              <a:rPr lang="ko-KR" altLang="en-US" sz="1100" dirty="0"/>
              <a:t>금전</a:t>
            </a:r>
            <a:r>
              <a:rPr lang="en-US" altLang="ko-KR" sz="1100" dirty="0"/>
              <a:t>/</a:t>
            </a:r>
            <a:r>
              <a:rPr lang="ko-KR" altLang="en-US" sz="1100" dirty="0"/>
              <a:t>기타</a:t>
            </a:r>
            <a:r>
              <a:rPr lang="en-US" altLang="ko-KR" sz="1100" dirty="0"/>
              <a:t>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3157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2F883-F6A3-416C-83D6-93AF009BBAD0}"/>
              </a:ext>
            </a:extLst>
          </p:cNvPr>
          <p:cNvSpPr txBox="1"/>
          <p:nvPr/>
        </p:nvSpPr>
        <p:spPr>
          <a:xfrm>
            <a:off x="2901854" y="2029285"/>
            <a:ext cx="4561368" cy="43632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선호 외형 조합 </a:t>
            </a:r>
            <a:r>
              <a:rPr lang="en-US" altLang="ko-KR" sz="1600" dirty="0"/>
              <a:t>1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키 </a:t>
            </a:r>
            <a:r>
              <a:rPr lang="en-US" altLang="ko-KR" sz="1400" dirty="0"/>
              <a:t>: 165~170 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몸무게 </a:t>
            </a:r>
            <a:r>
              <a:rPr lang="en-US" altLang="ko-KR" sz="1400" dirty="0"/>
              <a:t>: 50~55 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피부 </a:t>
            </a:r>
            <a:r>
              <a:rPr lang="en-US" altLang="ko-KR" sz="1400" dirty="0"/>
              <a:t>: </a:t>
            </a:r>
            <a:r>
              <a:rPr lang="ko-KR" altLang="en-US" sz="1400" dirty="0"/>
              <a:t>보통</a:t>
            </a:r>
            <a:r>
              <a:rPr lang="en-US" altLang="ko-KR" sz="1400" dirty="0"/>
              <a:t>, </a:t>
            </a:r>
            <a:r>
              <a:rPr lang="ko-KR" altLang="en-US" sz="1400" dirty="0"/>
              <a:t>흰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체모 </a:t>
            </a:r>
            <a:r>
              <a:rPr lang="en-US" altLang="ko-KR" sz="1400" dirty="0"/>
              <a:t>: </a:t>
            </a:r>
            <a:r>
              <a:rPr lang="ko-KR" altLang="en-US" sz="1400" dirty="0"/>
              <a:t>없음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음모 </a:t>
            </a:r>
            <a:r>
              <a:rPr lang="en-US" altLang="ko-KR" sz="1400" dirty="0"/>
              <a:t>: </a:t>
            </a:r>
            <a:r>
              <a:rPr lang="ko-KR" altLang="en-US" sz="1400" dirty="0"/>
              <a:t>무관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가슴 </a:t>
            </a:r>
            <a:r>
              <a:rPr lang="en-US" altLang="ko-KR" sz="1400" dirty="0"/>
              <a:t>: B</a:t>
            </a:r>
            <a:r>
              <a:rPr lang="ko-KR" altLang="en-US" sz="1400" dirty="0"/>
              <a:t>컵</a:t>
            </a:r>
            <a:r>
              <a:rPr lang="en-US" altLang="ko-KR" sz="1400" dirty="0"/>
              <a:t>~D</a:t>
            </a:r>
            <a:r>
              <a:rPr lang="ko-KR" altLang="en-US" sz="1400" dirty="0"/>
              <a:t>컵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엉덩이 </a:t>
            </a:r>
            <a:r>
              <a:rPr lang="en-US" altLang="ko-KR" sz="1400" dirty="0"/>
              <a:t>: 33inch~35inch 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허리 </a:t>
            </a:r>
            <a:r>
              <a:rPr lang="en-US" altLang="ko-KR" sz="1400" dirty="0"/>
              <a:t>: 26inch~27inch 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어깨 </a:t>
            </a:r>
            <a:r>
              <a:rPr lang="en-US" altLang="ko-KR" sz="1400" dirty="0"/>
              <a:t>: </a:t>
            </a:r>
            <a:r>
              <a:rPr lang="ko-KR" altLang="en-US" sz="1400" dirty="0"/>
              <a:t>무응답 </a:t>
            </a:r>
            <a:r>
              <a:rPr lang="en-US" altLang="ko-KR" sz="1400" dirty="0"/>
              <a:t>– </a:t>
            </a:r>
            <a:r>
              <a:rPr lang="ko-KR" altLang="en-US" sz="1400" dirty="0"/>
              <a:t>알 수 없습니다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허벅지 </a:t>
            </a:r>
            <a:r>
              <a:rPr lang="en-US" altLang="ko-KR" sz="1400" dirty="0"/>
              <a:t>: 44cm~47cm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알 수 없습니다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체형</a:t>
            </a:r>
            <a:r>
              <a:rPr lang="en-US" altLang="ko-KR" sz="1400" dirty="0"/>
              <a:t>1 : </a:t>
            </a:r>
            <a:r>
              <a:rPr lang="ko-KR" altLang="en-US" sz="1400" dirty="0"/>
              <a:t>하체발달</a:t>
            </a:r>
            <a:r>
              <a:rPr lang="en-US" altLang="ko-KR" sz="1400" dirty="0"/>
              <a:t>,</a:t>
            </a:r>
            <a:r>
              <a:rPr lang="ko-KR" altLang="en-US" sz="1400" dirty="0"/>
              <a:t>전신균형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체형</a:t>
            </a:r>
            <a:r>
              <a:rPr lang="en-US" altLang="ko-KR" sz="1400" dirty="0"/>
              <a:t>2 : </a:t>
            </a:r>
            <a:r>
              <a:rPr lang="ko-KR" altLang="en-US" sz="1400" dirty="0"/>
              <a:t>근육</a:t>
            </a:r>
            <a:r>
              <a:rPr lang="en-US" altLang="ko-KR" sz="1400" dirty="0"/>
              <a:t>, </a:t>
            </a:r>
            <a:r>
              <a:rPr lang="ko-KR" altLang="en-US" sz="1400" dirty="0"/>
              <a:t>글래머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체형</a:t>
            </a:r>
            <a:r>
              <a:rPr lang="en-US" altLang="ko-KR" sz="1400" dirty="0"/>
              <a:t>3 : </a:t>
            </a:r>
            <a:r>
              <a:rPr lang="ko-KR" altLang="en-US" sz="1400" dirty="0"/>
              <a:t>다리 </a:t>
            </a:r>
            <a:r>
              <a:rPr lang="en-US" altLang="ko-KR" sz="1400" dirty="0"/>
              <a:t>– </a:t>
            </a:r>
            <a:r>
              <a:rPr lang="ko-KR" altLang="en-US" sz="1400" dirty="0"/>
              <a:t>알 수 없습니다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chemeClr val="tx1"/>
                </a:solidFill>
              </a:rPr>
              <a:t>외형 조합</a:t>
            </a:r>
            <a:r>
              <a:rPr lang="en-US" altLang="ko-KR" sz="1400" dirty="0">
                <a:solidFill>
                  <a:schemeClr val="tx1"/>
                </a:solidFill>
              </a:rPr>
              <a:t>1 : </a:t>
            </a:r>
            <a:r>
              <a:rPr lang="en-US" altLang="ko-KR" sz="1400" dirty="0">
                <a:solidFill>
                  <a:srgbClr val="CC0099"/>
                </a:solidFill>
              </a:rPr>
              <a:t>70%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외형 조합</a:t>
            </a:r>
            <a:r>
              <a:rPr lang="en-US" altLang="ko-KR" sz="1400" dirty="0">
                <a:solidFill>
                  <a:schemeClr val="tx1"/>
                </a:solidFill>
              </a:rPr>
              <a:t>2 : </a:t>
            </a:r>
            <a:r>
              <a:rPr lang="en-US" altLang="ko-KR" sz="1400" dirty="0">
                <a:solidFill>
                  <a:srgbClr val="CC0099"/>
                </a:solidFill>
              </a:rPr>
              <a:t>50%</a:t>
            </a:r>
          </a:p>
          <a:p>
            <a:r>
              <a:rPr lang="ko-KR" altLang="en-US" sz="900" dirty="0">
                <a:solidFill>
                  <a:srgbClr val="CC0099"/>
                </a:solidFill>
              </a:rPr>
              <a:t>이상형 부합도 프레임의 상세보기를 클릭하면 나옴</a:t>
            </a:r>
            <a:endParaRPr lang="en-US" altLang="ko-KR" sz="900" dirty="0">
              <a:solidFill>
                <a:srgbClr val="CC009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72864-25DB-453F-9BDC-088DF8F64B17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취향 존중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매너남</a:t>
            </a:r>
            <a:endParaRPr lang="en-US" altLang="ko-KR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671EF7-6CD9-4B04-9BE6-F0445E609687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이</a:t>
            </a:r>
            <a:r>
              <a:rPr lang="en-US" altLang="ko-KR" sz="1600" dirty="0"/>
              <a:t>XX / </a:t>
            </a:r>
            <a:r>
              <a:rPr lang="ko-KR" altLang="en-US" sz="1600" dirty="0"/>
              <a:t>남자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0C0092-30B4-41B8-9984-4BA928C1B2D0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53B22B-B6F4-42D3-A450-7733A6CCBFE2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010-4444-4444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6A328B-EAF3-43B3-AF60-64ADFBCA59EB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청담동</a:t>
            </a:r>
            <a:endParaRPr lang="en-US" altLang="ko-KR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8C47C7-4109-4F21-90E6-396B01260404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41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82F30-4D00-4CCD-8B1E-BB6E28CC4247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</a:t>
            </a:r>
            <a:endParaRPr lang="en-US" altLang="ko-KR" sz="1600" dirty="0"/>
          </a:p>
          <a:p>
            <a:r>
              <a:rPr lang="en-US" altLang="ko-KR" sz="1400" dirty="0"/>
              <a:t> </a:t>
            </a:r>
            <a:r>
              <a:rPr lang="ko-KR" altLang="en-US" sz="1050" dirty="0"/>
              <a:t>기여금 </a:t>
            </a:r>
            <a:r>
              <a:rPr lang="ko-KR" altLang="en-US" sz="1050" dirty="0" err="1"/>
              <a:t>납부액</a:t>
            </a:r>
            <a:r>
              <a:rPr lang="ko-KR" altLang="en-US" sz="1050" dirty="0"/>
              <a:t> </a:t>
            </a:r>
            <a:r>
              <a:rPr lang="en-US" altLang="ko-KR" sz="1050" dirty="0"/>
              <a:t>: 1</a:t>
            </a:r>
            <a:r>
              <a:rPr lang="ko-KR" altLang="en-US" sz="1050" dirty="0"/>
              <a:t>백</a:t>
            </a:r>
            <a:r>
              <a:rPr lang="en-US" altLang="ko-KR" sz="1050" dirty="0"/>
              <a:t>10</a:t>
            </a:r>
            <a:r>
              <a:rPr lang="ko-KR" altLang="en-US" sz="1050" dirty="0"/>
              <a:t>만원</a:t>
            </a:r>
            <a:r>
              <a:rPr lang="en-US" altLang="ko-KR" sz="1050" dirty="0"/>
              <a:t> / </a:t>
            </a:r>
            <a:r>
              <a:rPr lang="ko-KR" altLang="en-US" sz="1050" dirty="0"/>
              <a:t>상위 </a:t>
            </a:r>
            <a:r>
              <a:rPr lang="en-US" altLang="ko-KR" sz="1050" dirty="0"/>
              <a:t>20%</a:t>
            </a:r>
            <a:endParaRPr lang="en-US" altLang="ko-KR" sz="1400" dirty="0"/>
          </a:p>
          <a:p>
            <a:r>
              <a:rPr lang="ko-KR" altLang="en-US" sz="1400" dirty="0"/>
              <a:t> 선호 부동산</a:t>
            </a:r>
            <a:r>
              <a:rPr lang="en-US" altLang="ko-KR" sz="1400" dirty="0"/>
              <a:t> 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90%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ko-KR" altLang="en-US" sz="1400" dirty="0"/>
              <a:t> 선호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차량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100%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17DCD0-5F43-4DBB-995E-279530DD37D0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외형이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취향이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A16192-60C1-47D1-A29C-1AC46CEB0D4C}"/>
              </a:ext>
            </a:extLst>
          </p:cNvPr>
          <p:cNvSpPr txBox="1"/>
          <p:nvPr/>
        </p:nvSpPr>
        <p:spPr>
          <a:xfrm>
            <a:off x="518398" y="497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프리랜서 시점</a:t>
            </a:r>
            <a:endParaRPr lang="en-US" altLang="ko-KR" sz="1000" dirty="0"/>
          </a:p>
          <a:p>
            <a:r>
              <a:rPr lang="ko-KR" altLang="en-US" sz="1000" dirty="0"/>
              <a:t>스폰서의 외형 스펙 보기는 유료서비스다</a:t>
            </a:r>
          </a:p>
        </p:txBody>
      </p:sp>
    </p:spTree>
    <p:extLst>
      <p:ext uri="{BB962C8B-B14F-4D97-AF65-F5344CB8AC3E}">
        <p14:creationId xmlns:p14="http://schemas.microsoft.com/office/powerpoint/2010/main" val="2737148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0A6132-AEBD-4CBE-9D03-FEC4E2317FA8}"/>
              </a:ext>
            </a:extLst>
          </p:cNvPr>
          <p:cNvSpPr txBox="1"/>
          <p:nvPr/>
        </p:nvSpPr>
        <p:spPr>
          <a:xfrm>
            <a:off x="2901854" y="2029285"/>
            <a:ext cx="4561368" cy="43632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선호 외형 조합 </a:t>
            </a:r>
            <a:r>
              <a:rPr lang="en-US" altLang="ko-KR" sz="1600" dirty="0"/>
              <a:t>2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키 </a:t>
            </a:r>
            <a:r>
              <a:rPr lang="en-US" altLang="ko-KR" sz="1400" dirty="0"/>
              <a:t>: 155~165 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몸무게 </a:t>
            </a:r>
            <a:r>
              <a:rPr lang="en-US" altLang="ko-KR" sz="1400" dirty="0"/>
              <a:t>: 40~45 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피부 </a:t>
            </a:r>
            <a:r>
              <a:rPr lang="en-US" altLang="ko-KR" sz="1400" dirty="0"/>
              <a:t>: </a:t>
            </a:r>
            <a:r>
              <a:rPr lang="ko-KR" altLang="en-US" sz="1400" dirty="0"/>
              <a:t>보통</a:t>
            </a:r>
            <a:r>
              <a:rPr lang="en-US" altLang="ko-KR" sz="1400" dirty="0"/>
              <a:t>, </a:t>
            </a:r>
            <a:r>
              <a:rPr lang="ko-KR" altLang="en-US" sz="1400" dirty="0"/>
              <a:t>흰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체모 </a:t>
            </a:r>
            <a:r>
              <a:rPr lang="en-US" altLang="ko-KR" sz="1400" dirty="0"/>
              <a:t>: </a:t>
            </a:r>
            <a:r>
              <a:rPr lang="ko-KR" altLang="en-US" sz="1400" dirty="0"/>
              <a:t>없음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음모 </a:t>
            </a:r>
            <a:r>
              <a:rPr lang="en-US" altLang="ko-KR" sz="1400" dirty="0"/>
              <a:t>: </a:t>
            </a:r>
            <a:r>
              <a:rPr lang="ko-KR" altLang="en-US" sz="1400" dirty="0"/>
              <a:t>없음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가슴 </a:t>
            </a:r>
            <a:r>
              <a:rPr lang="en-US" altLang="ko-KR" sz="1400" dirty="0"/>
              <a:t>: B</a:t>
            </a:r>
            <a:r>
              <a:rPr lang="ko-KR" altLang="en-US" sz="1400" dirty="0"/>
              <a:t>컵</a:t>
            </a:r>
            <a:r>
              <a:rPr lang="en-US" altLang="ko-KR" sz="1400" dirty="0"/>
              <a:t>~D</a:t>
            </a:r>
            <a:r>
              <a:rPr lang="ko-KR" altLang="en-US" sz="1400" dirty="0"/>
              <a:t>컵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엉덩이 </a:t>
            </a:r>
            <a:r>
              <a:rPr lang="en-US" altLang="ko-KR" sz="1400" dirty="0"/>
              <a:t>: 32inch~33inch 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허리 </a:t>
            </a:r>
            <a:r>
              <a:rPr lang="en-US" altLang="ko-KR" sz="1400" dirty="0"/>
              <a:t>: 25inch~26inch 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어깨 </a:t>
            </a:r>
            <a:r>
              <a:rPr lang="en-US" altLang="ko-KR" sz="1400" dirty="0"/>
              <a:t>: </a:t>
            </a:r>
            <a:r>
              <a:rPr lang="ko-KR" altLang="en-US" sz="1400" dirty="0"/>
              <a:t>무응답 </a:t>
            </a:r>
            <a:r>
              <a:rPr lang="en-US" altLang="ko-KR" sz="1400" dirty="0"/>
              <a:t>– </a:t>
            </a:r>
            <a:r>
              <a:rPr lang="ko-KR" altLang="en-US" sz="1400" dirty="0"/>
              <a:t>알 수 없습니다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허벅지 </a:t>
            </a:r>
            <a:r>
              <a:rPr lang="en-US" altLang="ko-KR" sz="1400" dirty="0"/>
              <a:t>: 41cm~44cm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알 수 없습니다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체형</a:t>
            </a:r>
            <a:r>
              <a:rPr lang="en-US" altLang="ko-KR" sz="1400" dirty="0"/>
              <a:t>1 : </a:t>
            </a:r>
            <a:r>
              <a:rPr lang="ko-KR" altLang="en-US" sz="1400" dirty="0"/>
              <a:t>하체발달</a:t>
            </a:r>
            <a:r>
              <a:rPr lang="en-US" altLang="ko-KR" sz="1400" dirty="0"/>
              <a:t>,</a:t>
            </a:r>
            <a:r>
              <a:rPr lang="ko-KR" altLang="en-US" sz="1400" dirty="0"/>
              <a:t>전신균형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체형</a:t>
            </a:r>
            <a:r>
              <a:rPr lang="en-US" altLang="ko-KR" sz="1400" dirty="0"/>
              <a:t>2 : </a:t>
            </a:r>
            <a:r>
              <a:rPr lang="ko-KR" altLang="en-US" sz="1400" dirty="0"/>
              <a:t>근육</a:t>
            </a:r>
            <a:r>
              <a:rPr lang="en-US" altLang="ko-KR" sz="1400" dirty="0"/>
              <a:t>, </a:t>
            </a:r>
            <a:r>
              <a:rPr lang="ko-KR" altLang="en-US" sz="1400" dirty="0"/>
              <a:t>글래머 </a:t>
            </a:r>
            <a:r>
              <a:rPr lang="en-US" altLang="ko-KR" sz="1400" dirty="0"/>
              <a:t>– </a:t>
            </a:r>
            <a:endParaRPr lang="en-US" altLang="ko-KR" sz="1400" dirty="0">
              <a:solidFill>
                <a:srgbClr val="FF5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/>
              <a:t>체형</a:t>
            </a:r>
            <a:r>
              <a:rPr lang="en-US" altLang="ko-KR" sz="1400" dirty="0"/>
              <a:t>3 : </a:t>
            </a:r>
            <a:r>
              <a:rPr lang="ko-KR" altLang="en-US" sz="1400" dirty="0"/>
              <a:t>다리 </a:t>
            </a:r>
            <a:r>
              <a:rPr lang="en-US" altLang="ko-KR" sz="1400" dirty="0"/>
              <a:t>– </a:t>
            </a:r>
            <a:r>
              <a:rPr lang="ko-KR" altLang="en-US" sz="1400" dirty="0"/>
              <a:t>알 수 없습니다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chemeClr val="tx1"/>
                </a:solidFill>
              </a:rPr>
              <a:t>외형 조합</a:t>
            </a:r>
            <a:r>
              <a:rPr lang="en-US" altLang="ko-KR" sz="1400" dirty="0">
                <a:solidFill>
                  <a:schemeClr val="tx1"/>
                </a:solidFill>
              </a:rPr>
              <a:t>1 : </a:t>
            </a:r>
            <a:r>
              <a:rPr lang="en-US" altLang="ko-KR" sz="1400" dirty="0">
                <a:solidFill>
                  <a:srgbClr val="CC0099"/>
                </a:solidFill>
              </a:rPr>
              <a:t>70%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외형 조합</a:t>
            </a:r>
            <a:r>
              <a:rPr lang="en-US" altLang="ko-KR" sz="1400" dirty="0">
                <a:solidFill>
                  <a:schemeClr val="tx1"/>
                </a:solidFill>
              </a:rPr>
              <a:t>2 : </a:t>
            </a:r>
            <a:r>
              <a:rPr lang="en-US" altLang="ko-KR" sz="1400" dirty="0">
                <a:solidFill>
                  <a:srgbClr val="CC0099"/>
                </a:solidFill>
              </a:rPr>
              <a:t>50%</a:t>
            </a:r>
          </a:p>
          <a:p>
            <a:r>
              <a:rPr lang="ko-KR" altLang="en-US" sz="900" dirty="0">
                <a:solidFill>
                  <a:srgbClr val="CC0099"/>
                </a:solidFill>
              </a:rPr>
              <a:t>이상형 부합도 프레임의 상세보기를 클릭하면 나옴</a:t>
            </a:r>
            <a:endParaRPr lang="en-US" altLang="ko-KR" sz="900" dirty="0">
              <a:solidFill>
                <a:srgbClr val="CC009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741312-1129-4B8E-8957-8C21C82B961D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취향 존중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매너남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E5C354-FE24-45BE-99D4-4D2B63630ABF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이</a:t>
            </a:r>
            <a:r>
              <a:rPr lang="en-US" altLang="ko-KR" sz="1600" dirty="0"/>
              <a:t>XX / </a:t>
            </a:r>
            <a:r>
              <a:rPr lang="ko-KR" altLang="en-US" sz="1600" dirty="0"/>
              <a:t>남자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A7564-59B5-45A8-AADF-8A124151FE2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B4252-A593-4193-AED4-A930828690DD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010-4444-4444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2A766-2751-4A8B-BB0D-F5128FB47CAB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청담동</a:t>
            </a:r>
            <a:endParaRPr lang="en-US" altLang="ko-KR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6F847D-6DD8-451A-846D-6D4070194C1A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41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814562-D202-48E9-B134-9729EE288386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 </a:t>
            </a:r>
            <a:r>
              <a:rPr lang="en-US" altLang="ko-KR" sz="1600" dirty="0"/>
              <a:t>(XX%)</a:t>
            </a:r>
          </a:p>
          <a:p>
            <a:r>
              <a:rPr lang="en-US" altLang="ko-KR" sz="1400" dirty="0"/>
              <a:t> </a:t>
            </a:r>
            <a:r>
              <a:rPr lang="ko-KR" altLang="en-US" sz="1050" dirty="0"/>
              <a:t>기여금 </a:t>
            </a:r>
            <a:r>
              <a:rPr lang="ko-KR" altLang="en-US" sz="1050" dirty="0" err="1"/>
              <a:t>납부액</a:t>
            </a:r>
            <a:r>
              <a:rPr lang="ko-KR" altLang="en-US" sz="1050" dirty="0"/>
              <a:t> </a:t>
            </a:r>
            <a:r>
              <a:rPr lang="en-US" altLang="ko-KR" sz="1050" dirty="0"/>
              <a:t>: 1</a:t>
            </a:r>
            <a:r>
              <a:rPr lang="ko-KR" altLang="en-US" sz="1050" dirty="0"/>
              <a:t>백</a:t>
            </a:r>
            <a:r>
              <a:rPr lang="en-US" altLang="ko-KR" sz="1050" dirty="0"/>
              <a:t>10</a:t>
            </a:r>
            <a:r>
              <a:rPr lang="ko-KR" altLang="en-US" sz="1050" dirty="0"/>
              <a:t>만원</a:t>
            </a:r>
            <a:r>
              <a:rPr lang="en-US" altLang="ko-KR" sz="1050" dirty="0"/>
              <a:t> / </a:t>
            </a:r>
            <a:r>
              <a:rPr lang="ko-KR" altLang="en-US" sz="1050" dirty="0"/>
              <a:t>상위 </a:t>
            </a:r>
            <a:r>
              <a:rPr lang="en-US" altLang="ko-KR" sz="1050" dirty="0"/>
              <a:t>20%</a:t>
            </a:r>
            <a:endParaRPr lang="en-US" altLang="ko-KR" sz="1400" dirty="0"/>
          </a:p>
          <a:p>
            <a:r>
              <a:rPr lang="ko-KR" altLang="en-US" sz="1400" dirty="0"/>
              <a:t> 선호 부동산</a:t>
            </a:r>
            <a:r>
              <a:rPr lang="en-US" altLang="ko-KR" sz="1400" dirty="0"/>
              <a:t> 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90%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ko-KR" altLang="en-US" sz="1400" dirty="0"/>
              <a:t> 선호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차량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100%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841587-84A7-4DB0-B41F-7D38701CB5D9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외형이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취향이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50DCEF-3A88-43F4-B3B5-65466F0E0572}"/>
              </a:ext>
            </a:extLst>
          </p:cNvPr>
          <p:cNvSpPr txBox="1"/>
          <p:nvPr/>
        </p:nvSpPr>
        <p:spPr>
          <a:xfrm>
            <a:off x="518398" y="497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프리랜서 시점</a:t>
            </a:r>
            <a:endParaRPr lang="en-US" altLang="ko-KR" sz="1000" dirty="0"/>
          </a:p>
          <a:p>
            <a:r>
              <a:rPr lang="ko-KR" altLang="en-US" sz="1000" dirty="0"/>
              <a:t>스폰서의 외형 스펙 보기는 유료서비스다</a:t>
            </a:r>
          </a:p>
        </p:txBody>
      </p:sp>
    </p:spTree>
    <p:extLst>
      <p:ext uri="{BB962C8B-B14F-4D97-AF65-F5344CB8AC3E}">
        <p14:creationId xmlns:p14="http://schemas.microsoft.com/office/powerpoint/2010/main" val="292234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2F883-F6A3-416C-83D6-93AF009BBAD0}"/>
              </a:ext>
            </a:extLst>
          </p:cNvPr>
          <p:cNvSpPr txBox="1"/>
          <p:nvPr/>
        </p:nvSpPr>
        <p:spPr>
          <a:xfrm>
            <a:off x="2901854" y="2029285"/>
            <a:ext cx="4561367" cy="4356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취향 조합</a:t>
            </a:r>
            <a:r>
              <a:rPr lang="en-US" altLang="ko-KR" sz="16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기재 내용 성실도 </a:t>
            </a:r>
            <a:r>
              <a:rPr lang="en-US" altLang="ko-KR" sz="1600" dirty="0"/>
              <a:t>: </a:t>
            </a:r>
            <a:r>
              <a:rPr lang="ko-KR" altLang="en-US" sz="1600" dirty="0"/>
              <a:t>상위 </a:t>
            </a:r>
            <a:r>
              <a:rPr lang="en-US" altLang="ko-KR" sz="1600" dirty="0">
                <a:solidFill>
                  <a:srgbClr val="CC0099"/>
                </a:solidFill>
              </a:rPr>
              <a:t>80%</a:t>
            </a:r>
            <a:r>
              <a:rPr lang="en-US" altLang="ko-KR" sz="1600" dirty="0"/>
              <a:t>)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성애대상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이성 </a:t>
            </a:r>
            <a:r>
              <a:rPr lang="en-US" altLang="ko-KR" sz="1200" dirty="0">
                <a:solidFill>
                  <a:schemeClr val="tx1"/>
                </a:solidFill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</a:rPr>
              <a:t>취향 조합</a:t>
            </a:r>
            <a:r>
              <a:rPr lang="en-US" altLang="ko-KR" sz="1200" dirty="0">
                <a:solidFill>
                  <a:schemeClr val="tx1"/>
                </a:solidFill>
              </a:rPr>
              <a:t>1,2 </a:t>
            </a:r>
            <a:r>
              <a:rPr lang="ko-KR" altLang="en-US" sz="1200" dirty="0">
                <a:solidFill>
                  <a:schemeClr val="tx1"/>
                </a:solidFill>
              </a:rPr>
              <a:t>일치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콘돔사용 </a:t>
            </a:r>
            <a:r>
              <a:rPr lang="en-US" altLang="ko-KR" sz="1200" dirty="0"/>
              <a:t>: </a:t>
            </a:r>
            <a:r>
              <a:rPr lang="ko-KR" altLang="en-US" sz="1200" dirty="0"/>
              <a:t>예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애무받기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애무하기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마사지받기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r>
              <a:rPr lang="en-US" altLang="ko-KR" sz="1200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마사지하기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삽입허용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삽입부위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사정부위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특이성향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(S/M/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결박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스캇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기타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없음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) –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유료 추가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성기둘레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성기길이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삽입유형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포경여부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시술여부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다수이성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다수동성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커플동반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ko-KR" altLang="en-US" sz="1400" dirty="0"/>
              <a:t>취향 조합 </a:t>
            </a:r>
            <a:r>
              <a:rPr lang="en-US" altLang="ko-KR" sz="1400" dirty="0"/>
              <a:t>1 : </a:t>
            </a:r>
            <a:r>
              <a:rPr lang="en-US" altLang="ko-KR" sz="1400" dirty="0">
                <a:solidFill>
                  <a:srgbClr val="CC0099"/>
                </a:solidFill>
              </a:rPr>
              <a:t>30%</a:t>
            </a:r>
            <a:r>
              <a:rPr lang="en-US" altLang="ko-KR" sz="1400" dirty="0"/>
              <a:t> / </a:t>
            </a:r>
            <a:r>
              <a:rPr lang="ko-KR" altLang="en-US" sz="1400" dirty="0"/>
              <a:t>취향 조합</a:t>
            </a:r>
            <a:r>
              <a:rPr lang="en-US" altLang="ko-KR" sz="1400" dirty="0"/>
              <a:t>2 : </a:t>
            </a:r>
            <a:r>
              <a:rPr lang="en-US" altLang="ko-KR" sz="1400" dirty="0">
                <a:solidFill>
                  <a:srgbClr val="CC0099"/>
                </a:solidFill>
              </a:rPr>
              <a:t>60%</a:t>
            </a:r>
            <a:r>
              <a:rPr lang="en-US" altLang="ko-KR" sz="1400" dirty="0"/>
              <a:t> </a:t>
            </a:r>
            <a:r>
              <a:rPr lang="ko-KR" altLang="en-US" sz="1400" dirty="0"/>
              <a:t>일치</a:t>
            </a:r>
            <a:endParaRPr lang="en-US" altLang="ko-KR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5ACE63-4876-4905-ADB3-4CD662611199}"/>
              </a:ext>
            </a:extLst>
          </p:cNvPr>
          <p:cNvSpPr txBox="1"/>
          <p:nvPr/>
        </p:nvSpPr>
        <p:spPr>
          <a:xfrm>
            <a:off x="518398" y="497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프리랜서 시점</a:t>
            </a:r>
            <a:endParaRPr lang="en-US" altLang="ko-KR" sz="1000" dirty="0"/>
          </a:p>
          <a:p>
            <a:r>
              <a:rPr lang="ko-KR" altLang="en-US" sz="1000" dirty="0"/>
              <a:t>스폰서의 외형 스펙 보기는 유료서비스다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33170-BC2F-4682-B4F2-DFBB9F8D0994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취향 존중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매너남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9E7E57-B9C8-4D38-99B3-4F534D619DD6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이</a:t>
            </a:r>
            <a:r>
              <a:rPr lang="en-US" altLang="ko-KR" sz="1600" dirty="0"/>
              <a:t>XX / </a:t>
            </a:r>
            <a:r>
              <a:rPr lang="ko-KR" altLang="en-US" sz="1600" dirty="0"/>
              <a:t>남자</a:t>
            </a:r>
            <a:endParaRPr lang="en-US" altLang="ko-KR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82259A-7BD8-4C0A-BB36-7C9331A00193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052C4-C9E0-4CD6-9DE0-C3C30A6A608D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010-4444-4444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F6DC82-187D-4D09-8FCF-435AB2072D88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청담동</a:t>
            </a:r>
            <a:endParaRPr lang="en-US" altLang="ko-KR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312B58-4BCA-4156-9D66-821144CF5D7A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41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605AB-D668-4561-8EA3-F5EF8B06EE66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 </a:t>
            </a:r>
            <a:r>
              <a:rPr lang="en-US" altLang="ko-KR" sz="1600" dirty="0"/>
              <a:t>(XX%)</a:t>
            </a:r>
          </a:p>
          <a:p>
            <a:r>
              <a:rPr lang="en-US" altLang="ko-KR" sz="1400" dirty="0"/>
              <a:t> </a:t>
            </a:r>
            <a:r>
              <a:rPr lang="ko-KR" altLang="en-US" sz="1050" dirty="0"/>
              <a:t>기여금 </a:t>
            </a:r>
            <a:r>
              <a:rPr lang="ko-KR" altLang="en-US" sz="1050" dirty="0" err="1"/>
              <a:t>납부액</a:t>
            </a:r>
            <a:r>
              <a:rPr lang="ko-KR" altLang="en-US" sz="1050" dirty="0"/>
              <a:t> </a:t>
            </a:r>
            <a:r>
              <a:rPr lang="en-US" altLang="ko-KR" sz="1050" dirty="0"/>
              <a:t>: 1</a:t>
            </a:r>
            <a:r>
              <a:rPr lang="ko-KR" altLang="en-US" sz="1050" dirty="0"/>
              <a:t>백</a:t>
            </a:r>
            <a:r>
              <a:rPr lang="en-US" altLang="ko-KR" sz="1050" dirty="0"/>
              <a:t>10</a:t>
            </a:r>
            <a:r>
              <a:rPr lang="ko-KR" altLang="en-US" sz="1050" dirty="0"/>
              <a:t>만원</a:t>
            </a:r>
            <a:r>
              <a:rPr lang="en-US" altLang="ko-KR" sz="1050" dirty="0"/>
              <a:t> / </a:t>
            </a:r>
            <a:r>
              <a:rPr lang="ko-KR" altLang="en-US" sz="1050" dirty="0"/>
              <a:t>상위 </a:t>
            </a:r>
            <a:r>
              <a:rPr lang="en-US" altLang="ko-KR" sz="1050" dirty="0"/>
              <a:t>20%</a:t>
            </a:r>
            <a:endParaRPr lang="en-US" altLang="ko-KR" sz="1400" dirty="0"/>
          </a:p>
          <a:p>
            <a:r>
              <a:rPr lang="ko-KR" altLang="en-US" sz="1400" dirty="0"/>
              <a:t> 선호 부동산</a:t>
            </a:r>
            <a:r>
              <a:rPr lang="en-US" altLang="ko-KR" sz="1400" dirty="0"/>
              <a:t> 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90%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ko-KR" altLang="en-US" sz="1400" dirty="0"/>
              <a:t> 선호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차량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100%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83902D-0E48-40CB-BC8F-8D50FC3C90C0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외형이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취향이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3151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2F883-F6A3-416C-83D6-93AF009BBAD0}"/>
              </a:ext>
            </a:extLst>
          </p:cNvPr>
          <p:cNvSpPr txBox="1"/>
          <p:nvPr/>
        </p:nvSpPr>
        <p:spPr>
          <a:xfrm>
            <a:off x="2901854" y="2029285"/>
            <a:ext cx="4561367" cy="4356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취향 조합</a:t>
            </a:r>
            <a:r>
              <a:rPr lang="en-US" altLang="ko-KR" sz="1600" dirty="0"/>
              <a:t>2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기재 내용 성실도 </a:t>
            </a:r>
            <a:r>
              <a:rPr lang="en-US" altLang="ko-KR" sz="1600" dirty="0"/>
              <a:t>: </a:t>
            </a:r>
            <a:r>
              <a:rPr lang="ko-KR" altLang="en-US" sz="1600" dirty="0"/>
              <a:t>상위 </a:t>
            </a:r>
            <a:r>
              <a:rPr lang="en-US" altLang="ko-KR" sz="1600" dirty="0">
                <a:solidFill>
                  <a:srgbClr val="CC0099"/>
                </a:solidFill>
              </a:rPr>
              <a:t>80%</a:t>
            </a:r>
            <a:r>
              <a:rPr lang="en-US" altLang="ko-KR" sz="1600" dirty="0"/>
              <a:t>)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성애대상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이성 </a:t>
            </a:r>
            <a:r>
              <a:rPr lang="en-US" altLang="ko-KR" sz="1200" dirty="0">
                <a:solidFill>
                  <a:schemeClr val="tx1"/>
                </a:solidFill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</a:rPr>
              <a:t>취향 조합</a:t>
            </a:r>
            <a:r>
              <a:rPr lang="en-US" altLang="ko-KR" sz="1200" dirty="0">
                <a:solidFill>
                  <a:schemeClr val="tx1"/>
                </a:solidFill>
              </a:rPr>
              <a:t>1,2 </a:t>
            </a:r>
            <a:r>
              <a:rPr lang="ko-KR" altLang="en-US" sz="1200" dirty="0">
                <a:solidFill>
                  <a:schemeClr val="tx1"/>
                </a:solidFill>
              </a:rPr>
              <a:t>일치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콘돔사용 </a:t>
            </a:r>
            <a:r>
              <a:rPr lang="en-US" altLang="ko-KR" sz="1200" dirty="0"/>
              <a:t>: </a:t>
            </a:r>
            <a:r>
              <a:rPr lang="ko-KR" altLang="en-US" sz="1200" dirty="0"/>
              <a:t>예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애무받기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유두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애무하기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마사지받기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r>
              <a:rPr lang="en-US" altLang="ko-KR" sz="1200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마사지하기 </a:t>
            </a:r>
            <a:r>
              <a:rPr lang="en-US" altLang="ko-KR" sz="1200" dirty="0"/>
              <a:t>: </a:t>
            </a:r>
            <a:r>
              <a:rPr lang="ko-KR" altLang="en-US" sz="1200" dirty="0"/>
              <a:t>없음 </a:t>
            </a:r>
            <a:r>
              <a:rPr lang="en-US" altLang="ko-KR" sz="1200" dirty="0"/>
              <a:t>– </a:t>
            </a:r>
            <a:r>
              <a:rPr lang="ko-KR" altLang="en-US" sz="1200" dirty="0"/>
              <a:t>취향 조합 불일치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삽입허용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삽입부위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사정부위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특이성향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(S/M/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결박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스캇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기타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없음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) –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유료 추가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성기둘레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성기길이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삽입유형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포경여부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시술여부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다수이성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다수동성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커플동반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ko-KR" altLang="en-US" sz="1400" dirty="0"/>
              <a:t>취향 조합 </a:t>
            </a:r>
            <a:r>
              <a:rPr lang="en-US" altLang="ko-KR" sz="1400" dirty="0"/>
              <a:t>1 : </a:t>
            </a:r>
            <a:r>
              <a:rPr lang="en-US" altLang="ko-KR" sz="1400" dirty="0">
                <a:solidFill>
                  <a:srgbClr val="CC0099"/>
                </a:solidFill>
              </a:rPr>
              <a:t>30%</a:t>
            </a:r>
            <a:r>
              <a:rPr lang="en-US" altLang="ko-KR" sz="1400" dirty="0"/>
              <a:t> / </a:t>
            </a:r>
            <a:r>
              <a:rPr lang="ko-KR" altLang="en-US" sz="1400" dirty="0"/>
              <a:t>취향 조합</a:t>
            </a:r>
            <a:r>
              <a:rPr lang="en-US" altLang="ko-KR" sz="1400" dirty="0"/>
              <a:t>2 : </a:t>
            </a:r>
            <a:r>
              <a:rPr lang="en-US" altLang="ko-KR" sz="1400" dirty="0">
                <a:solidFill>
                  <a:srgbClr val="CC0099"/>
                </a:solidFill>
              </a:rPr>
              <a:t>60%</a:t>
            </a:r>
            <a:r>
              <a:rPr lang="en-US" altLang="ko-KR" sz="1400" dirty="0"/>
              <a:t> </a:t>
            </a:r>
            <a:r>
              <a:rPr lang="ko-KR" altLang="en-US" sz="1400" dirty="0"/>
              <a:t>일치</a:t>
            </a:r>
            <a:endParaRPr lang="en-US" altLang="ko-KR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9B27B2-CB30-4B10-AB9C-62BD62E0E280}"/>
              </a:ext>
            </a:extLst>
          </p:cNvPr>
          <p:cNvSpPr txBox="1"/>
          <p:nvPr/>
        </p:nvSpPr>
        <p:spPr>
          <a:xfrm>
            <a:off x="518398" y="497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프리랜서 시점</a:t>
            </a:r>
            <a:endParaRPr lang="en-US" altLang="ko-KR" sz="1000" dirty="0"/>
          </a:p>
          <a:p>
            <a:r>
              <a:rPr lang="ko-KR" altLang="en-US" sz="1000" dirty="0"/>
              <a:t>스폰서의 외형 스펙 보기는 유료서비스다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10353B-B5D6-4179-AF60-F8DE462F3243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취향 존중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매너남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EDE341-A394-4FD4-8E80-328323A6B356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이</a:t>
            </a:r>
            <a:r>
              <a:rPr lang="en-US" altLang="ko-KR" sz="1600" dirty="0"/>
              <a:t>XX / </a:t>
            </a:r>
            <a:r>
              <a:rPr lang="ko-KR" altLang="en-US" sz="1600" dirty="0"/>
              <a:t>남자</a:t>
            </a:r>
            <a:endParaRPr lang="en-US" altLang="ko-KR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446DFD-C99F-4DFA-91A2-60464BC8A97F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61F6FC-2726-4DEF-85A5-41B7216F0756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010-4444-4444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거래제의방법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F2A74C-97A6-407D-B3F6-3DAF5048F175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강남구 청담동</a:t>
            </a:r>
            <a:endParaRPr lang="en-US" altLang="ko-KR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FE712B-C6B6-409F-BD28-AF49B9CA7B5E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41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46A158-A363-49EE-8884-BC89A8986F71}"/>
              </a:ext>
            </a:extLst>
          </p:cNvPr>
          <p:cNvSpPr txBox="1"/>
          <p:nvPr/>
        </p:nvSpPr>
        <p:spPr>
          <a:xfrm>
            <a:off x="7466118" y="4115012"/>
            <a:ext cx="3910773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오브젝트 부합도 </a:t>
            </a:r>
            <a:r>
              <a:rPr lang="en-US" altLang="ko-KR" sz="1600" dirty="0"/>
              <a:t>(XX%)</a:t>
            </a:r>
          </a:p>
          <a:p>
            <a:r>
              <a:rPr lang="en-US" altLang="ko-KR" sz="1400" dirty="0"/>
              <a:t> </a:t>
            </a:r>
            <a:r>
              <a:rPr lang="ko-KR" altLang="en-US" sz="1050" dirty="0"/>
              <a:t>기여금 </a:t>
            </a:r>
            <a:r>
              <a:rPr lang="ko-KR" altLang="en-US" sz="1050" dirty="0" err="1"/>
              <a:t>납부액</a:t>
            </a:r>
            <a:r>
              <a:rPr lang="ko-KR" altLang="en-US" sz="1050" dirty="0"/>
              <a:t> </a:t>
            </a:r>
            <a:r>
              <a:rPr lang="en-US" altLang="ko-KR" sz="1050" dirty="0"/>
              <a:t>: 1</a:t>
            </a:r>
            <a:r>
              <a:rPr lang="ko-KR" altLang="en-US" sz="1050" dirty="0"/>
              <a:t>백</a:t>
            </a:r>
            <a:r>
              <a:rPr lang="en-US" altLang="ko-KR" sz="1050" dirty="0"/>
              <a:t>10</a:t>
            </a:r>
            <a:r>
              <a:rPr lang="ko-KR" altLang="en-US" sz="1050" dirty="0"/>
              <a:t>만원</a:t>
            </a:r>
            <a:r>
              <a:rPr lang="en-US" altLang="ko-KR" sz="1050" dirty="0"/>
              <a:t> / </a:t>
            </a:r>
            <a:r>
              <a:rPr lang="ko-KR" altLang="en-US" sz="1050" dirty="0"/>
              <a:t>상위 </a:t>
            </a:r>
            <a:r>
              <a:rPr lang="en-US" altLang="ko-KR" sz="1050" dirty="0"/>
              <a:t>20%</a:t>
            </a:r>
            <a:endParaRPr lang="en-US" altLang="ko-KR" sz="1400" dirty="0"/>
          </a:p>
          <a:p>
            <a:r>
              <a:rPr lang="ko-KR" altLang="en-US" sz="1400" dirty="0"/>
              <a:t> 선호 부동산</a:t>
            </a:r>
            <a:r>
              <a:rPr lang="en-US" altLang="ko-KR" sz="1400" dirty="0"/>
              <a:t> (</a:t>
            </a:r>
            <a:r>
              <a:rPr lang="ko-KR" altLang="en-US" sz="1400" dirty="0"/>
              <a:t>하우스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90%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</a:p>
          <a:p>
            <a:r>
              <a:rPr lang="ko-KR" altLang="en-US" sz="1400" dirty="0"/>
              <a:t> 선호 동산 </a:t>
            </a:r>
            <a:r>
              <a:rPr lang="en-US" altLang="ko-KR" sz="1400" dirty="0"/>
              <a:t>(</a:t>
            </a:r>
            <a:r>
              <a:rPr lang="ko-KR" altLang="en-US" sz="1400" dirty="0"/>
              <a:t>차량</a:t>
            </a:r>
            <a:r>
              <a:rPr lang="en-US" altLang="ko-KR" sz="1400" dirty="0"/>
              <a:t>)</a:t>
            </a:r>
            <a:r>
              <a:rPr lang="ko-KR" altLang="en-US" sz="1400" dirty="0"/>
              <a:t>에 </a:t>
            </a:r>
            <a:r>
              <a:rPr lang="en-US" altLang="ko-KR" sz="1400" dirty="0"/>
              <a:t>100% </a:t>
            </a:r>
            <a:r>
              <a:rPr lang="ko-KR" altLang="en-US" sz="1400" dirty="0"/>
              <a:t>일치 </a:t>
            </a:r>
            <a:r>
              <a:rPr lang="en-US" altLang="ko-KR" sz="1400" dirty="0">
                <a:solidFill>
                  <a:srgbClr val="CC0099"/>
                </a:solidFill>
              </a:rPr>
              <a:t>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5259FC-A732-4D1C-9E0F-1BBEDECA4B3C}"/>
              </a:ext>
            </a:extLst>
          </p:cNvPr>
          <p:cNvSpPr txBox="1"/>
          <p:nvPr/>
        </p:nvSpPr>
        <p:spPr>
          <a:xfrm>
            <a:off x="7469014" y="5195259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600" dirty="0"/>
              <a:t>이상형 부합도 </a:t>
            </a:r>
            <a:r>
              <a:rPr lang="en-US" altLang="ko-KR" sz="1600" dirty="0"/>
              <a:t>(XX%)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나의 외형이 </a:t>
            </a:r>
            <a:r>
              <a:rPr lang="en-US" altLang="ko-KR" sz="1400" dirty="0"/>
              <a:t>70%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r>
              <a:rPr lang="ko-KR" altLang="en-US" sz="1400" dirty="0"/>
              <a:t> 나의 취향이 </a:t>
            </a:r>
            <a:r>
              <a:rPr lang="en-US" altLang="ko-KR" sz="1400" dirty="0"/>
              <a:t>60% </a:t>
            </a:r>
            <a:r>
              <a:rPr lang="ko-KR" altLang="en-US" sz="1400" dirty="0"/>
              <a:t>일치</a:t>
            </a:r>
            <a:r>
              <a:rPr lang="en-US" altLang="ko-KR" sz="1400" dirty="0">
                <a:solidFill>
                  <a:srgbClr val="CC0099"/>
                </a:solidFill>
              </a:rPr>
              <a:t> (</a:t>
            </a:r>
            <a:r>
              <a:rPr lang="ko-KR" altLang="en-US" sz="1400" dirty="0">
                <a:solidFill>
                  <a:srgbClr val="CC0099"/>
                </a:solidFill>
              </a:rPr>
              <a:t>상세</a:t>
            </a:r>
            <a:r>
              <a:rPr lang="en-US" altLang="ko-KR" sz="1400" dirty="0">
                <a:solidFill>
                  <a:srgbClr val="CC0099"/>
                </a:solidFill>
              </a:rPr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74433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선호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제공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보장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보장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C55AC-F2A6-48E6-955C-88A06FEE6980}"/>
              </a:ext>
            </a:extLst>
          </p:cNvPr>
          <p:cNvSpPr txBox="1"/>
          <p:nvPr/>
        </p:nvSpPr>
        <p:spPr>
          <a:xfrm>
            <a:off x="3222783" y="3326317"/>
            <a:ext cx="335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계약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지역 </a:t>
            </a:r>
            <a:r>
              <a:rPr lang="en-US" altLang="ko-KR" sz="1400" dirty="0"/>
              <a:t>(</a:t>
            </a:r>
            <a:r>
              <a:rPr lang="ko-KR" altLang="en-US" sz="1400" dirty="0"/>
              <a:t>유형별 설정된 집합장소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점유 </a:t>
            </a:r>
            <a:r>
              <a:rPr lang="en-US" altLang="ko-KR" sz="1400" dirty="0"/>
              <a:t>(</a:t>
            </a:r>
            <a:r>
              <a:rPr lang="ko-KR" altLang="en-US" sz="1400" dirty="0"/>
              <a:t>독점</a:t>
            </a:r>
            <a:r>
              <a:rPr lang="en-US" altLang="ko-KR" sz="1400" dirty="0"/>
              <a:t>/</a:t>
            </a:r>
            <a:r>
              <a:rPr lang="ko-KR" altLang="en-US" sz="1400" dirty="0"/>
              <a:t>동시다수참여</a:t>
            </a:r>
            <a:r>
              <a:rPr lang="en-US" altLang="ko-KR" sz="1400" dirty="0"/>
              <a:t>/</a:t>
            </a:r>
            <a:r>
              <a:rPr lang="ko-KR" altLang="en-US" sz="1400" dirty="0"/>
              <a:t>한시독점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시기 </a:t>
            </a:r>
            <a:r>
              <a:rPr lang="en-US" altLang="ko-KR" sz="1400" dirty="0"/>
              <a:t>(</a:t>
            </a:r>
            <a:r>
              <a:rPr lang="ko-KR" altLang="en-US" sz="1400" dirty="0"/>
              <a:t>당일 일정</a:t>
            </a:r>
            <a:r>
              <a:rPr lang="en-US" altLang="ko-KR" sz="1400" dirty="0"/>
              <a:t>/ 2</a:t>
            </a:r>
            <a:r>
              <a:rPr lang="ko-KR" altLang="en-US" sz="1400" dirty="0"/>
              <a:t>일 이상</a:t>
            </a:r>
            <a:r>
              <a:rPr lang="en-US" altLang="ko-KR" sz="1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7E121-0D36-4D90-9C27-21B1228D99DD}"/>
              </a:ext>
            </a:extLst>
          </p:cNvPr>
          <p:cNvSpPr txBox="1"/>
          <p:nvPr/>
        </p:nvSpPr>
        <p:spPr>
          <a:xfrm>
            <a:off x="3222783" y="4527729"/>
            <a:ext cx="33393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참여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기간 최소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 </a:t>
            </a:r>
            <a:r>
              <a:rPr lang="en-US" altLang="ko-KR" sz="1400" dirty="0"/>
              <a:t>(2</a:t>
            </a:r>
            <a:r>
              <a:rPr lang="ko-KR" altLang="en-US" sz="1400" dirty="0"/>
              <a:t>일이상인 경우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인원 최소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시각 시작 </a:t>
            </a:r>
            <a:r>
              <a:rPr lang="en-US" altLang="ko-KR" sz="1400" dirty="0"/>
              <a:t>- </a:t>
            </a:r>
            <a:r>
              <a:rPr lang="ko-KR" altLang="en-US" sz="1400" dirty="0"/>
              <a:t>종료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예약 신청일 </a:t>
            </a:r>
            <a:r>
              <a:rPr lang="en-US" altLang="ko-KR" sz="1400" dirty="0"/>
              <a:t>- </a:t>
            </a:r>
            <a:r>
              <a:rPr lang="ko-KR" altLang="en-US" sz="1400" dirty="0"/>
              <a:t>최소 </a:t>
            </a:r>
            <a:r>
              <a:rPr lang="en-US" altLang="ko-KR" sz="1400" dirty="0"/>
              <a:t>X</a:t>
            </a:r>
            <a:r>
              <a:rPr lang="ko-KR" altLang="en-US" sz="1400" dirty="0"/>
              <a:t>일전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거래 시작 </a:t>
            </a:r>
            <a:r>
              <a:rPr lang="en-US" altLang="ko-KR" sz="1400" dirty="0"/>
              <a:t>– YY</a:t>
            </a:r>
            <a:r>
              <a:rPr lang="ko-KR" altLang="en-US" sz="1400" dirty="0"/>
              <a:t>년 </a:t>
            </a:r>
            <a:r>
              <a:rPr lang="en-US" altLang="ko-KR" sz="1400" dirty="0"/>
              <a:t>MM</a:t>
            </a:r>
            <a:r>
              <a:rPr lang="ko-KR" altLang="en-US" sz="1400" dirty="0"/>
              <a:t>월 </a:t>
            </a:r>
            <a:r>
              <a:rPr lang="en-US" altLang="ko-KR" sz="1400" dirty="0"/>
              <a:t>DD</a:t>
            </a:r>
            <a:r>
              <a:rPr lang="ko-KR" altLang="en-US" sz="1400" dirty="0"/>
              <a:t>일부터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</a:t>
            </a:r>
            <a:r>
              <a:rPr lang="en-US" altLang="ko-KR" sz="1600" dirty="0"/>
              <a:t>+</a:t>
            </a:r>
            <a:r>
              <a:rPr lang="ko-KR" altLang="en-US" sz="1600" dirty="0"/>
              <a:t>오브젝트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7"/>
            <a:ext cx="3910773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공급가액 계산</a:t>
            </a:r>
            <a:endParaRPr lang="en-US" altLang="ko-KR" sz="1400" dirty="0"/>
          </a:p>
          <a:p>
            <a:endParaRPr lang="en-US" altLang="ko-KR" sz="1100" dirty="0"/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인 </a:t>
            </a:r>
            <a:r>
              <a:rPr lang="en-US" altLang="ko-KR" sz="1100" dirty="0"/>
              <a:t>1</a:t>
            </a:r>
            <a:r>
              <a:rPr lang="ko-KR" altLang="en-US" sz="1100" dirty="0"/>
              <a:t>회 공급단가 </a:t>
            </a:r>
            <a:r>
              <a:rPr lang="en-US" altLang="ko-KR" sz="1100" dirty="0"/>
              <a:t>: (</a:t>
            </a:r>
            <a:r>
              <a:rPr lang="ko-KR" altLang="en-US" sz="1100" dirty="0"/>
              <a:t>나의 공급가액</a:t>
            </a:r>
            <a:r>
              <a:rPr lang="en-US" altLang="ko-KR" sz="1100" dirty="0"/>
              <a:t>) (</a:t>
            </a:r>
            <a:r>
              <a:rPr lang="ko-KR" altLang="en-US" sz="1100" dirty="0"/>
              <a:t>할인</a:t>
            </a:r>
            <a:r>
              <a:rPr lang="en-US" altLang="ko-KR" sz="1100" dirty="0"/>
              <a:t>or</a:t>
            </a:r>
            <a:r>
              <a:rPr lang="ko-KR" altLang="en-US" sz="1100" dirty="0"/>
              <a:t>할증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독점 계약 할증 </a:t>
            </a:r>
            <a:r>
              <a:rPr lang="en-US" altLang="ko-KR" sz="1100" dirty="0"/>
              <a:t>:</a:t>
            </a:r>
          </a:p>
          <a:p>
            <a:r>
              <a:rPr lang="ko-KR" altLang="en-US" sz="1100" dirty="0"/>
              <a:t>동시 다수 할증</a:t>
            </a:r>
            <a:r>
              <a:rPr lang="en-US" altLang="ko-KR" sz="1100" dirty="0"/>
              <a:t> :</a:t>
            </a:r>
          </a:p>
          <a:p>
            <a:r>
              <a:rPr lang="en-US" altLang="ko-KR" sz="1000" dirty="0"/>
              <a:t>----------------------------------</a:t>
            </a:r>
          </a:p>
          <a:p>
            <a:r>
              <a:rPr lang="ko-KR" altLang="en-US" sz="1400" dirty="0"/>
              <a:t>합계 </a:t>
            </a:r>
            <a:r>
              <a:rPr lang="en-US" altLang="ko-KR" sz="1400" dirty="0"/>
              <a:t>: 1,000,000</a:t>
            </a:r>
            <a:r>
              <a:rPr lang="ko-KR" altLang="en-US" sz="1400" dirty="0"/>
              <a:t>원</a:t>
            </a:r>
            <a:endParaRPr lang="en-US" altLang="ko-KR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1CC525-B4C2-460B-8BE7-9878A6D98178}"/>
              </a:ext>
            </a:extLst>
          </p:cNvPr>
          <p:cNvSpPr txBox="1"/>
          <p:nvPr/>
        </p:nvSpPr>
        <p:spPr>
          <a:xfrm>
            <a:off x="518398" y="497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프리랜서 시점</a:t>
            </a:r>
            <a:endParaRPr lang="en-US" altLang="ko-KR" sz="1000" dirty="0"/>
          </a:p>
          <a:p>
            <a:r>
              <a:rPr lang="ko-KR" altLang="en-US" sz="1000" dirty="0"/>
              <a:t>스폰서의 외형 스펙 보기는 유료서비스다</a:t>
            </a:r>
          </a:p>
        </p:txBody>
      </p:sp>
    </p:spTree>
    <p:extLst>
      <p:ext uri="{BB962C8B-B14F-4D97-AF65-F5344CB8AC3E}">
        <p14:creationId xmlns:p14="http://schemas.microsoft.com/office/powerpoint/2010/main" val="2562317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C55AC-F2A6-48E6-955C-88A06FEE6980}"/>
              </a:ext>
            </a:extLst>
          </p:cNvPr>
          <p:cNvSpPr txBox="1"/>
          <p:nvPr/>
        </p:nvSpPr>
        <p:spPr>
          <a:xfrm>
            <a:off x="3222783" y="3326317"/>
            <a:ext cx="335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계약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지역 </a:t>
            </a:r>
            <a:r>
              <a:rPr lang="en-US" altLang="ko-KR" sz="1400" dirty="0"/>
              <a:t>(</a:t>
            </a:r>
            <a:r>
              <a:rPr lang="ko-KR" altLang="en-US" sz="1400" dirty="0"/>
              <a:t>유형별 설정된 집합장소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점유 </a:t>
            </a:r>
            <a:r>
              <a:rPr lang="en-US" altLang="ko-KR" sz="1400" dirty="0"/>
              <a:t>(</a:t>
            </a:r>
            <a:r>
              <a:rPr lang="ko-KR" altLang="en-US" sz="1400" dirty="0"/>
              <a:t>독점</a:t>
            </a:r>
            <a:r>
              <a:rPr lang="en-US" altLang="ko-KR" sz="1400" dirty="0"/>
              <a:t>/</a:t>
            </a:r>
            <a:r>
              <a:rPr lang="ko-KR" altLang="en-US" sz="1400" dirty="0"/>
              <a:t>동시다수참여</a:t>
            </a:r>
            <a:r>
              <a:rPr lang="en-US" altLang="ko-KR" sz="1400" dirty="0"/>
              <a:t>/</a:t>
            </a:r>
            <a:r>
              <a:rPr lang="ko-KR" altLang="en-US" sz="1400" dirty="0"/>
              <a:t>한시독점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시기 </a:t>
            </a:r>
            <a:r>
              <a:rPr lang="en-US" altLang="ko-KR" sz="1400" dirty="0"/>
              <a:t>(</a:t>
            </a:r>
            <a:r>
              <a:rPr lang="ko-KR" altLang="en-US" sz="1400" dirty="0"/>
              <a:t>당일 일정</a:t>
            </a:r>
            <a:r>
              <a:rPr lang="en-US" altLang="ko-KR" sz="1400" dirty="0"/>
              <a:t>/ 2</a:t>
            </a:r>
            <a:r>
              <a:rPr lang="ko-KR" altLang="en-US" sz="1400" dirty="0"/>
              <a:t>일 이상</a:t>
            </a:r>
            <a:r>
              <a:rPr lang="en-US" altLang="ko-KR" sz="1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7E121-0D36-4D90-9C27-21B1228D99DD}"/>
              </a:ext>
            </a:extLst>
          </p:cNvPr>
          <p:cNvSpPr txBox="1"/>
          <p:nvPr/>
        </p:nvSpPr>
        <p:spPr>
          <a:xfrm>
            <a:off x="3222783" y="4527729"/>
            <a:ext cx="33393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참여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기간 최소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 </a:t>
            </a:r>
            <a:r>
              <a:rPr lang="en-US" altLang="ko-KR" sz="1400" dirty="0"/>
              <a:t>(2</a:t>
            </a:r>
            <a:r>
              <a:rPr lang="ko-KR" altLang="en-US" sz="1400" dirty="0"/>
              <a:t>일이상인 경우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인원 최소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시각 시작 </a:t>
            </a:r>
            <a:r>
              <a:rPr lang="en-US" altLang="ko-KR" sz="1400" dirty="0"/>
              <a:t>- </a:t>
            </a:r>
            <a:r>
              <a:rPr lang="ko-KR" altLang="en-US" sz="1400" dirty="0"/>
              <a:t>종료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예약 신청일 </a:t>
            </a:r>
            <a:r>
              <a:rPr lang="en-US" altLang="ko-KR" sz="1400" dirty="0"/>
              <a:t>- </a:t>
            </a:r>
            <a:r>
              <a:rPr lang="ko-KR" altLang="en-US" sz="1400" dirty="0"/>
              <a:t>최소 </a:t>
            </a:r>
            <a:r>
              <a:rPr lang="en-US" altLang="ko-KR" sz="1400" dirty="0"/>
              <a:t>X</a:t>
            </a:r>
            <a:r>
              <a:rPr lang="ko-KR" altLang="en-US" sz="1400" dirty="0"/>
              <a:t>일전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거래 시작 </a:t>
            </a:r>
            <a:r>
              <a:rPr lang="en-US" altLang="ko-KR" sz="1400" dirty="0"/>
              <a:t>– YY</a:t>
            </a:r>
            <a:r>
              <a:rPr lang="ko-KR" altLang="en-US" sz="1400" dirty="0"/>
              <a:t>년 </a:t>
            </a:r>
            <a:r>
              <a:rPr lang="en-US" altLang="ko-KR" sz="1400" dirty="0"/>
              <a:t>MM</a:t>
            </a:r>
            <a:r>
              <a:rPr lang="ko-KR" altLang="en-US" sz="1400" dirty="0"/>
              <a:t>월 </a:t>
            </a:r>
            <a:r>
              <a:rPr lang="en-US" altLang="ko-KR" sz="1400" dirty="0"/>
              <a:t>DD</a:t>
            </a:r>
            <a:r>
              <a:rPr lang="ko-KR" altLang="en-US" sz="1400" dirty="0"/>
              <a:t>일부터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7"/>
            <a:ext cx="3910773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지급 방식 설정</a:t>
            </a:r>
            <a:endParaRPr lang="en-US" altLang="ko-KR" sz="1400" dirty="0"/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단계 공급가액 </a:t>
            </a:r>
            <a:r>
              <a:rPr lang="en-US" altLang="ko-KR" sz="1100" dirty="0"/>
              <a:t>+</a:t>
            </a:r>
          </a:p>
          <a:p>
            <a:r>
              <a:rPr lang="ko-KR" altLang="en-US" sz="1100" dirty="0"/>
              <a:t>일급제 선택 시 수수료</a:t>
            </a:r>
            <a:endParaRPr lang="en-US" altLang="ko-KR" sz="1100" dirty="0"/>
          </a:p>
          <a:p>
            <a:r>
              <a:rPr lang="ko-KR" altLang="en-US" sz="1100" dirty="0" err="1"/>
              <a:t>주급제</a:t>
            </a:r>
            <a:r>
              <a:rPr lang="ko-KR" altLang="en-US" sz="1100" dirty="0"/>
              <a:t> 선택 시 수수료</a:t>
            </a:r>
            <a:endParaRPr lang="en-US" altLang="ko-KR" sz="1100" dirty="0"/>
          </a:p>
          <a:p>
            <a:r>
              <a:rPr lang="ko-KR" altLang="en-US" sz="1100" dirty="0"/>
              <a:t>일시불 선택 시 수수료</a:t>
            </a:r>
            <a:endParaRPr lang="en-US" altLang="ko-KR" sz="1100" dirty="0"/>
          </a:p>
          <a:p>
            <a:r>
              <a:rPr lang="en-US" altLang="ko-KR" sz="1000" dirty="0"/>
              <a:t>----------------------------------</a:t>
            </a:r>
          </a:p>
          <a:p>
            <a:r>
              <a:rPr lang="ko-KR" altLang="en-US" sz="1400" dirty="0"/>
              <a:t>합계 </a:t>
            </a:r>
            <a:r>
              <a:rPr lang="en-US" altLang="ko-KR" sz="1400" dirty="0"/>
              <a:t>: 1,000,000</a:t>
            </a:r>
            <a:r>
              <a:rPr lang="ko-KR" altLang="en-US" sz="1400" dirty="0"/>
              <a:t>원 </a:t>
            </a:r>
            <a:r>
              <a:rPr lang="en-US" altLang="ko-KR" sz="1400" dirty="0"/>
              <a:t>+ </a:t>
            </a:r>
            <a:r>
              <a:rPr lang="ko-KR" altLang="en-US" sz="1400" dirty="0"/>
              <a:t>수수료</a:t>
            </a:r>
            <a:endParaRPr lang="en-US" altLang="ko-KR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8F90A-70B3-4A78-8D68-8A459744AF75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354036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B2FE7-FF13-48EE-A542-53DB4A4448F4}"/>
              </a:ext>
            </a:extLst>
          </p:cNvPr>
          <p:cNvSpPr txBox="1"/>
          <p:nvPr/>
        </p:nvSpPr>
        <p:spPr>
          <a:xfrm>
            <a:off x="2906375" y="1604936"/>
            <a:ext cx="8473795" cy="2308324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확대요약 보기 버튼을 눌렀을 때 페이지 변화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B83E0-AB2E-4496-82AF-9DAFE06B8C89}"/>
              </a:ext>
            </a:extLst>
          </p:cNvPr>
          <p:cNvSpPr txBox="1"/>
          <p:nvPr/>
        </p:nvSpPr>
        <p:spPr>
          <a:xfrm>
            <a:off x="2899070" y="4067068"/>
            <a:ext cx="8473795" cy="1477328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검색 리스트에서 이 업체의 광고를 보지 않기 버튼을 눌렀을 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9B7EF9-6720-463F-939C-0C6CC0196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28384"/>
              </p:ext>
            </p:extLst>
          </p:nvPr>
        </p:nvGraphicFramePr>
        <p:xfrm>
          <a:off x="2995766" y="2052815"/>
          <a:ext cx="8280402" cy="165279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32854">
                  <a:extLst>
                    <a:ext uri="{9D8B030D-6E8A-4147-A177-3AD203B41FA5}">
                      <a16:colId xmlns:a16="http://schemas.microsoft.com/office/drawing/2014/main" val="1988285649"/>
                    </a:ext>
                  </a:extLst>
                </a:gridCol>
                <a:gridCol w="1117262">
                  <a:extLst>
                    <a:ext uri="{9D8B030D-6E8A-4147-A177-3AD203B41FA5}">
                      <a16:colId xmlns:a16="http://schemas.microsoft.com/office/drawing/2014/main" val="24873333"/>
                    </a:ext>
                  </a:extLst>
                </a:gridCol>
                <a:gridCol w="597904">
                  <a:extLst>
                    <a:ext uri="{9D8B030D-6E8A-4147-A177-3AD203B41FA5}">
                      <a16:colId xmlns:a16="http://schemas.microsoft.com/office/drawing/2014/main" val="1557438052"/>
                    </a:ext>
                  </a:extLst>
                </a:gridCol>
                <a:gridCol w="597904">
                  <a:extLst>
                    <a:ext uri="{9D8B030D-6E8A-4147-A177-3AD203B41FA5}">
                      <a16:colId xmlns:a16="http://schemas.microsoft.com/office/drawing/2014/main" val="1397461328"/>
                    </a:ext>
                  </a:extLst>
                </a:gridCol>
                <a:gridCol w="958902">
                  <a:extLst>
                    <a:ext uri="{9D8B030D-6E8A-4147-A177-3AD203B41FA5}">
                      <a16:colId xmlns:a16="http://schemas.microsoft.com/office/drawing/2014/main" val="3515558453"/>
                    </a:ext>
                  </a:extLst>
                </a:gridCol>
                <a:gridCol w="789684">
                  <a:extLst>
                    <a:ext uri="{9D8B030D-6E8A-4147-A177-3AD203B41FA5}">
                      <a16:colId xmlns:a16="http://schemas.microsoft.com/office/drawing/2014/main" val="2862648556"/>
                    </a:ext>
                  </a:extLst>
                </a:gridCol>
                <a:gridCol w="2526990">
                  <a:extLst>
                    <a:ext uri="{9D8B030D-6E8A-4147-A177-3AD203B41FA5}">
                      <a16:colId xmlns:a16="http://schemas.microsoft.com/office/drawing/2014/main" val="202706041"/>
                    </a:ext>
                  </a:extLst>
                </a:gridCol>
                <a:gridCol w="958902">
                  <a:extLst>
                    <a:ext uri="{9D8B030D-6E8A-4147-A177-3AD203B41FA5}">
                      <a16:colId xmlns:a16="http://schemas.microsoft.com/office/drawing/2014/main" val="1172837753"/>
                    </a:ext>
                  </a:extLst>
                </a:gridCol>
              </a:tblGrid>
              <a:tr h="236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</a:rPr>
                        <a:t>셀렉트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지역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역세권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직종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급여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근무시간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기업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모집내용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등록일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최신순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552657"/>
                  </a:ext>
                </a:extLst>
              </a:tr>
              <a:tr h="236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서울 중구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호선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노래주점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시급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7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19:00~23:00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복면가왕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7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시간 전</a:t>
                      </a:r>
                      <a:endParaRPr lang="ko-KR" altLang="en-US" sz="1100" b="0" i="0" u="none" strike="noStrike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05289"/>
                  </a:ext>
                </a:extLst>
              </a:tr>
              <a:tr h="236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20,000</a:t>
                      </a:r>
                      <a:r>
                        <a:rPr lang="ko-KR" altLang="en-US" sz="1100" u="none" strike="noStrike" dirty="0">
                          <a:effectLst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가면컨셉</a:t>
                      </a:r>
                      <a:r>
                        <a:rPr lang="ko-KR" altLang="en-US" sz="1100" u="none" strike="noStrike" dirty="0">
                          <a:effectLst/>
                        </a:rPr>
                        <a:t> 도우미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>
                          <a:effectLst/>
                        </a:rPr>
                        <a:t>노래 못해도 좋아요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18871"/>
                  </a:ext>
                </a:extLst>
              </a:tr>
              <a:tr h="236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고용형태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lang="en-US" altLang="ko-KR" sz="11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근무처</a:t>
                      </a:r>
                      <a:endParaRPr lang="en-US" altLang="ko-KR" sz="1100" b="0" i="0" u="none" strike="noStrike" dirty="0">
                        <a:solidFill>
                          <a:srgbClr val="CC009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중구 태평로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블라블라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603529"/>
                  </a:ext>
                </a:extLst>
              </a:tr>
              <a:tr h="236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아르바이트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접수방법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무관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en-US" altLang="ko-KR" sz="1100" b="0" i="0" u="none" strike="noStrike" dirty="0">
                        <a:solidFill>
                          <a:srgbClr val="CC009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010-1111-1111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accent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상시모집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623638"/>
                  </a:ext>
                </a:extLst>
              </a:tr>
              <a:tr h="236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♡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서울 서대문구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//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단란주점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협의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23:00~04:00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댄스댄스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레볼루션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7</a:t>
                      </a:r>
                      <a:r>
                        <a:rPr lang="ko-KR" altLang="en-US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일 전</a:t>
                      </a:r>
                      <a:endParaRPr lang="ko-KR" altLang="en-US" sz="1100" b="0" i="0" u="none" strike="noStrike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49751"/>
                  </a:ext>
                </a:extLst>
              </a:tr>
              <a:tr h="236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면접 후 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놀면서 돈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버실분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>
                          <a:effectLst/>
                        </a:rPr>
                        <a:t>올빼미 대환영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51600"/>
                  </a:ext>
                </a:extLst>
              </a:tr>
            </a:tbl>
          </a:graphicData>
        </a:graphic>
      </p:graphicFrame>
      <p:sp>
        <p:nvSpPr>
          <p:cNvPr id="39" name="순서도: 논리합 38">
            <a:extLst>
              <a:ext uri="{FF2B5EF4-FFF2-40B4-BE49-F238E27FC236}">
                <a16:creationId xmlns:a16="http://schemas.microsoft.com/office/drawing/2014/main" id="{4C3FD589-B35C-41F2-AB12-B502D0E2A4DE}"/>
              </a:ext>
            </a:extLst>
          </p:cNvPr>
          <p:cNvSpPr/>
          <p:nvPr/>
        </p:nvSpPr>
        <p:spPr>
          <a:xfrm>
            <a:off x="7654520" y="1706771"/>
            <a:ext cx="211615" cy="227894"/>
          </a:xfrm>
          <a:prstGeom prst="flowChartOr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&quot;허용 안 됨&quot; 기호 47">
            <a:extLst>
              <a:ext uri="{FF2B5EF4-FFF2-40B4-BE49-F238E27FC236}">
                <a16:creationId xmlns:a16="http://schemas.microsoft.com/office/drawing/2014/main" id="{D6187695-3337-42F0-8D99-440716FDFF62}"/>
              </a:ext>
            </a:extLst>
          </p:cNvPr>
          <p:cNvSpPr/>
          <p:nvPr/>
        </p:nvSpPr>
        <p:spPr>
          <a:xfrm>
            <a:off x="9475836" y="4121835"/>
            <a:ext cx="214024" cy="260533"/>
          </a:xfrm>
          <a:prstGeom prst="noSmoking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2E1C82D-3E53-4ED6-9A5D-31298D2D9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52231"/>
              </p:ext>
            </p:extLst>
          </p:nvPr>
        </p:nvGraphicFramePr>
        <p:xfrm>
          <a:off x="2995767" y="4476130"/>
          <a:ext cx="8280401" cy="70834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07553">
                  <a:extLst>
                    <a:ext uri="{9D8B030D-6E8A-4147-A177-3AD203B41FA5}">
                      <a16:colId xmlns:a16="http://schemas.microsoft.com/office/drawing/2014/main" val="1988285649"/>
                    </a:ext>
                  </a:extLst>
                </a:gridCol>
                <a:gridCol w="1142563">
                  <a:extLst>
                    <a:ext uri="{9D8B030D-6E8A-4147-A177-3AD203B41FA5}">
                      <a16:colId xmlns:a16="http://schemas.microsoft.com/office/drawing/2014/main" val="24873333"/>
                    </a:ext>
                  </a:extLst>
                </a:gridCol>
                <a:gridCol w="597904">
                  <a:extLst>
                    <a:ext uri="{9D8B030D-6E8A-4147-A177-3AD203B41FA5}">
                      <a16:colId xmlns:a16="http://schemas.microsoft.com/office/drawing/2014/main" val="1557438052"/>
                    </a:ext>
                  </a:extLst>
                </a:gridCol>
                <a:gridCol w="597904">
                  <a:extLst>
                    <a:ext uri="{9D8B030D-6E8A-4147-A177-3AD203B41FA5}">
                      <a16:colId xmlns:a16="http://schemas.microsoft.com/office/drawing/2014/main" val="1397461328"/>
                    </a:ext>
                  </a:extLst>
                </a:gridCol>
                <a:gridCol w="958902">
                  <a:extLst>
                    <a:ext uri="{9D8B030D-6E8A-4147-A177-3AD203B41FA5}">
                      <a16:colId xmlns:a16="http://schemas.microsoft.com/office/drawing/2014/main" val="3515558453"/>
                    </a:ext>
                  </a:extLst>
                </a:gridCol>
                <a:gridCol w="789684">
                  <a:extLst>
                    <a:ext uri="{9D8B030D-6E8A-4147-A177-3AD203B41FA5}">
                      <a16:colId xmlns:a16="http://schemas.microsoft.com/office/drawing/2014/main" val="2862648556"/>
                    </a:ext>
                  </a:extLst>
                </a:gridCol>
                <a:gridCol w="2526989">
                  <a:extLst>
                    <a:ext uri="{9D8B030D-6E8A-4147-A177-3AD203B41FA5}">
                      <a16:colId xmlns:a16="http://schemas.microsoft.com/office/drawing/2014/main" val="202706041"/>
                    </a:ext>
                  </a:extLst>
                </a:gridCol>
                <a:gridCol w="958902">
                  <a:extLst>
                    <a:ext uri="{9D8B030D-6E8A-4147-A177-3AD203B41FA5}">
                      <a16:colId xmlns:a16="http://schemas.microsoft.com/office/drawing/2014/main" val="1172837753"/>
                    </a:ext>
                  </a:extLst>
                </a:gridCol>
              </a:tblGrid>
              <a:tr h="236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셀렉트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지역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역세권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직종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급여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근무시간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기업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모집내용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등록일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최신순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4552657"/>
                  </a:ext>
                </a:extLst>
              </a:tr>
              <a:tr h="236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♡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서울 서대문구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//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단란주점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협의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23:00~04:00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댄스댄스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레볼루션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7</a:t>
                      </a:r>
                      <a:r>
                        <a:rPr lang="ko-KR" altLang="en-US" sz="11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일 전</a:t>
                      </a:r>
                      <a:endParaRPr lang="ko-KR" altLang="en-US" sz="1100" b="0" i="0" u="none" strike="noStrike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49751"/>
                  </a:ext>
                </a:extLst>
              </a:tr>
              <a:tr h="236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면접 후 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놀면서 돈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버실분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>
                          <a:effectLst/>
                        </a:rPr>
                        <a:t>올빼미 대환영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5160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3373729-3FC7-4A7F-AC06-BDAB7BC7CB0E}"/>
              </a:ext>
            </a:extLst>
          </p:cNvPr>
          <p:cNvSpPr txBox="1"/>
          <p:nvPr/>
        </p:nvSpPr>
        <p:spPr>
          <a:xfrm>
            <a:off x="2906375" y="5768791"/>
            <a:ext cx="8473795" cy="646331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새창을</a:t>
            </a:r>
            <a:r>
              <a:rPr lang="ko-KR" altLang="en-US" dirty="0"/>
              <a:t> 열어서 이 업체의 광고 보기 버튼을 눌렀을 때 페이지 변화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기업</a:t>
            </a:r>
            <a:r>
              <a:rPr lang="en-US" altLang="ko-KR" dirty="0"/>
              <a:t>/</a:t>
            </a:r>
            <a:r>
              <a:rPr lang="ko-KR" altLang="en-US" dirty="0"/>
              <a:t>모집내용 </a:t>
            </a:r>
            <a:r>
              <a:rPr lang="ko-KR" altLang="en-US" dirty="0" err="1"/>
              <a:t>클릭시</a:t>
            </a:r>
            <a:r>
              <a:rPr lang="ko-KR" altLang="en-US" dirty="0"/>
              <a:t> 나오는 페이지와 동일하다</a:t>
            </a:r>
            <a:endParaRPr lang="en-US" altLang="ko-KR" dirty="0"/>
          </a:p>
        </p:txBody>
      </p:sp>
      <p:sp>
        <p:nvSpPr>
          <p:cNvPr id="51" name="두루마리 모양: 가로로 말림 50">
            <a:extLst>
              <a:ext uri="{FF2B5EF4-FFF2-40B4-BE49-F238E27FC236}">
                <a16:creationId xmlns:a16="http://schemas.microsoft.com/office/drawing/2014/main" id="{035665CB-0D76-4E2D-B06C-F1FF1349F8A4}"/>
              </a:ext>
            </a:extLst>
          </p:cNvPr>
          <p:cNvSpPr/>
          <p:nvPr/>
        </p:nvSpPr>
        <p:spPr>
          <a:xfrm>
            <a:off x="9810345" y="5851874"/>
            <a:ext cx="239412" cy="203167"/>
          </a:xfrm>
          <a:prstGeom prst="horizontalScroll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16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스폰서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위시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선호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제공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보장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보장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C55AC-F2A6-48E6-955C-88A06FEE6980}"/>
              </a:ext>
            </a:extLst>
          </p:cNvPr>
          <p:cNvSpPr txBox="1"/>
          <p:nvPr/>
        </p:nvSpPr>
        <p:spPr>
          <a:xfrm>
            <a:off x="3222783" y="3326317"/>
            <a:ext cx="381546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오브젝트 계약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호텔</a:t>
            </a:r>
            <a:r>
              <a:rPr lang="en-US" altLang="ko-KR" sz="1400" dirty="0"/>
              <a:t>&amp;</a:t>
            </a:r>
            <a:r>
              <a:rPr lang="ko-KR" altLang="en-US" sz="1400" dirty="0"/>
              <a:t>리조트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레지던스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등록된 것 선택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부동산 </a:t>
            </a:r>
            <a:r>
              <a:rPr lang="en-US" altLang="ko-KR" sz="1400" dirty="0"/>
              <a:t>(</a:t>
            </a:r>
            <a:r>
              <a:rPr lang="ko-KR" altLang="en-US" sz="1400" dirty="0"/>
              <a:t>등록된 것 선택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동산 </a:t>
            </a:r>
            <a:r>
              <a:rPr lang="en-US" altLang="ko-KR" sz="1400" dirty="0"/>
              <a:t>(</a:t>
            </a:r>
            <a:r>
              <a:rPr lang="ko-KR" altLang="en-US" sz="1400" dirty="0"/>
              <a:t>등록된 것 선택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형태 </a:t>
            </a:r>
            <a:r>
              <a:rPr lang="en-US" altLang="ko-KR" sz="1400" dirty="0"/>
              <a:t>(</a:t>
            </a:r>
            <a:r>
              <a:rPr lang="ko-KR" altLang="en-US" sz="1400" dirty="0"/>
              <a:t>양수</a:t>
            </a:r>
            <a:r>
              <a:rPr lang="en-US" altLang="ko-KR" sz="1400" dirty="0"/>
              <a:t>/</a:t>
            </a:r>
            <a:r>
              <a:rPr lang="ko-KR" altLang="en-US" sz="1400" dirty="0"/>
              <a:t>임차</a:t>
            </a:r>
            <a:r>
              <a:rPr lang="en-US" altLang="ko-KR" sz="14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7"/>
            <a:ext cx="3910773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3</a:t>
            </a:r>
            <a:r>
              <a:rPr lang="ko-KR" altLang="en-US" sz="1400" dirty="0">
                <a:solidFill>
                  <a:prstClr val="black"/>
                </a:solidFill>
              </a:rPr>
              <a:t>단계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계약기간 동안 오브젝트 임차</a:t>
            </a:r>
            <a:r>
              <a:rPr lang="en-US" altLang="ko-KR" sz="1400" dirty="0">
                <a:solidFill>
                  <a:prstClr val="black"/>
                </a:solidFill>
              </a:rPr>
              <a:t>/</a:t>
            </a:r>
            <a:r>
              <a:rPr lang="ko-KR" altLang="en-US" sz="1400" dirty="0">
                <a:solidFill>
                  <a:prstClr val="black"/>
                </a:solidFill>
              </a:rPr>
              <a:t>양수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0"/>
            <a:r>
              <a:rPr lang="ko-KR" altLang="en-US" sz="1100" dirty="0">
                <a:solidFill>
                  <a:prstClr val="black"/>
                </a:solidFill>
              </a:rPr>
              <a:t>호텔</a:t>
            </a:r>
            <a:r>
              <a:rPr lang="en-US" altLang="ko-KR" sz="1100" dirty="0">
                <a:solidFill>
                  <a:prstClr val="black"/>
                </a:solidFill>
              </a:rPr>
              <a:t>&amp;</a:t>
            </a:r>
            <a:r>
              <a:rPr lang="ko-KR" altLang="en-US" sz="1100" dirty="0">
                <a:solidFill>
                  <a:prstClr val="black"/>
                </a:solidFill>
              </a:rPr>
              <a:t>리조트</a:t>
            </a:r>
            <a:r>
              <a:rPr lang="en-US" altLang="ko-KR" sz="1100" dirty="0">
                <a:solidFill>
                  <a:prstClr val="black"/>
                </a:solidFill>
              </a:rPr>
              <a:t>&amp;</a:t>
            </a:r>
            <a:r>
              <a:rPr lang="ko-KR" altLang="en-US" sz="1100" dirty="0" err="1">
                <a:solidFill>
                  <a:prstClr val="black"/>
                </a:solidFill>
              </a:rPr>
              <a:t>레지던스</a:t>
            </a:r>
            <a:r>
              <a:rPr lang="ko-KR" altLang="en-US" sz="1100" dirty="0">
                <a:solidFill>
                  <a:prstClr val="black"/>
                </a:solidFill>
              </a:rPr>
              <a:t> 추가하기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ko-KR" altLang="en-US" sz="1100" dirty="0">
                <a:solidFill>
                  <a:prstClr val="black"/>
                </a:solidFill>
              </a:rPr>
              <a:t>부동산 추가하기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ko-KR" altLang="en-US" sz="1100" dirty="0">
                <a:solidFill>
                  <a:prstClr val="black"/>
                </a:solidFill>
              </a:rPr>
              <a:t>동산 추가하기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ko-KR" altLang="en-US" sz="1100" dirty="0">
                <a:solidFill>
                  <a:prstClr val="black"/>
                </a:solidFill>
              </a:rPr>
              <a:t>위약금 </a:t>
            </a:r>
            <a:r>
              <a:rPr lang="en-US" altLang="ko-KR" sz="1100" dirty="0">
                <a:solidFill>
                  <a:prstClr val="black"/>
                </a:solidFill>
              </a:rPr>
              <a:t>? </a:t>
            </a:r>
            <a:r>
              <a:rPr lang="ko-KR" altLang="en-US" sz="1100" dirty="0" err="1">
                <a:solidFill>
                  <a:prstClr val="black"/>
                </a:solidFill>
              </a:rPr>
              <a:t>해약금</a:t>
            </a:r>
            <a:r>
              <a:rPr lang="en-US" altLang="ko-KR" sz="1100" dirty="0">
                <a:solidFill>
                  <a:prstClr val="black"/>
                </a:solidFill>
              </a:rPr>
              <a:t>?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----------------------------------</a:t>
            </a:r>
          </a:p>
          <a:p>
            <a:pPr lvl="0"/>
            <a:r>
              <a:rPr lang="ko-KR" altLang="en-US" sz="1400" dirty="0">
                <a:solidFill>
                  <a:prstClr val="black"/>
                </a:solidFill>
              </a:rPr>
              <a:t>합계 </a:t>
            </a:r>
            <a:r>
              <a:rPr lang="en-US" altLang="ko-KR" sz="1400" dirty="0">
                <a:solidFill>
                  <a:prstClr val="black"/>
                </a:solidFill>
              </a:rPr>
              <a:t>: 1,000,000</a:t>
            </a:r>
            <a:r>
              <a:rPr lang="ko-KR" altLang="en-US" sz="1400" dirty="0">
                <a:solidFill>
                  <a:prstClr val="black"/>
                </a:solidFill>
              </a:rPr>
              <a:t>원 </a:t>
            </a:r>
            <a:r>
              <a:rPr lang="en-US" altLang="ko-KR" sz="1400" dirty="0">
                <a:solidFill>
                  <a:prstClr val="black"/>
                </a:solidFill>
              </a:rPr>
              <a:t>+ </a:t>
            </a:r>
            <a:r>
              <a:rPr lang="ko-KR" altLang="en-US" sz="1400" dirty="0">
                <a:solidFill>
                  <a:prstClr val="black"/>
                </a:solidFill>
              </a:rPr>
              <a:t>수수료 </a:t>
            </a:r>
            <a:r>
              <a:rPr lang="en-US" altLang="ko-KR" sz="1400" dirty="0">
                <a:solidFill>
                  <a:prstClr val="black"/>
                </a:solidFill>
              </a:rPr>
              <a:t>+ (</a:t>
            </a:r>
            <a:r>
              <a:rPr lang="ko-KR" altLang="en-US" sz="1400" dirty="0">
                <a:solidFill>
                  <a:prstClr val="black"/>
                </a:solidFill>
              </a:rPr>
              <a:t>오브젝트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1CC525-B4C2-460B-8BE7-9878A6D98178}"/>
              </a:ext>
            </a:extLst>
          </p:cNvPr>
          <p:cNvSpPr txBox="1"/>
          <p:nvPr/>
        </p:nvSpPr>
        <p:spPr>
          <a:xfrm>
            <a:off x="518398" y="497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프리랜서 시점</a:t>
            </a:r>
            <a:endParaRPr lang="en-US" altLang="ko-KR" sz="1000" dirty="0"/>
          </a:p>
          <a:p>
            <a:r>
              <a:rPr lang="ko-KR" altLang="en-US" sz="1000" dirty="0"/>
              <a:t>스폰서의 외형 스펙 보기는 유료서비스다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0A256E-9F3E-4D0A-8029-E1F956E4BD1C}"/>
              </a:ext>
            </a:extLst>
          </p:cNvPr>
          <p:cNvSpPr txBox="1"/>
          <p:nvPr/>
        </p:nvSpPr>
        <p:spPr>
          <a:xfrm>
            <a:off x="3222783" y="4838231"/>
            <a:ext cx="38331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오브젝트 이용 안내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거래형태에 따른 보증금 및 손해배상책임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기타 주의사항 </a:t>
            </a:r>
            <a:r>
              <a:rPr lang="en-US" altLang="ko-KR" sz="1400" dirty="0"/>
              <a:t>– </a:t>
            </a:r>
            <a:r>
              <a:rPr lang="ko-KR" altLang="en-US" sz="1400" dirty="0"/>
              <a:t>금연 </a:t>
            </a:r>
            <a:r>
              <a:rPr lang="en-US" altLang="ko-KR" sz="1400" dirty="0"/>
              <a:t>/</a:t>
            </a:r>
            <a:r>
              <a:rPr lang="ko-KR" altLang="en-US" sz="1400" dirty="0"/>
              <a:t> 동물 사육 금지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38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C55AC-F2A6-48E6-955C-88A06FEE6980}"/>
              </a:ext>
            </a:extLst>
          </p:cNvPr>
          <p:cNvSpPr txBox="1"/>
          <p:nvPr/>
        </p:nvSpPr>
        <p:spPr>
          <a:xfrm>
            <a:off x="3222783" y="3326317"/>
            <a:ext cx="3562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계약 책임 및 위반 시 조치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위약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손해배상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7E121-0D36-4D90-9C27-21B1228D99DD}"/>
              </a:ext>
            </a:extLst>
          </p:cNvPr>
          <p:cNvSpPr txBox="1"/>
          <p:nvPr/>
        </p:nvSpPr>
        <p:spPr>
          <a:xfrm>
            <a:off x="3222783" y="4527729"/>
            <a:ext cx="3562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오브젝트 계약 책임 및 위반 시 조치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위약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손해배상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7"/>
            <a:ext cx="3910773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총 계약금액 및 대금 지급 요약</a:t>
            </a:r>
            <a:endParaRPr lang="en-US" altLang="ko-KR" sz="1400" dirty="0"/>
          </a:p>
          <a:p>
            <a:r>
              <a:rPr lang="ko-KR" altLang="en-US" sz="1100" dirty="0"/>
              <a:t>매수인 </a:t>
            </a:r>
            <a:r>
              <a:rPr lang="en-US" altLang="ko-KR" sz="1100" dirty="0"/>
              <a:t>(</a:t>
            </a:r>
            <a:r>
              <a:rPr lang="ko-KR" altLang="en-US" sz="1100" dirty="0"/>
              <a:t>을</a:t>
            </a:r>
            <a:r>
              <a:rPr lang="en-US" altLang="ko-KR" sz="1100" dirty="0"/>
              <a:t>)</a:t>
            </a:r>
            <a:r>
              <a:rPr lang="ko-KR" altLang="en-US" sz="1100" dirty="0"/>
              <a:t>은 매도인 </a:t>
            </a:r>
            <a:r>
              <a:rPr lang="en-US" altLang="ko-KR" sz="1100" dirty="0"/>
              <a:t>(</a:t>
            </a:r>
            <a:r>
              <a:rPr lang="ko-KR" altLang="en-US" sz="1100" dirty="0"/>
              <a:t>갑</a:t>
            </a:r>
            <a:r>
              <a:rPr lang="en-US" altLang="ko-KR" sz="1100" dirty="0"/>
              <a:t>)</a:t>
            </a:r>
            <a:r>
              <a:rPr lang="ko-KR" altLang="en-US" sz="1100" dirty="0"/>
              <a:t>에게 </a:t>
            </a:r>
            <a:r>
              <a:rPr lang="en-US" altLang="ko-KR" sz="1100" dirty="0"/>
              <a:t>[</a:t>
            </a:r>
            <a:r>
              <a:rPr lang="ko-KR" altLang="en-US" sz="1100" dirty="0"/>
              <a:t>계약 기간</a:t>
            </a:r>
            <a:r>
              <a:rPr lang="en-US" altLang="ko-KR" sz="1100" dirty="0"/>
              <a:t>]</a:t>
            </a:r>
            <a:r>
              <a:rPr lang="ko-KR" altLang="en-US" sz="1100" dirty="0"/>
              <a:t>까지 </a:t>
            </a:r>
            <a:r>
              <a:rPr lang="en-US" altLang="ko-KR" sz="1100" dirty="0"/>
              <a:t>[</a:t>
            </a:r>
            <a:r>
              <a:rPr lang="ko-KR" altLang="en-US" sz="1100" dirty="0"/>
              <a:t>지급방식</a:t>
            </a:r>
            <a:r>
              <a:rPr lang="en-US" altLang="ko-KR" sz="1100" dirty="0"/>
              <a:t>]</a:t>
            </a:r>
            <a:r>
              <a:rPr lang="ko-KR" altLang="en-US" sz="1100" dirty="0"/>
              <a:t>에 따라 </a:t>
            </a:r>
            <a:r>
              <a:rPr lang="en-US" altLang="ko-KR" sz="1100" dirty="0"/>
              <a:t>[</a:t>
            </a:r>
            <a:r>
              <a:rPr lang="ko-KR" altLang="en-US" sz="1100" dirty="0"/>
              <a:t>지급일</a:t>
            </a:r>
            <a:r>
              <a:rPr lang="en-US" altLang="ko-KR" sz="1100" dirty="0"/>
              <a:t>]</a:t>
            </a:r>
            <a:r>
              <a:rPr lang="ko-KR" altLang="en-US" sz="1100" dirty="0"/>
              <a:t>에 </a:t>
            </a:r>
            <a:r>
              <a:rPr lang="en-US" altLang="ko-KR" sz="1100" dirty="0"/>
              <a:t>X,XXX,XXX</a:t>
            </a:r>
            <a:r>
              <a:rPr lang="ko-KR" altLang="en-US" sz="1100" dirty="0"/>
              <a:t>의 대금을 지급한다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양도</a:t>
            </a:r>
            <a:r>
              <a:rPr lang="en-US" altLang="ko-KR" sz="1100" dirty="0"/>
              <a:t>/</a:t>
            </a:r>
            <a:r>
              <a:rPr lang="ko-KR" altLang="en-US" sz="1100" dirty="0"/>
              <a:t>임대인 </a:t>
            </a:r>
            <a:r>
              <a:rPr lang="en-US" altLang="ko-KR" sz="1100" dirty="0"/>
              <a:t>(</a:t>
            </a:r>
            <a:r>
              <a:rPr lang="ko-KR" altLang="en-US" sz="1100" dirty="0"/>
              <a:t>을</a:t>
            </a:r>
            <a:r>
              <a:rPr lang="en-US" altLang="ko-KR" sz="1100" dirty="0"/>
              <a:t>)</a:t>
            </a:r>
            <a:r>
              <a:rPr lang="ko-KR" altLang="en-US" sz="1100" dirty="0"/>
              <a:t>은 양수</a:t>
            </a:r>
            <a:r>
              <a:rPr lang="en-US" altLang="ko-KR" sz="1100" dirty="0"/>
              <a:t>/</a:t>
            </a:r>
            <a:r>
              <a:rPr lang="ko-KR" altLang="en-US" sz="1100" dirty="0"/>
              <a:t>임차인 </a:t>
            </a:r>
            <a:r>
              <a:rPr lang="en-US" altLang="ko-KR" sz="1100" dirty="0"/>
              <a:t>(</a:t>
            </a:r>
            <a:r>
              <a:rPr lang="ko-KR" altLang="en-US" sz="1100" dirty="0"/>
              <a:t>갑</a:t>
            </a:r>
            <a:r>
              <a:rPr lang="en-US" altLang="ko-KR" sz="1100" dirty="0"/>
              <a:t>)</a:t>
            </a:r>
            <a:r>
              <a:rPr lang="ko-KR" altLang="en-US" sz="1100" dirty="0"/>
              <a:t>에게 </a:t>
            </a:r>
            <a:r>
              <a:rPr lang="en-US" altLang="ko-KR" sz="1100" dirty="0"/>
              <a:t>[</a:t>
            </a:r>
            <a:r>
              <a:rPr lang="ko-KR" altLang="en-US" sz="1100" dirty="0"/>
              <a:t>계약 기간</a:t>
            </a:r>
            <a:r>
              <a:rPr lang="en-US" altLang="ko-KR" sz="1100" dirty="0"/>
              <a:t>]</a:t>
            </a:r>
            <a:r>
              <a:rPr lang="ko-KR" altLang="en-US" sz="1100" dirty="0"/>
              <a:t>까지 </a:t>
            </a:r>
            <a:r>
              <a:rPr lang="en-US" altLang="ko-KR" sz="1100" dirty="0"/>
              <a:t>[</a:t>
            </a:r>
            <a:r>
              <a:rPr lang="ko-KR" altLang="en-US" sz="1100" dirty="0"/>
              <a:t>부동산</a:t>
            </a:r>
            <a:r>
              <a:rPr lang="en-US" altLang="ko-KR" sz="1100" dirty="0"/>
              <a:t>/</a:t>
            </a:r>
            <a:r>
              <a:rPr lang="ko-KR" altLang="en-US" sz="1100" dirty="0"/>
              <a:t>동산</a:t>
            </a:r>
            <a:r>
              <a:rPr lang="en-US" altLang="ko-KR" sz="1100" dirty="0"/>
              <a:t>]</a:t>
            </a:r>
            <a:r>
              <a:rPr lang="ko-KR" altLang="en-US" sz="1100" dirty="0"/>
              <a:t>을 양도</a:t>
            </a:r>
            <a:r>
              <a:rPr lang="en-US" altLang="ko-KR" sz="1100" dirty="0"/>
              <a:t>/</a:t>
            </a:r>
            <a:r>
              <a:rPr lang="ko-KR" altLang="en-US" sz="1100" dirty="0"/>
              <a:t>임대한다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해약금</a:t>
            </a:r>
            <a:r>
              <a:rPr lang="en-US" altLang="ko-KR" sz="1100" dirty="0"/>
              <a:t>, </a:t>
            </a:r>
            <a:r>
              <a:rPr lang="ko-KR" altLang="en-US" sz="1100" dirty="0"/>
              <a:t>위약금</a:t>
            </a:r>
            <a:r>
              <a:rPr lang="en-US" altLang="ko-KR" sz="1100" dirty="0"/>
              <a:t>.</a:t>
            </a:r>
            <a:endParaRPr lang="en-US" altLang="ko-KR" sz="1000" dirty="0"/>
          </a:p>
          <a:p>
            <a:r>
              <a:rPr lang="en-US" altLang="ko-KR" sz="1000" dirty="0"/>
              <a:t>----------------------------------</a:t>
            </a:r>
          </a:p>
          <a:p>
            <a:r>
              <a:rPr lang="ko-KR" altLang="en-US" sz="1400" dirty="0"/>
              <a:t>합계 </a:t>
            </a:r>
            <a:r>
              <a:rPr lang="en-US" altLang="ko-KR" sz="1400" dirty="0"/>
              <a:t>: 1,000,000</a:t>
            </a:r>
            <a:r>
              <a:rPr lang="ko-KR" altLang="en-US" sz="1400" dirty="0"/>
              <a:t>원 </a:t>
            </a:r>
            <a:r>
              <a:rPr lang="en-US" altLang="ko-KR" sz="1400" dirty="0"/>
              <a:t>+ </a:t>
            </a:r>
            <a:r>
              <a:rPr lang="ko-KR" altLang="en-US" sz="1400" dirty="0"/>
              <a:t>수수료 </a:t>
            </a:r>
            <a:r>
              <a:rPr lang="en-US" altLang="ko-KR" sz="1400" dirty="0"/>
              <a:t>+ (</a:t>
            </a:r>
            <a:r>
              <a:rPr lang="ko-KR" altLang="en-US" sz="1400" dirty="0"/>
              <a:t>오브젝트</a:t>
            </a:r>
            <a:r>
              <a:rPr lang="en-US" altLang="ko-KR" sz="1400" dirty="0"/>
              <a:t>)</a:t>
            </a:r>
            <a:endParaRPr lang="en-US" altLang="ko-KR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F69C5-CB2A-4728-8070-1668DF5E8640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13909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프리랜서 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4543" y="2031375"/>
            <a:ext cx="4560128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제공 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취향옵션</a:t>
            </a:r>
            <a:r>
              <a:rPr lang="en-US" altLang="ko-KR" sz="1400" dirty="0"/>
              <a:t>, </a:t>
            </a:r>
            <a:r>
              <a:rPr lang="ko-KR" altLang="en-US" sz="1400" dirty="0"/>
              <a:t>골프동반</a:t>
            </a:r>
            <a:endParaRPr lang="en-US" altLang="ko-KR" sz="1400" dirty="0"/>
          </a:p>
          <a:p>
            <a:r>
              <a:rPr lang="ko-KR" altLang="en-US" sz="1400" dirty="0"/>
              <a:t>선호 오브젝트 </a:t>
            </a:r>
            <a:r>
              <a:rPr lang="en-US" altLang="ko-KR" sz="1400" dirty="0"/>
              <a:t>: </a:t>
            </a:r>
            <a:r>
              <a:rPr lang="ko-KR" altLang="en-US" sz="1400" dirty="0"/>
              <a:t>부동산</a:t>
            </a:r>
            <a:r>
              <a:rPr lang="en-US" altLang="ko-KR" sz="1400" dirty="0"/>
              <a:t>, </a:t>
            </a:r>
            <a:r>
              <a:rPr lang="ko-KR" altLang="en-US" sz="1400" dirty="0"/>
              <a:t>동산</a:t>
            </a:r>
            <a:endParaRPr lang="en-US" altLang="ko-KR" sz="1400" dirty="0"/>
          </a:p>
          <a:p>
            <a:r>
              <a:rPr lang="ko-KR" altLang="en-US" sz="1400" dirty="0"/>
              <a:t>희망 복지조건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/>
              <a:t>사생활 보장</a:t>
            </a:r>
            <a:endParaRPr lang="en-US" altLang="ko-KR" sz="1400" dirty="0"/>
          </a:p>
          <a:p>
            <a:r>
              <a:rPr lang="ko-KR" altLang="en-US" sz="1400" dirty="0"/>
              <a:t>희망 </a:t>
            </a:r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주급제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endParaRPr lang="en-US" altLang="ko-KR" sz="1400" dirty="0"/>
          </a:p>
          <a:p>
            <a:r>
              <a:rPr lang="ko-KR" altLang="en-US" sz="1400" dirty="0"/>
              <a:t>본인 강점요약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, </a:t>
            </a:r>
            <a:r>
              <a:rPr lang="ko-KR" altLang="en-US" sz="1400" dirty="0"/>
              <a:t>스포츠 </a:t>
            </a:r>
            <a:r>
              <a:rPr lang="en-US" altLang="ko-KR" sz="1400" dirty="0"/>
              <a:t>, </a:t>
            </a:r>
            <a:r>
              <a:rPr lang="ko-KR" altLang="en-US" sz="1400" dirty="0"/>
              <a:t>댄스</a:t>
            </a:r>
            <a:r>
              <a:rPr lang="en-US" altLang="ko-KR" sz="1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C55AC-F2A6-48E6-955C-88A06FEE6980}"/>
              </a:ext>
            </a:extLst>
          </p:cNvPr>
          <p:cNvSpPr txBox="1"/>
          <p:nvPr/>
        </p:nvSpPr>
        <p:spPr>
          <a:xfrm>
            <a:off x="3222783" y="3326317"/>
            <a:ext cx="197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프리랜서 수익 요약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총 예정수익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진행 주기당 수익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오브젝트 목록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7E121-0D36-4D90-9C27-21B1228D99DD}"/>
              </a:ext>
            </a:extLst>
          </p:cNvPr>
          <p:cNvSpPr txBox="1"/>
          <p:nvPr/>
        </p:nvSpPr>
        <p:spPr>
          <a:xfrm>
            <a:off x="3222783" y="4527729"/>
            <a:ext cx="37208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스폰서 대가 요약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기간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점유 형태 및 인원 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총 예정 공급량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진행 주기당 예정공급량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기간이 지난 후에는 공급 받을 수 없습니다</a:t>
            </a:r>
            <a:r>
              <a:rPr lang="en-US" altLang="ko-KR" sz="14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0DB1A-FCD7-4E57-8167-D134D3B436F9}"/>
              </a:ext>
            </a:extLst>
          </p:cNvPr>
          <p:cNvSpPr txBox="1"/>
          <p:nvPr/>
        </p:nvSpPr>
        <p:spPr>
          <a:xfrm>
            <a:off x="7469014" y="3227943"/>
            <a:ext cx="3910773" cy="180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61AC52-68E9-42BB-AD09-9184F87BBFA6}"/>
              </a:ext>
            </a:extLst>
          </p:cNvPr>
          <p:cNvSpPr txBox="1"/>
          <p:nvPr/>
        </p:nvSpPr>
        <p:spPr>
          <a:xfrm>
            <a:off x="7469014" y="2033466"/>
            <a:ext cx="3910773" cy="1198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5BC10-7B91-46D4-86EE-9EE3498FDA63}"/>
              </a:ext>
            </a:extLst>
          </p:cNvPr>
          <p:cNvSpPr txBox="1"/>
          <p:nvPr/>
        </p:nvSpPr>
        <p:spPr>
          <a:xfrm>
            <a:off x="7593844" y="2038627"/>
            <a:ext cx="34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프로그램 예약 하기</a:t>
            </a:r>
            <a:endParaRPr lang="en-US" altLang="ko-KR" sz="16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인원 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계약 형태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달력 보기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하단에 </a:t>
            </a:r>
            <a:r>
              <a:rPr lang="ko-KR" altLang="en-US" sz="1400" dirty="0" err="1"/>
              <a:t>달력나옴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3474EB-0DA8-4F5A-A878-4630FC03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733" b="279"/>
          <a:stretch/>
        </p:blipFill>
        <p:spPr>
          <a:xfrm>
            <a:off x="7759648" y="3245646"/>
            <a:ext cx="3337092" cy="1772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4F4ED3-7E86-46CC-9D5D-7464A77BF6F1}"/>
              </a:ext>
            </a:extLst>
          </p:cNvPr>
          <p:cNvSpPr txBox="1"/>
          <p:nvPr/>
        </p:nvSpPr>
        <p:spPr>
          <a:xfrm>
            <a:off x="7469014" y="5023566"/>
            <a:ext cx="3910773" cy="135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예약 요청하기 </a:t>
            </a:r>
            <a:r>
              <a:rPr lang="en-US" altLang="ko-KR" sz="1400" dirty="0"/>
              <a:t>/ </a:t>
            </a:r>
            <a:r>
              <a:rPr lang="ko-KR" altLang="en-US" sz="1400" dirty="0"/>
              <a:t>계약 내용 저장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400" dirty="0"/>
              <a:t>합계 </a:t>
            </a:r>
            <a:r>
              <a:rPr lang="en-US" altLang="ko-KR" sz="1400" dirty="0"/>
              <a:t>: 1,000,000</a:t>
            </a:r>
            <a:r>
              <a:rPr lang="ko-KR" altLang="en-US" sz="1400" dirty="0"/>
              <a:t>원 </a:t>
            </a:r>
            <a:r>
              <a:rPr lang="en-US" altLang="ko-KR" sz="1400" dirty="0"/>
              <a:t>+ </a:t>
            </a:r>
            <a:r>
              <a:rPr lang="ko-KR" altLang="en-US" sz="1400" dirty="0"/>
              <a:t>수수료 </a:t>
            </a:r>
            <a:r>
              <a:rPr lang="en-US" altLang="ko-KR" sz="1400" dirty="0"/>
              <a:t>+ (</a:t>
            </a:r>
            <a:r>
              <a:rPr lang="ko-KR" altLang="en-US" sz="1400" dirty="0"/>
              <a:t>오브젝트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43253F-1764-47F6-9821-1E2B6D46CC22}"/>
              </a:ext>
            </a:extLst>
          </p:cNvPr>
          <p:cNvSpPr/>
          <p:nvPr/>
        </p:nvSpPr>
        <p:spPr>
          <a:xfrm>
            <a:off x="7998781" y="5823751"/>
            <a:ext cx="2867487" cy="335194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요청하기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F3C73-3E59-4FF9-9969-D22A701CEF3C}"/>
              </a:ext>
            </a:extLst>
          </p:cNvPr>
          <p:cNvSpPr txBox="1"/>
          <p:nvPr/>
        </p:nvSpPr>
        <p:spPr>
          <a:xfrm>
            <a:off x="518398" y="497092"/>
            <a:ext cx="398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하우스 </a:t>
            </a:r>
            <a:r>
              <a:rPr lang="en-US" altLang="ko-KR" sz="1000" dirty="0"/>
              <a:t>2</a:t>
            </a:r>
            <a:r>
              <a:rPr lang="ko-KR" altLang="en-US" sz="1000" dirty="0"/>
              <a:t>채</a:t>
            </a:r>
            <a:r>
              <a:rPr lang="en-US" altLang="ko-KR" sz="1000" dirty="0"/>
              <a:t>, </a:t>
            </a:r>
            <a:r>
              <a:rPr lang="ko-KR" altLang="en-US" sz="1000" dirty="0"/>
              <a:t>이상형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취향 조합 </a:t>
            </a:r>
            <a:r>
              <a:rPr lang="en-US" altLang="ko-KR" sz="1000" dirty="0"/>
              <a:t>2</a:t>
            </a:r>
            <a:r>
              <a:rPr lang="ko-KR" altLang="en-US" sz="1000" dirty="0"/>
              <a:t>개 등록한 스폰서의 시점</a:t>
            </a:r>
            <a:endParaRPr lang="en-US" altLang="ko-KR" sz="1000" dirty="0"/>
          </a:p>
          <a:p>
            <a:r>
              <a:rPr lang="ko-KR" altLang="en-US" sz="1000" dirty="0"/>
              <a:t>프리랜서의 이상형 보기는 추가 결제를 </a:t>
            </a:r>
            <a:r>
              <a:rPr lang="ko-KR" altLang="en-US" sz="1000" dirty="0" err="1"/>
              <a:t>해야하지만</a:t>
            </a:r>
            <a:r>
              <a:rPr lang="ko-KR" altLang="en-US" sz="1000" dirty="0"/>
              <a:t> 하지 않음</a:t>
            </a:r>
          </a:p>
        </p:txBody>
      </p:sp>
    </p:spTree>
    <p:extLst>
      <p:ext uri="{BB962C8B-B14F-4D97-AF65-F5344CB8AC3E}">
        <p14:creationId xmlns:p14="http://schemas.microsoft.com/office/powerpoint/2010/main" val="1336355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하우스정보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비밀친구를 위한 러브하우스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스폰서 </a:t>
            </a:r>
            <a:r>
              <a:rPr lang="en-US" altLang="ko-KR" sz="1600" dirty="0"/>
              <a:t>: </a:t>
            </a:r>
            <a:r>
              <a:rPr lang="ko-KR" altLang="en-US" sz="1600" dirty="0"/>
              <a:t>이</a:t>
            </a:r>
            <a:r>
              <a:rPr lang="en-US" altLang="ko-KR" sz="1600" dirty="0"/>
              <a:t>XX (</a:t>
            </a:r>
            <a:r>
              <a:rPr lang="ko-KR" altLang="en-US" sz="1600" dirty="0"/>
              <a:t>프로필 페이지 방문</a:t>
            </a:r>
            <a:r>
              <a:rPr lang="en-US" altLang="ko-KR" sz="16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5992" y="5201182"/>
            <a:ext cx="456012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건물 </a:t>
            </a:r>
            <a:r>
              <a:rPr lang="en-US" altLang="ko-KR" sz="1400" dirty="0"/>
              <a:t>: </a:t>
            </a:r>
            <a:r>
              <a:rPr lang="ko-KR" altLang="en-US" sz="1400" dirty="0"/>
              <a:t>주상복합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점유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개인실</a:t>
            </a:r>
            <a:endParaRPr lang="en-US" altLang="ko-KR" sz="1400" dirty="0"/>
          </a:p>
          <a:p>
            <a:r>
              <a:rPr lang="ko-KR" altLang="en-US" sz="1400" dirty="0"/>
              <a:t>공간 </a:t>
            </a:r>
            <a:r>
              <a:rPr lang="en-US" altLang="ko-KR" sz="1400" dirty="0"/>
              <a:t>: </a:t>
            </a:r>
            <a:r>
              <a:rPr lang="ko-KR" altLang="en-US" sz="1400" dirty="0"/>
              <a:t>침대</a:t>
            </a:r>
            <a:r>
              <a:rPr lang="en-US" altLang="ko-KR" sz="1400" dirty="0"/>
              <a:t>/</a:t>
            </a:r>
            <a:r>
              <a:rPr lang="ko-KR" altLang="en-US" sz="1400" dirty="0"/>
              <a:t>사무</a:t>
            </a:r>
            <a:r>
              <a:rPr lang="en-US" altLang="ko-KR" sz="1400" dirty="0"/>
              <a:t>/</a:t>
            </a:r>
            <a:r>
              <a:rPr lang="ko-KR" altLang="en-US" sz="1400" dirty="0"/>
              <a:t>부엌</a:t>
            </a:r>
            <a:r>
              <a:rPr lang="en-US" altLang="ko-KR" sz="1400" dirty="0"/>
              <a:t>/</a:t>
            </a:r>
            <a:r>
              <a:rPr lang="ko-KR" altLang="en-US" sz="1400" dirty="0"/>
              <a:t>욕실</a:t>
            </a:r>
            <a:r>
              <a:rPr lang="en-US" altLang="ko-KR" sz="1400" dirty="0"/>
              <a:t>-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r>
              <a:rPr lang="ko-KR" altLang="en-US" sz="1400" dirty="0"/>
              <a:t>설비 </a:t>
            </a:r>
            <a:r>
              <a:rPr lang="en-US" altLang="ko-KR" sz="1400" dirty="0"/>
              <a:t>: </a:t>
            </a:r>
            <a:r>
              <a:rPr lang="ko-KR" altLang="en-US" sz="1400" dirty="0"/>
              <a:t>에어컨</a:t>
            </a:r>
            <a:r>
              <a:rPr lang="en-US" altLang="ko-KR" sz="1400" dirty="0"/>
              <a:t>/</a:t>
            </a:r>
            <a:r>
              <a:rPr lang="ko-KR" altLang="en-US" sz="1400" dirty="0"/>
              <a:t>난방</a:t>
            </a:r>
            <a:r>
              <a:rPr lang="en-US" altLang="ko-KR" sz="1400" dirty="0"/>
              <a:t>/</a:t>
            </a:r>
            <a:r>
              <a:rPr lang="ko-KR" altLang="en-US" sz="1400" dirty="0"/>
              <a:t>냉장고</a:t>
            </a:r>
            <a:r>
              <a:rPr lang="en-US" altLang="ko-KR" sz="1400" dirty="0"/>
              <a:t>/</a:t>
            </a:r>
            <a:r>
              <a:rPr lang="ko-KR" altLang="en-US" sz="1400" dirty="0"/>
              <a:t>세탁기</a:t>
            </a:r>
            <a:r>
              <a:rPr lang="en-US" altLang="ko-KR" sz="1400" dirty="0"/>
              <a:t>/</a:t>
            </a:r>
            <a:r>
              <a:rPr lang="ko-KR" altLang="en-US" sz="1400" dirty="0"/>
              <a:t>건조기</a:t>
            </a:r>
            <a:r>
              <a:rPr lang="en-US" altLang="ko-KR" sz="1400" dirty="0"/>
              <a:t>/</a:t>
            </a:r>
            <a:r>
              <a:rPr lang="en-US" altLang="ko-KR" sz="1400" dirty="0" err="1"/>
              <a:t>WiFi</a:t>
            </a:r>
            <a:endParaRPr lang="en-US" altLang="ko-KR" sz="1400" dirty="0"/>
          </a:p>
          <a:p>
            <a:r>
              <a:rPr lang="ko-KR" altLang="en-US" sz="1400" dirty="0"/>
              <a:t>보안 </a:t>
            </a:r>
            <a:r>
              <a:rPr lang="en-US" altLang="ko-KR" sz="1400" dirty="0"/>
              <a:t>: CCTV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도어락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경비원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1AB1D-140E-4FC2-830A-5A19B9C36F34}"/>
              </a:ext>
            </a:extLst>
          </p:cNvPr>
          <p:cNvSpPr txBox="1"/>
          <p:nvPr/>
        </p:nvSpPr>
        <p:spPr>
          <a:xfrm>
            <a:off x="7466118" y="4115011"/>
            <a:ext cx="3910773" cy="1116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600" dirty="0"/>
              <a:t>하우스 요약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010-4444-4444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입사제의방법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2867F-3AC5-4CE1-99C0-5D97B24C3E02}"/>
              </a:ext>
            </a:extLst>
          </p:cNvPr>
          <p:cNvSpPr txBox="1"/>
          <p:nvPr/>
        </p:nvSpPr>
        <p:spPr>
          <a:xfrm>
            <a:off x="7466119" y="5201182"/>
            <a:ext cx="391366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입실조건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+</a:t>
            </a:r>
            <a:r>
              <a:rPr lang="ko-KR" altLang="en-US" sz="1400" dirty="0"/>
              <a:t>오브젝트 계약</a:t>
            </a:r>
            <a:endParaRPr lang="en-US" altLang="ko-KR" sz="1400" dirty="0"/>
          </a:p>
          <a:p>
            <a:r>
              <a:rPr lang="ko-KR" altLang="en-US" sz="1400" dirty="0"/>
              <a:t>입실기간 </a:t>
            </a:r>
            <a:r>
              <a:rPr lang="en-US" altLang="ko-KR" sz="1400" dirty="0"/>
              <a:t>: </a:t>
            </a:r>
            <a:r>
              <a:rPr lang="ko-KR" altLang="en-US" sz="1400" dirty="0"/>
              <a:t>계약기간</a:t>
            </a:r>
            <a:endParaRPr lang="en-US" altLang="ko-KR" sz="1400" dirty="0"/>
          </a:p>
          <a:p>
            <a:r>
              <a:rPr lang="ko-KR" altLang="en-US" sz="1400" dirty="0"/>
              <a:t>통금시간 </a:t>
            </a:r>
            <a:r>
              <a:rPr lang="en-US" altLang="ko-KR" sz="1400" dirty="0"/>
              <a:t>: </a:t>
            </a:r>
            <a:r>
              <a:rPr lang="ko-KR" altLang="en-US" sz="1400" dirty="0"/>
              <a:t>없음</a:t>
            </a:r>
            <a:endParaRPr lang="en-US" altLang="ko-KR" sz="1400" dirty="0"/>
          </a:p>
          <a:p>
            <a:r>
              <a:rPr lang="ko-KR" altLang="en-US" sz="1400" dirty="0"/>
              <a:t>관리점검 </a:t>
            </a:r>
            <a:r>
              <a:rPr lang="en-US" altLang="ko-KR" sz="1400" dirty="0"/>
              <a:t>: </a:t>
            </a:r>
            <a:r>
              <a:rPr lang="ko-KR" altLang="en-US" sz="1400" dirty="0"/>
              <a:t>월</a:t>
            </a:r>
            <a:r>
              <a:rPr lang="en-US" altLang="ko-KR" sz="1400" dirty="0"/>
              <a:t>1</a:t>
            </a:r>
            <a:r>
              <a:rPr lang="ko-KR" altLang="en-US" sz="1400" dirty="0"/>
              <a:t>회 </a:t>
            </a:r>
            <a:r>
              <a:rPr lang="en-US" altLang="ko-KR" sz="1400" dirty="0"/>
              <a:t>/ </a:t>
            </a:r>
            <a:r>
              <a:rPr lang="ko-KR" altLang="en-US" sz="1400" dirty="0"/>
              <a:t>청소점검</a:t>
            </a:r>
            <a:endParaRPr lang="en-US" altLang="ko-KR" sz="1400" dirty="0"/>
          </a:p>
          <a:p>
            <a:r>
              <a:rPr lang="ko-KR" altLang="en-US" sz="1400" dirty="0"/>
              <a:t>주의사항 </a:t>
            </a:r>
            <a:r>
              <a:rPr lang="en-US" altLang="ko-KR" sz="1400" dirty="0"/>
              <a:t>: </a:t>
            </a:r>
            <a:r>
              <a:rPr lang="ko-KR" altLang="en-US" sz="1400" dirty="0"/>
              <a:t>금연</a:t>
            </a:r>
            <a:r>
              <a:rPr lang="en-US" altLang="ko-KR" sz="1400" dirty="0"/>
              <a:t> / </a:t>
            </a:r>
            <a:r>
              <a:rPr lang="ko-KR" altLang="en-US" sz="1400" dirty="0"/>
              <a:t>애완동물 금지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76955-91E3-411B-8745-1FC07AEAF4FF}"/>
              </a:ext>
            </a:extLst>
          </p:cNvPr>
          <p:cNvSpPr txBox="1"/>
          <p:nvPr/>
        </p:nvSpPr>
        <p:spPr>
          <a:xfrm>
            <a:off x="3236481" y="2196091"/>
            <a:ext cx="3875808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하우스사진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주소지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성동구 성수동</a:t>
            </a:r>
            <a:r>
              <a:rPr lang="en-US" altLang="ko-KR" sz="1200" dirty="0"/>
              <a:t>1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갤러리아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포레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하우스→</a:t>
            </a:r>
            <a:r>
              <a:rPr lang="en-US" altLang="ko-KR" sz="1600" dirty="0"/>
              <a:t>(</a:t>
            </a:r>
            <a:r>
              <a:rPr lang="ko-KR" altLang="en-US" sz="1600" dirty="0"/>
              <a:t>공원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도보 </a:t>
            </a:r>
            <a:r>
              <a:rPr lang="en-US" altLang="ko-KR" sz="1600" dirty="0"/>
              <a:t>5</a:t>
            </a:r>
            <a:r>
              <a:rPr lang="ko-KR" altLang="en-US" sz="1600" dirty="0"/>
              <a:t>분</a:t>
            </a:r>
            <a:endParaRPr lang="en-US" altLang="ko-K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A845FF-794C-423A-9CBF-C5B7079A9313}"/>
              </a:ext>
            </a:extLst>
          </p:cNvPr>
          <p:cNvSpPr txBox="1"/>
          <p:nvPr/>
        </p:nvSpPr>
        <p:spPr>
          <a:xfrm>
            <a:off x="7648575" y="4415571"/>
            <a:ext cx="2164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계약</a:t>
            </a:r>
            <a:r>
              <a:rPr lang="en-US" altLang="ko-KR" sz="1400" dirty="0"/>
              <a:t>/</a:t>
            </a:r>
            <a:r>
              <a:rPr lang="ko-KR" altLang="en-US" sz="1400" dirty="0"/>
              <a:t>전용면적 </a:t>
            </a:r>
            <a:r>
              <a:rPr lang="en-US" altLang="ko-KR" sz="1400" dirty="0"/>
              <a:t>: 232/170</a:t>
            </a:r>
          </a:p>
          <a:p>
            <a:r>
              <a:rPr lang="ko-KR" altLang="en-US" sz="1400" dirty="0"/>
              <a:t>방수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욕실수</a:t>
            </a:r>
            <a:r>
              <a:rPr lang="ko-KR" altLang="en-US" sz="1400" dirty="0"/>
              <a:t> </a:t>
            </a:r>
            <a:r>
              <a:rPr lang="en-US" altLang="ko-KR" sz="1400" dirty="0"/>
              <a:t>: 4/3</a:t>
            </a:r>
          </a:p>
          <a:p>
            <a:r>
              <a:rPr lang="ko-KR" altLang="en-US" sz="1400" dirty="0" err="1"/>
              <a:t>해당층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총층</a:t>
            </a:r>
            <a:r>
              <a:rPr lang="ko-KR" altLang="en-US" sz="1400" dirty="0"/>
              <a:t> </a:t>
            </a:r>
            <a:r>
              <a:rPr lang="en-US" altLang="ko-KR" sz="1400" dirty="0"/>
              <a:t>: 45/45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6258DF-7942-4DEE-AC03-32D1CEE86C0D}"/>
              </a:ext>
            </a:extLst>
          </p:cNvPr>
          <p:cNvSpPr txBox="1"/>
          <p:nvPr/>
        </p:nvSpPr>
        <p:spPr>
          <a:xfrm>
            <a:off x="9591192" y="4410831"/>
            <a:ext cx="1465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주차공간 </a:t>
            </a:r>
            <a:r>
              <a:rPr lang="en-US" altLang="ko-KR" sz="1400" dirty="0"/>
              <a:t>: 6</a:t>
            </a:r>
            <a:r>
              <a:rPr lang="ko-KR" altLang="en-US" sz="1400" dirty="0"/>
              <a:t>대</a:t>
            </a:r>
            <a:endParaRPr lang="en-US" altLang="ko-KR" sz="1400" dirty="0"/>
          </a:p>
          <a:p>
            <a:r>
              <a:rPr lang="ko-KR" altLang="en-US" sz="1400" dirty="0"/>
              <a:t>매매 </a:t>
            </a:r>
            <a:r>
              <a:rPr lang="en-US" altLang="ko-KR" sz="1400" dirty="0"/>
              <a:t>: </a:t>
            </a:r>
            <a:r>
              <a:rPr lang="ko-KR" altLang="en-US" sz="1400" dirty="0"/>
              <a:t>시세</a:t>
            </a:r>
            <a:endParaRPr lang="en-US" altLang="ko-KR" sz="1400" dirty="0"/>
          </a:p>
          <a:p>
            <a:r>
              <a:rPr lang="ko-KR" altLang="en-US" sz="1400" dirty="0"/>
              <a:t>준공연도 </a:t>
            </a:r>
            <a:r>
              <a:rPr lang="en-US" altLang="ko-KR" sz="1400" dirty="0"/>
              <a:t>: 2011</a:t>
            </a:r>
          </a:p>
        </p:txBody>
      </p:sp>
      <p:sp>
        <p:nvSpPr>
          <p:cNvPr id="37" name="화살표: 줄무늬가 있는 오른쪽 36">
            <a:extLst>
              <a:ext uri="{FF2B5EF4-FFF2-40B4-BE49-F238E27FC236}">
                <a16:creationId xmlns:a16="http://schemas.microsoft.com/office/drawing/2014/main" id="{11ADFBA3-EA93-478B-9CA5-B9F1F3ADD07C}"/>
              </a:ext>
            </a:extLst>
          </p:cNvPr>
          <p:cNvSpPr/>
          <p:nvPr/>
        </p:nvSpPr>
        <p:spPr>
          <a:xfrm>
            <a:off x="3059239" y="335558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줄무늬가 있는 오른쪽 39">
            <a:extLst>
              <a:ext uri="{FF2B5EF4-FFF2-40B4-BE49-F238E27FC236}">
                <a16:creationId xmlns:a16="http://schemas.microsoft.com/office/drawing/2014/main" id="{04B7BF90-9B44-4E36-8926-4E445DB09FD7}"/>
              </a:ext>
            </a:extLst>
          </p:cNvPr>
          <p:cNvSpPr/>
          <p:nvPr/>
        </p:nvSpPr>
        <p:spPr>
          <a:xfrm>
            <a:off x="6896399" y="335601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5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채용공고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002FF-607D-4C49-BEF7-175650A5CC4A}"/>
              </a:ext>
            </a:extLst>
          </p:cNvPr>
          <p:cNvSpPr txBox="1"/>
          <p:nvPr/>
        </p:nvSpPr>
        <p:spPr>
          <a:xfrm>
            <a:off x="2905992" y="4055812"/>
            <a:ext cx="8475531" cy="234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2905992" y="1984895"/>
            <a:ext cx="4560127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제목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가면컨셉</a:t>
            </a:r>
            <a:r>
              <a:rPr lang="ko-KR" altLang="en-US" sz="1600" dirty="0"/>
              <a:t> 도우미 </a:t>
            </a:r>
            <a:r>
              <a:rPr lang="en-US" altLang="ko-KR" sz="1600" dirty="0"/>
              <a:t>/ </a:t>
            </a:r>
            <a:r>
              <a:rPr lang="ko-KR" altLang="en-US" sz="1600" dirty="0"/>
              <a:t>노래 못해도 좋아요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2905992" y="2324567"/>
            <a:ext cx="4560127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업소명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복면가왕</a:t>
            </a:r>
            <a:endParaRPr lang="en-US" altLang="ko-KR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CB552-0853-4816-ACCF-F57941BE9273}"/>
              </a:ext>
            </a:extLst>
          </p:cNvPr>
          <p:cNvSpPr txBox="1"/>
          <p:nvPr/>
        </p:nvSpPr>
        <p:spPr>
          <a:xfrm>
            <a:off x="2905992" y="2667265"/>
            <a:ext cx="4560127" cy="430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회사명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하이페리온</a:t>
            </a:r>
            <a:r>
              <a:rPr lang="ko-KR" altLang="en-US" sz="1100" dirty="0"/>
              <a:t> </a:t>
            </a:r>
            <a:r>
              <a:rPr lang="en-US" altLang="ko-KR" sz="1100" dirty="0"/>
              <a:t>/ </a:t>
            </a:r>
            <a:r>
              <a:rPr lang="ko-KR" altLang="en-US" sz="1100" dirty="0"/>
              <a:t>대표자 </a:t>
            </a:r>
            <a:r>
              <a:rPr lang="en-US" altLang="ko-KR" sz="1100" dirty="0"/>
              <a:t>: </a:t>
            </a:r>
            <a:r>
              <a:rPr lang="ko-KR" altLang="en-US" sz="1100" dirty="0"/>
              <a:t>김정훈 </a:t>
            </a:r>
            <a:r>
              <a:rPr lang="en-US" altLang="ko-KR" sz="1100" dirty="0"/>
              <a:t>/ </a:t>
            </a:r>
            <a:r>
              <a:rPr lang="ko-KR" altLang="en-US" sz="1100" dirty="0"/>
              <a:t>사업자번호 </a:t>
            </a:r>
            <a:r>
              <a:rPr lang="en-US" altLang="ko-KR" sz="1100" dirty="0"/>
              <a:t>: </a:t>
            </a:r>
          </a:p>
          <a:p>
            <a:r>
              <a:rPr lang="ko-KR" altLang="en-US" sz="1100" dirty="0"/>
              <a:t>회사주소 </a:t>
            </a:r>
            <a:r>
              <a:rPr lang="en-US" altLang="ko-KR" sz="1100" dirty="0"/>
              <a:t>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83864-04F7-40DF-A1F3-BF16959B9A32}"/>
              </a:ext>
            </a:extLst>
          </p:cNvPr>
          <p:cNvSpPr txBox="1"/>
          <p:nvPr/>
        </p:nvSpPr>
        <p:spPr>
          <a:xfrm>
            <a:off x="3014699" y="4329814"/>
            <a:ext cx="3059080" cy="203132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등록일자 </a:t>
            </a:r>
            <a:r>
              <a:rPr lang="en-US" altLang="ko-KR" sz="1400" dirty="0"/>
              <a:t>: 2017-08-01</a:t>
            </a:r>
          </a:p>
          <a:p>
            <a:r>
              <a:rPr lang="ko-KR" altLang="en-US" sz="1400" dirty="0"/>
              <a:t>마감일자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2017-08-07 (</a:t>
            </a:r>
            <a:r>
              <a:rPr lang="ko-KR" altLang="en-US" sz="1400" dirty="0"/>
              <a:t>마감 </a:t>
            </a:r>
            <a:r>
              <a:rPr lang="en-US" altLang="ko-KR" sz="1400" dirty="0"/>
              <a:t>6</a:t>
            </a:r>
            <a:r>
              <a:rPr lang="ko-KR" altLang="en-US" sz="1400" dirty="0"/>
              <a:t>일전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모집인원 </a:t>
            </a:r>
            <a:r>
              <a:rPr lang="en-US" altLang="ko-KR" sz="1400" dirty="0"/>
              <a:t>: 00</a:t>
            </a:r>
            <a:r>
              <a:rPr lang="ko-KR" altLang="en-US" sz="1400" dirty="0"/>
              <a:t>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담당자 </a:t>
            </a:r>
            <a:r>
              <a:rPr lang="en-US" altLang="ko-KR" sz="1400" dirty="0"/>
              <a:t>: </a:t>
            </a:r>
            <a:r>
              <a:rPr lang="ko-KR" altLang="en-US" sz="1400" dirty="0"/>
              <a:t>홍길동</a:t>
            </a:r>
            <a:endParaRPr lang="en-US" altLang="ko-KR" sz="1400" dirty="0"/>
          </a:p>
          <a:p>
            <a:r>
              <a:rPr lang="ko-KR" altLang="en-US" sz="1400" dirty="0"/>
              <a:t>연락처 </a:t>
            </a:r>
            <a:r>
              <a:rPr lang="en-US" altLang="ko-KR" sz="1400" dirty="0"/>
              <a:t>: 010-1111-1111</a:t>
            </a:r>
          </a:p>
          <a:p>
            <a:r>
              <a:rPr lang="ko-KR" altLang="en-US" sz="1400" dirty="0"/>
              <a:t>접수방법 </a:t>
            </a:r>
            <a:r>
              <a:rPr lang="en-US" altLang="ko-KR" sz="1400" dirty="0"/>
              <a:t>: </a:t>
            </a:r>
            <a:r>
              <a:rPr lang="ko-KR" altLang="en-US" sz="1400" dirty="0"/>
              <a:t>문자</a:t>
            </a:r>
            <a:endParaRPr lang="en-US" altLang="ko-KR" sz="1400" dirty="0"/>
          </a:p>
          <a:p>
            <a:r>
              <a:rPr lang="ko-KR" altLang="en-US" sz="1400" dirty="0"/>
              <a:t>문의시간 </a:t>
            </a:r>
            <a:r>
              <a:rPr lang="en-US" altLang="ko-KR" sz="1400" dirty="0"/>
              <a:t>: </a:t>
            </a:r>
            <a:r>
              <a:rPr lang="ko-KR" altLang="en-US" sz="1400" dirty="0"/>
              <a:t>무관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7E47D-4046-4140-8FAA-35B350624FBC}"/>
              </a:ext>
            </a:extLst>
          </p:cNvPr>
          <p:cNvSpPr txBox="1"/>
          <p:nvPr/>
        </p:nvSpPr>
        <p:spPr>
          <a:xfrm>
            <a:off x="6423956" y="4237826"/>
            <a:ext cx="32672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성별분류 </a:t>
            </a:r>
            <a:r>
              <a:rPr lang="en-US" altLang="ko-KR" sz="1200" dirty="0"/>
              <a:t>: </a:t>
            </a:r>
            <a:r>
              <a:rPr lang="ko-KR" altLang="en-US" sz="1200" dirty="0"/>
              <a:t>여자</a:t>
            </a:r>
            <a:endParaRPr lang="en-US" altLang="ko-KR" sz="1200" dirty="0"/>
          </a:p>
          <a:p>
            <a:r>
              <a:rPr lang="ko-KR" altLang="en-US" sz="1200" dirty="0"/>
              <a:t>고용형태 </a:t>
            </a:r>
            <a:r>
              <a:rPr lang="en-US" altLang="ko-KR" sz="1200" dirty="0"/>
              <a:t>: </a:t>
            </a:r>
            <a:r>
              <a:rPr lang="ko-KR" altLang="en-US" sz="1200" dirty="0"/>
              <a:t>아르바이트 </a:t>
            </a:r>
            <a:endParaRPr lang="en-US" altLang="ko-KR" sz="1200" dirty="0"/>
          </a:p>
          <a:p>
            <a:r>
              <a:rPr lang="ko-KR" altLang="en-US" sz="1200" dirty="0"/>
              <a:t>우대사항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일본어가능 </a:t>
            </a:r>
            <a:r>
              <a:rPr lang="en-US" altLang="ko-KR" sz="1200" dirty="0"/>
              <a:t>/ </a:t>
            </a:r>
            <a:r>
              <a:rPr lang="ko-KR" altLang="en-US" sz="1200" dirty="0"/>
              <a:t>댄스</a:t>
            </a:r>
            <a:endParaRPr lang="en-US" altLang="ko-KR" sz="1200" dirty="0"/>
          </a:p>
          <a:p>
            <a:r>
              <a:rPr lang="ko-KR" altLang="en-US" sz="1200" dirty="0"/>
              <a:t>경력사항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  <a:p>
            <a:r>
              <a:rPr lang="ko-KR" altLang="en-US" sz="1200" dirty="0"/>
              <a:t>연령제한 </a:t>
            </a:r>
            <a:r>
              <a:rPr lang="en-US" altLang="ko-KR" sz="1200" dirty="0"/>
              <a:t>: 27</a:t>
            </a:r>
            <a:r>
              <a:rPr lang="ko-KR" altLang="en-US" sz="1200" dirty="0"/>
              <a:t>살 </a:t>
            </a:r>
            <a:r>
              <a:rPr lang="en-US" altLang="ko-KR" sz="1200" dirty="0"/>
              <a:t>(1991</a:t>
            </a:r>
            <a:r>
              <a:rPr lang="ko-KR" altLang="en-US" sz="1200" dirty="0"/>
              <a:t>년생</a:t>
            </a:r>
            <a:r>
              <a:rPr lang="en-US" altLang="ko-KR" sz="1200" dirty="0"/>
              <a:t>) ~ XX</a:t>
            </a:r>
            <a:r>
              <a:rPr lang="ko-KR" altLang="en-US" sz="1200" dirty="0"/>
              <a:t>살 </a:t>
            </a:r>
            <a:r>
              <a:rPr lang="en-US" altLang="ko-KR" sz="1200" dirty="0"/>
              <a:t>(XX</a:t>
            </a:r>
            <a:r>
              <a:rPr lang="ko-KR" altLang="en-US" sz="1200" dirty="0"/>
              <a:t>년생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22D543-F07A-4C3D-838E-2D54DC269C1B}"/>
              </a:ext>
            </a:extLst>
          </p:cNvPr>
          <p:cNvSpPr txBox="1"/>
          <p:nvPr/>
        </p:nvSpPr>
        <p:spPr>
          <a:xfrm>
            <a:off x="6423956" y="5345476"/>
            <a:ext cx="2034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급여조건 </a:t>
            </a:r>
            <a:r>
              <a:rPr lang="en-US" altLang="ko-KR" sz="1200" dirty="0"/>
              <a:t>: </a:t>
            </a:r>
            <a:r>
              <a:rPr lang="ko-KR" altLang="en-US" sz="1200" dirty="0"/>
              <a:t>시급 </a:t>
            </a:r>
            <a:r>
              <a:rPr lang="en-US" altLang="ko-KR" sz="1200" dirty="0"/>
              <a:t>/ 20,000</a:t>
            </a:r>
            <a:r>
              <a:rPr lang="ko-KR" altLang="en-US" sz="1200" dirty="0"/>
              <a:t>원</a:t>
            </a:r>
            <a:endParaRPr lang="en-US" altLang="ko-KR" sz="1200" dirty="0"/>
          </a:p>
          <a:p>
            <a:r>
              <a:rPr lang="ko-KR" altLang="en-US" sz="1200" dirty="0"/>
              <a:t>근무기간 </a:t>
            </a:r>
            <a:r>
              <a:rPr lang="en-US" altLang="ko-KR" sz="1200" dirty="0"/>
              <a:t>: 1</a:t>
            </a:r>
            <a:r>
              <a:rPr lang="ko-KR" altLang="en-US" sz="1200" dirty="0"/>
              <a:t>개월 </a:t>
            </a:r>
            <a:r>
              <a:rPr lang="en-US" altLang="ko-KR" sz="1200" dirty="0"/>
              <a:t>~ 3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r>
              <a:rPr lang="ko-KR" altLang="en-US" sz="1200" dirty="0"/>
              <a:t>근무시간 </a:t>
            </a:r>
            <a:r>
              <a:rPr lang="en-US" altLang="ko-KR" sz="1200" dirty="0"/>
              <a:t>: 19:00 ~ 23:00</a:t>
            </a:r>
          </a:p>
          <a:p>
            <a:r>
              <a:rPr lang="ko-KR" altLang="en-US" sz="1200" dirty="0" err="1"/>
              <a:t>근무요일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주</a:t>
            </a:r>
            <a:r>
              <a:rPr lang="en-US" altLang="ko-KR" sz="1200" dirty="0"/>
              <a:t>3</a:t>
            </a:r>
            <a:r>
              <a:rPr lang="ko-KR" altLang="en-US" sz="1200" dirty="0"/>
              <a:t>회 </a:t>
            </a:r>
            <a:r>
              <a:rPr lang="en-US" altLang="ko-KR" sz="1200" dirty="0"/>
              <a:t>/ </a:t>
            </a:r>
            <a:r>
              <a:rPr lang="ko-KR" altLang="en-US" sz="1200" dirty="0"/>
              <a:t>월</a:t>
            </a:r>
            <a:r>
              <a:rPr lang="en-US" altLang="ko-KR" sz="1200" dirty="0"/>
              <a:t>,</a:t>
            </a:r>
            <a:r>
              <a:rPr lang="ko-KR" altLang="en-US" sz="1200" dirty="0"/>
              <a:t>수</a:t>
            </a:r>
            <a:r>
              <a:rPr lang="en-US" altLang="ko-KR" sz="1200" dirty="0"/>
              <a:t>,</a:t>
            </a:r>
            <a:r>
              <a:rPr lang="ko-KR" altLang="en-US" sz="1200" dirty="0"/>
              <a:t>금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5992" y="3101705"/>
            <a:ext cx="4560127" cy="9541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직종 </a:t>
            </a:r>
            <a:r>
              <a:rPr lang="en-US" altLang="ko-KR" sz="1400" dirty="0"/>
              <a:t>: </a:t>
            </a:r>
            <a:r>
              <a:rPr lang="ko-KR" altLang="en-US" sz="1400" dirty="0"/>
              <a:t>노래주점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보장제도 </a:t>
            </a:r>
            <a:r>
              <a:rPr lang="en-US" altLang="ko-KR" sz="1400" dirty="0"/>
              <a:t>: </a:t>
            </a:r>
            <a:r>
              <a:rPr lang="ko-KR" altLang="en-US" sz="1400" dirty="0"/>
              <a:t>초이스 없음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개수 보장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술강요</a:t>
            </a:r>
            <a:r>
              <a:rPr lang="ko-KR" altLang="en-US" sz="1400" dirty="0"/>
              <a:t> 없음</a:t>
            </a:r>
            <a:endParaRPr lang="en-US" altLang="ko-KR" sz="1400" dirty="0"/>
          </a:p>
          <a:p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당일지급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r>
              <a:rPr lang="en-US" altLang="ko-KR" sz="1400" dirty="0"/>
              <a:t>, </a:t>
            </a:r>
            <a:r>
              <a:rPr lang="ko-KR" altLang="en-US" sz="1400" dirty="0"/>
              <a:t>차비지원</a:t>
            </a:r>
            <a:r>
              <a:rPr lang="en-US" altLang="ko-KR" sz="1400" dirty="0"/>
              <a:t>, </a:t>
            </a:r>
            <a:r>
              <a:rPr lang="ko-KR" altLang="en-US" sz="1400" dirty="0"/>
              <a:t>식대별도</a:t>
            </a:r>
            <a:endParaRPr lang="en-US" altLang="ko-KR" sz="1400" dirty="0"/>
          </a:p>
          <a:p>
            <a:r>
              <a:rPr lang="ko-KR" altLang="en-US" sz="1400" dirty="0"/>
              <a:t>복지제도 </a:t>
            </a:r>
            <a:r>
              <a:rPr lang="en-US" altLang="ko-KR" sz="1400" dirty="0"/>
              <a:t>: </a:t>
            </a:r>
            <a:r>
              <a:rPr lang="ko-KR" altLang="en-US" sz="1400" dirty="0"/>
              <a:t>숙식지원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투잡가능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EF21D-F19A-44F0-A2A1-3A93BFECAE91}"/>
              </a:ext>
            </a:extLst>
          </p:cNvPr>
          <p:cNvSpPr/>
          <p:nvPr/>
        </p:nvSpPr>
        <p:spPr>
          <a:xfrm>
            <a:off x="7648575" y="1984895"/>
            <a:ext cx="3546167" cy="186890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복지제도에 숙식지원 포함시킨 경우에 하우징 페이지에 등록된 숙소 이미지 첨부</a:t>
            </a:r>
            <a:r>
              <a:rPr lang="en-US" altLang="ko-KR" dirty="0"/>
              <a:t>/ </a:t>
            </a:r>
            <a:r>
              <a:rPr lang="ko-KR" altLang="en-US" dirty="0"/>
              <a:t>첨부 불가능할 경우 숙식지원 포함 </a:t>
            </a:r>
            <a:r>
              <a:rPr lang="ko-KR" altLang="en-US" dirty="0" err="1"/>
              <a:t>못시킴</a:t>
            </a:r>
            <a:endParaRPr lang="en-US" altLang="ko-KR" dirty="0"/>
          </a:p>
          <a:p>
            <a:pPr algn="ctr"/>
            <a:r>
              <a:rPr lang="ko-KR" altLang="en-US" dirty="0"/>
              <a:t>상세보기 클릭 시 하우징 </a:t>
            </a:r>
            <a:r>
              <a:rPr lang="ko-KR" altLang="en-US" dirty="0" err="1"/>
              <a:t>새창</a:t>
            </a:r>
            <a:r>
              <a:rPr lang="ko-KR" altLang="en-US" dirty="0"/>
              <a:t> 열림</a:t>
            </a:r>
          </a:p>
        </p:txBody>
      </p: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D6F3F6C8-BE67-4885-9B16-DBE3917F0CA2}"/>
              </a:ext>
            </a:extLst>
          </p:cNvPr>
          <p:cNvSpPr/>
          <p:nvPr/>
        </p:nvSpPr>
        <p:spPr>
          <a:xfrm>
            <a:off x="7385648" y="2735672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줄무늬가 있는 오른쪽 31">
            <a:extLst>
              <a:ext uri="{FF2B5EF4-FFF2-40B4-BE49-F238E27FC236}">
                <a16:creationId xmlns:a16="http://schemas.microsoft.com/office/drawing/2014/main" id="{72AC48D0-C014-4000-9751-56E3AF90FD3A}"/>
              </a:ext>
            </a:extLst>
          </p:cNvPr>
          <p:cNvSpPr/>
          <p:nvPr/>
        </p:nvSpPr>
        <p:spPr>
          <a:xfrm>
            <a:off x="11222808" y="2736102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4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채용공고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2905992" y="1984895"/>
            <a:ext cx="4560127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제목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가면컨셉</a:t>
            </a:r>
            <a:r>
              <a:rPr lang="ko-KR" altLang="en-US" sz="1600" dirty="0"/>
              <a:t> 도우미 </a:t>
            </a:r>
            <a:r>
              <a:rPr lang="en-US" altLang="ko-KR" sz="1600" dirty="0"/>
              <a:t>/ </a:t>
            </a:r>
            <a:r>
              <a:rPr lang="ko-KR" altLang="en-US" sz="1600" dirty="0"/>
              <a:t>노래 못해도 좋아요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2905992" y="2324567"/>
            <a:ext cx="4560127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/>
              <a:t>업소명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복면가왕</a:t>
            </a:r>
            <a:endParaRPr lang="en-US" altLang="ko-KR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CB552-0853-4816-ACCF-F57941BE9273}"/>
              </a:ext>
            </a:extLst>
          </p:cNvPr>
          <p:cNvSpPr txBox="1"/>
          <p:nvPr/>
        </p:nvSpPr>
        <p:spPr>
          <a:xfrm>
            <a:off x="2905992" y="2667265"/>
            <a:ext cx="4560127" cy="430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회사명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하이페리온</a:t>
            </a:r>
            <a:r>
              <a:rPr lang="ko-KR" altLang="en-US" sz="1100" dirty="0"/>
              <a:t> </a:t>
            </a:r>
            <a:r>
              <a:rPr lang="en-US" altLang="ko-KR" sz="1100" dirty="0"/>
              <a:t>/ </a:t>
            </a:r>
            <a:r>
              <a:rPr lang="ko-KR" altLang="en-US" sz="1100" dirty="0"/>
              <a:t>대표자 </a:t>
            </a:r>
            <a:r>
              <a:rPr lang="en-US" altLang="ko-KR" sz="1100" dirty="0"/>
              <a:t>: </a:t>
            </a:r>
            <a:r>
              <a:rPr lang="ko-KR" altLang="en-US" sz="1100" dirty="0"/>
              <a:t>김정훈 </a:t>
            </a:r>
            <a:r>
              <a:rPr lang="en-US" altLang="ko-KR" sz="1100" dirty="0"/>
              <a:t>/ </a:t>
            </a:r>
            <a:r>
              <a:rPr lang="ko-KR" altLang="en-US" sz="1100" dirty="0"/>
              <a:t>사업자번호 </a:t>
            </a:r>
            <a:r>
              <a:rPr lang="en-US" altLang="ko-KR" sz="1100" dirty="0"/>
              <a:t>: </a:t>
            </a:r>
          </a:p>
          <a:p>
            <a:r>
              <a:rPr lang="ko-KR" altLang="en-US" sz="1100" dirty="0"/>
              <a:t>회사주소 </a:t>
            </a:r>
            <a:r>
              <a:rPr lang="en-US" altLang="ko-KR" sz="1100" dirty="0"/>
              <a:t>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8CF4F6-F051-4F07-90F7-18B499AFD7B9}"/>
              </a:ext>
            </a:extLst>
          </p:cNvPr>
          <p:cNvSpPr txBox="1"/>
          <p:nvPr/>
        </p:nvSpPr>
        <p:spPr>
          <a:xfrm>
            <a:off x="2905991" y="4061526"/>
            <a:ext cx="8473795" cy="7694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근무지 상세보기 </a:t>
            </a:r>
            <a:r>
              <a:rPr lang="en-US" altLang="ko-KR" sz="1600" dirty="0"/>
              <a:t>(</a:t>
            </a:r>
            <a:r>
              <a:rPr lang="ko-KR" altLang="en-US" sz="1600" dirty="0"/>
              <a:t>지도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로드뷰</a:t>
            </a:r>
            <a:r>
              <a:rPr lang="en-US" altLang="ko-KR" sz="1600" dirty="0"/>
              <a:t>)</a:t>
            </a:r>
          </a:p>
          <a:p>
            <a:r>
              <a:rPr lang="ko-KR" altLang="en-US" sz="1400" dirty="0"/>
              <a:t>근무지역 </a:t>
            </a:r>
            <a:r>
              <a:rPr lang="en-US" altLang="ko-KR" sz="1400" dirty="0"/>
              <a:t>: </a:t>
            </a:r>
            <a:r>
              <a:rPr lang="ko-KR" altLang="en-US" sz="1400" dirty="0"/>
              <a:t>서울시 중구 태평로 </a:t>
            </a:r>
            <a:r>
              <a:rPr lang="ko-KR" altLang="en-US" sz="1400" dirty="0" err="1"/>
              <a:t>블라블라</a:t>
            </a:r>
            <a:endParaRPr lang="en-US" altLang="ko-KR" sz="1400" dirty="0"/>
          </a:p>
          <a:p>
            <a:r>
              <a:rPr lang="ko-KR" altLang="en-US" sz="1400" dirty="0"/>
              <a:t>지도 </a:t>
            </a:r>
            <a:r>
              <a:rPr lang="en-US" altLang="ko-KR" sz="1400" dirty="0"/>
              <a:t>:</a:t>
            </a:r>
            <a:r>
              <a:rPr lang="ko-KR" altLang="en-US" sz="1400" dirty="0"/>
              <a:t> 근무지 위치를 나타내며 회사 소재지와는 다를 수 있습니다</a:t>
            </a:r>
            <a:r>
              <a:rPr lang="en-US" altLang="ko-KR" sz="1400" dirty="0"/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415EB-1E75-47B3-9656-0D4E48ADEA80}"/>
              </a:ext>
            </a:extLst>
          </p:cNvPr>
          <p:cNvSpPr txBox="1"/>
          <p:nvPr/>
        </p:nvSpPr>
        <p:spPr>
          <a:xfrm>
            <a:off x="2905991" y="4832480"/>
            <a:ext cx="8473795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서울</a:t>
            </a:r>
            <a:r>
              <a:rPr lang="en-US" altLang="ko-KR" sz="1200" dirty="0"/>
              <a:t>&gt;</a:t>
            </a:r>
            <a:r>
              <a:rPr lang="ko-KR" altLang="en-US" sz="1200" dirty="0"/>
              <a:t>중구 지역 추천 알바</a:t>
            </a:r>
            <a:r>
              <a:rPr lang="en-US" altLang="ko-KR" sz="1200" dirty="0"/>
              <a:t> : </a:t>
            </a:r>
            <a:r>
              <a:rPr lang="ko-KR" altLang="en-US" sz="1200" dirty="0"/>
              <a:t>근처의 다른 업소 정보가 지도에 표시됩니다</a:t>
            </a:r>
            <a:r>
              <a:rPr lang="en-US" altLang="ko-KR" sz="12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5ACAC-2085-44BB-9E50-868053479731}"/>
              </a:ext>
            </a:extLst>
          </p:cNvPr>
          <p:cNvSpPr txBox="1"/>
          <p:nvPr/>
        </p:nvSpPr>
        <p:spPr>
          <a:xfrm>
            <a:off x="2905992" y="5109423"/>
            <a:ext cx="8473795" cy="12618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상세 모집요강</a:t>
            </a:r>
            <a:endParaRPr lang="en-US" altLang="ko-KR" sz="16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외모에 자신 없어도 괜찮아요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웃으면서 일할 수 있는 긍정적 마인드의 소유자 찾습니다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가족처럼 함께 잘 지내봐요 </a:t>
            </a:r>
            <a:r>
              <a:rPr lang="en-US" altLang="ko-KR" sz="1200" dirty="0"/>
              <a:t>^</a:t>
            </a:r>
            <a:r>
              <a:rPr lang="ko-KR" altLang="en-US" sz="1200" dirty="0"/>
              <a:t>오</a:t>
            </a:r>
            <a:r>
              <a:rPr lang="en-US" altLang="ko-KR" sz="1200" dirty="0"/>
              <a:t>^</a:t>
            </a:r>
          </a:p>
          <a:p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FCE808-187F-4456-A4CE-B9313CEEF1BD}"/>
              </a:ext>
            </a:extLst>
          </p:cNvPr>
          <p:cNvSpPr txBox="1"/>
          <p:nvPr/>
        </p:nvSpPr>
        <p:spPr>
          <a:xfrm>
            <a:off x="2905992" y="3101705"/>
            <a:ext cx="4560127" cy="9541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직종 </a:t>
            </a:r>
            <a:r>
              <a:rPr lang="en-US" altLang="ko-KR" sz="1400" dirty="0"/>
              <a:t>: </a:t>
            </a:r>
            <a:r>
              <a:rPr lang="ko-KR" altLang="en-US" sz="1400" dirty="0"/>
              <a:t>노래주점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보장제도 </a:t>
            </a:r>
            <a:r>
              <a:rPr lang="en-US" altLang="ko-KR" sz="1400" dirty="0"/>
              <a:t>: </a:t>
            </a:r>
            <a:r>
              <a:rPr lang="ko-KR" altLang="en-US" sz="1400" dirty="0"/>
              <a:t>초이스 없음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개수 보장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술강요</a:t>
            </a:r>
            <a:r>
              <a:rPr lang="ko-KR" altLang="en-US" sz="1400" dirty="0"/>
              <a:t> 없음</a:t>
            </a:r>
            <a:endParaRPr lang="en-US" altLang="ko-KR" sz="1400" dirty="0"/>
          </a:p>
          <a:p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당일지급</a:t>
            </a:r>
            <a:r>
              <a:rPr lang="en-US" altLang="ko-KR" sz="1400" dirty="0"/>
              <a:t>, </a:t>
            </a:r>
            <a:r>
              <a:rPr lang="ko-KR" altLang="en-US" sz="1400" dirty="0"/>
              <a:t>선불가능</a:t>
            </a:r>
            <a:r>
              <a:rPr lang="en-US" altLang="ko-KR" sz="1400" dirty="0"/>
              <a:t>, </a:t>
            </a:r>
            <a:r>
              <a:rPr lang="ko-KR" altLang="en-US" sz="1400" dirty="0"/>
              <a:t>차비지원</a:t>
            </a:r>
            <a:r>
              <a:rPr lang="en-US" altLang="ko-KR" sz="1400" dirty="0"/>
              <a:t>, </a:t>
            </a:r>
            <a:r>
              <a:rPr lang="ko-KR" altLang="en-US" sz="1400" dirty="0"/>
              <a:t>식대별도</a:t>
            </a:r>
            <a:endParaRPr lang="en-US" altLang="ko-KR" sz="1400" dirty="0"/>
          </a:p>
          <a:p>
            <a:r>
              <a:rPr lang="ko-KR" altLang="en-US" sz="1400" dirty="0"/>
              <a:t>복지제도 </a:t>
            </a:r>
            <a:r>
              <a:rPr lang="en-US" altLang="ko-KR" sz="1400" dirty="0"/>
              <a:t>: </a:t>
            </a:r>
            <a:r>
              <a:rPr lang="ko-KR" altLang="en-US" sz="1400" dirty="0"/>
              <a:t>숙식지원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투잡가능</a:t>
            </a:r>
            <a:endParaRPr lang="en-US" altLang="ko-KR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F397CB-66EE-4111-9EEF-9CFCE9A714B7}"/>
              </a:ext>
            </a:extLst>
          </p:cNvPr>
          <p:cNvSpPr/>
          <p:nvPr/>
        </p:nvSpPr>
        <p:spPr>
          <a:xfrm>
            <a:off x="7648575" y="1984895"/>
            <a:ext cx="3546167" cy="186890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숙식 지원이 아닌 기업의 경우 회사가 임의로 설정한 </a:t>
            </a:r>
            <a:r>
              <a:rPr lang="ko-KR" altLang="en-US" dirty="0" err="1"/>
              <a:t>대표이미지</a:t>
            </a:r>
            <a:r>
              <a:rPr lang="ko-KR" altLang="en-US" dirty="0"/>
              <a:t> 또는 유료 광고 구매자의 경우 광고도 삽입 가능</a:t>
            </a:r>
          </a:p>
        </p:txBody>
      </p:sp>
      <p:sp>
        <p:nvSpPr>
          <p:cNvPr id="34" name="화살표: 줄무늬가 있는 오른쪽 33">
            <a:extLst>
              <a:ext uri="{FF2B5EF4-FFF2-40B4-BE49-F238E27FC236}">
                <a16:creationId xmlns:a16="http://schemas.microsoft.com/office/drawing/2014/main" id="{7A396055-7283-4FE1-A41B-97BB8B296BA1}"/>
              </a:ext>
            </a:extLst>
          </p:cNvPr>
          <p:cNvSpPr/>
          <p:nvPr/>
        </p:nvSpPr>
        <p:spPr>
          <a:xfrm>
            <a:off x="7365383" y="2752591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줄무늬가 있는 오른쪽 36">
            <a:extLst>
              <a:ext uri="{FF2B5EF4-FFF2-40B4-BE49-F238E27FC236}">
                <a16:creationId xmlns:a16="http://schemas.microsoft.com/office/drawing/2014/main" id="{586D66B5-2FAE-463F-867D-E63400F6B23A}"/>
              </a:ext>
            </a:extLst>
          </p:cNvPr>
          <p:cNvSpPr/>
          <p:nvPr/>
        </p:nvSpPr>
        <p:spPr>
          <a:xfrm>
            <a:off x="11202543" y="2753021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숙소정보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직원들을 위한 따뜻한 배려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600" dirty="0" err="1"/>
              <a:t>업소명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복면가왕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채용정보 보기</a:t>
            </a:r>
            <a:r>
              <a:rPr lang="en-US" altLang="ko-KR" sz="16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5992" y="5201182"/>
            <a:ext cx="456012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건물 </a:t>
            </a:r>
            <a:r>
              <a:rPr lang="en-US" altLang="ko-KR" sz="1400" dirty="0"/>
              <a:t>: </a:t>
            </a:r>
            <a:r>
              <a:rPr lang="ko-KR" altLang="en-US" sz="1400" dirty="0"/>
              <a:t>오피스텔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점유 </a:t>
            </a:r>
            <a:r>
              <a:rPr lang="en-US" altLang="ko-KR" sz="1400" dirty="0"/>
              <a:t>: </a:t>
            </a:r>
            <a:r>
              <a:rPr lang="ko-KR" altLang="en-US" sz="1400" dirty="0"/>
              <a:t>전체</a:t>
            </a:r>
            <a:endParaRPr lang="en-US" altLang="ko-KR" sz="1400" dirty="0"/>
          </a:p>
          <a:p>
            <a:r>
              <a:rPr lang="ko-KR" altLang="en-US" sz="1400" dirty="0"/>
              <a:t>공간 </a:t>
            </a:r>
            <a:r>
              <a:rPr lang="en-US" altLang="ko-KR" sz="1400" dirty="0"/>
              <a:t>: </a:t>
            </a:r>
            <a:r>
              <a:rPr lang="ko-KR" altLang="en-US" sz="1400" dirty="0"/>
              <a:t>침대</a:t>
            </a:r>
            <a:r>
              <a:rPr lang="en-US" altLang="ko-KR" sz="1400" dirty="0"/>
              <a:t>/</a:t>
            </a:r>
            <a:r>
              <a:rPr lang="ko-KR" altLang="en-US" sz="1400" dirty="0"/>
              <a:t>사무</a:t>
            </a:r>
            <a:r>
              <a:rPr lang="en-US" altLang="ko-KR" sz="1400" dirty="0"/>
              <a:t>/</a:t>
            </a:r>
            <a:r>
              <a:rPr lang="ko-KR" altLang="en-US" sz="1400" dirty="0"/>
              <a:t>부엌</a:t>
            </a:r>
            <a:r>
              <a:rPr lang="en-US" altLang="ko-KR" sz="1400" dirty="0"/>
              <a:t>/</a:t>
            </a:r>
            <a:r>
              <a:rPr lang="ko-KR" altLang="en-US" sz="1400" dirty="0"/>
              <a:t>욕실</a:t>
            </a:r>
            <a:r>
              <a:rPr lang="en-US" altLang="ko-KR" sz="1400" dirty="0"/>
              <a:t>-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r>
              <a:rPr lang="ko-KR" altLang="en-US" sz="1400" dirty="0"/>
              <a:t>설비 </a:t>
            </a:r>
            <a:r>
              <a:rPr lang="en-US" altLang="ko-KR" sz="1400" dirty="0"/>
              <a:t>: </a:t>
            </a:r>
            <a:r>
              <a:rPr lang="ko-KR" altLang="en-US" sz="1400" dirty="0"/>
              <a:t>에어컨</a:t>
            </a:r>
            <a:r>
              <a:rPr lang="en-US" altLang="ko-KR" sz="1400" dirty="0"/>
              <a:t>/</a:t>
            </a:r>
            <a:r>
              <a:rPr lang="ko-KR" altLang="en-US" sz="1400" dirty="0"/>
              <a:t>난방</a:t>
            </a:r>
            <a:r>
              <a:rPr lang="en-US" altLang="ko-KR" sz="1400" dirty="0"/>
              <a:t>/</a:t>
            </a:r>
            <a:r>
              <a:rPr lang="ko-KR" altLang="en-US" sz="1400" dirty="0"/>
              <a:t>냉장고</a:t>
            </a:r>
            <a:r>
              <a:rPr lang="en-US" altLang="ko-KR" sz="1400" dirty="0"/>
              <a:t>/</a:t>
            </a:r>
            <a:r>
              <a:rPr lang="ko-KR" altLang="en-US" sz="1400" dirty="0"/>
              <a:t>세탁기</a:t>
            </a:r>
            <a:r>
              <a:rPr lang="en-US" altLang="ko-KR" sz="1400" dirty="0"/>
              <a:t>/</a:t>
            </a:r>
            <a:r>
              <a:rPr lang="en-US" altLang="ko-KR" sz="1400" dirty="0" err="1"/>
              <a:t>WiFi</a:t>
            </a:r>
            <a:endParaRPr lang="en-US" altLang="ko-KR" sz="1400" dirty="0"/>
          </a:p>
          <a:p>
            <a:r>
              <a:rPr lang="ko-KR" altLang="en-US" sz="1400" dirty="0"/>
              <a:t>보안 </a:t>
            </a:r>
            <a:r>
              <a:rPr lang="en-US" altLang="ko-KR" sz="1400" dirty="0"/>
              <a:t>: CCTV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도어락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경비원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1AB1D-140E-4FC2-830A-5A19B9C36F34}"/>
              </a:ext>
            </a:extLst>
          </p:cNvPr>
          <p:cNvSpPr txBox="1"/>
          <p:nvPr/>
        </p:nvSpPr>
        <p:spPr>
          <a:xfrm>
            <a:off x="7466118" y="4115010"/>
            <a:ext cx="3910773" cy="1116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600" dirty="0"/>
              <a:t>숙소 요약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010-3333-3333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입사제의방법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2867F-3AC5-4CE1-99C0-5D97B24C3E02}"/>
              </a:ext>
            </a:extLst>
          </p:cNvPr>
          <p:cNvSpPr txBox="1"/>
          <p:nvPr/>
        </p:nvSpPr>
        <p:spPr>
          <a:xfrm>
            <a:off x="7466119" y="5201182"/>
            <a:ext cx="391366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입실조건 </a:t>
            </a:r>
            <a:r>
              <a:rPr lang="en-US" altLang="ko-KR" sz="1400" dirty="0"/>
              <a:t>: </a:t>
            </a:r>
            <a:r>
              <a:rPr lang="ko-KR" altLang="en-US" sz="1400" dirty="0"/>
              <a:t>타 지역에서 오신 분</a:t>
            </a:r>
            <a:endParaRPr lang="en-US" altLang="ko-KR" sz="1400" dirty="0"/>
          </a:p>
          <a:p>
            <a:r>
              <a:rPr lang="ko-KR" altLang="en-US" sz="1400" dirty="0"/>
              <a:t>입실기간 </a:t>
            </a:r>
            <a:r>
              <a:rPr lang="en-US" altLang="ko-KR" sz="1400" dirty="0"/>
              <a:t>: </a:t>
            </a:r>
            <a:r>
              <a:rPr lang="ko-KR" altLang="en-US" sz="1400" dirty="0"/>
              <a:t>무제한</a:t>
            </a:r>
            <a:endParaRPr lang="en-US" altLang="ko-KR" sz="1400" dirty="0"/>
          </a:p>
          <a:p>
            <a:r>
              <a:rPr lang="ko-KR" altLang="en-US" sz="1400" dirty="0"/>
              <a:t>통금시간 </a:t>
            </a:r>
            <a:r>
              <a:rPr lang="en-US" altLang="ko-KR" sz="1400" dirty="0"/>
              <a:t>: </a:t>
            </a:r>
            <a:r>
              <a:rPr lang="ko-KR" altLang="en-US" sz="1400" dirty="0"/>
              <a:t>없음</a:t>
            </a:r>
            <a:endParaRPr lang="en-US" altLang="ko-KR" sz="1400" dirty="0"/>
          </a:p>
          <a:p>
            <a:r>
              <a:rPr lang="ko-KR" altLang="en-US" sz="1400" dirty="0"/>
              <a:t>관리점검 </a:t>
            </a:r>
            <a:r>
              <a:rPr lang="en-US" altLang="ko-KR" sz="1400" dirty="0"/>
              <a:t>: </a:t>
            </a:r>
            <a:r>
              <a:rPr lang="ko-KR" altLang="en-US" sz="1400" dirty="0"/>
              <a:t>월</a:t>
            </a:r>
            <a:r>
              <a:rPr lang="en-US" altLang="ko-KR" sz="1400" dirty="0"/>
              <a:t>1</a:t>
            </a:r>
            <a:r>
              <a:rPr lang="ko-KR" altLang="en-US" sz="1400" dirty="0"/>
              <a:t>회 </a:t>
            </a:r>
            <a:r>
              <a:rPr lang="en-US" altLang="ko-KR" sz="1400" dirty="0"/>
              <a:t>/ </a:t>
            </a:r>
            <a:r>
              <a:rPr lang="ko-KR" altLang="en-US" sz="1400" dirty="0"/>
              <a:t>청소점검</a:t>
            </a:r>
            <a:endParaRPr lang="en-US" altLang="ko-KR" sz="1400" dirty="0"/>
          </a:p>
          <a:p>
            <a:r>
              <a:rPr lang="ko-KR" altLang="en-US" sz="1400" dirty="0"/>
              <a:t>주의사항 </a:t>
            </a:r>
            <a:r>
              <a:rPr lang="en-US" altLang="ko-KR" sz="1400" dirty="0"/>
              <a:t>: </a:t>
            </a:r>
            <a:r>
              <a:rPr lang="ko-KR" altLang="en-US" sz="1400" dirty="0"/>
              <a:t>금연</a:t>
            </a:r>
            <a:r>
              <a:rPr lang="en-US" altLang="ko-KR" sz="1400" dirty="0"/>
              <a:t> / </a:t>
            </a:r>
            <a:r>
              <a:rPr lang="ko-KR" altLang="en-US" sz="1400" dirty="0"/>
              <a:t>애완동물 금지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76955-91E3-411B-8745-1FC07AEAF4FF}"/>
              </a:ext>
            </a:extLst>
          </p:cNvPr>
          <p:cNvSpPr txBox="1"/>
          <p:nvPr/>
        </p:nvSpPr>
        <p:spPr>
          <a:xfrm>
            <a:off x="3236481" y="2196091"/>
            <a:ext cx="3875808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숙소사진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근무지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용산구 용산동</a:t>
            </a:r>
            <a:r>
              <a:rPr lang="en-US" altLang="ko-KR" sz="1200" dirty="0"/>
              <a:t>2</a:t>
            </a:r>
            <a:r>
              <a:rPr lang="ko-KR" altLang="en-US" sz="1200" dirty="0"/>
              <a:t>가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숙소→</a:t>
            </a:r>
            <a:r>
              <a:rPr lang="en-US" altLang="ko-KR" sz="1600" dirty="0"/>
              <a:t>(</a:t>
            </a:r>
            <a:r>
              <a:rPr lang="ko-KR" altLang="en-US" sz="1600" dirty="0"/>
              <a:t>근무지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도보 </a:t>
            </a:r>
            <a:r>
              <a:rPr lang="en-US" altLang="ko-KR" sz="1600" dirty="0"/>
              <a:t>10</a:t>
            </a:r>
            <a:r>
              <a:rPr lang="ko-KR" altLang="en-US" sz="1600" dirty="0"/>
              <a:t>분</a:t>
            </a:r>
            <a:endParaRPr lang="en-US" altLang="ko-K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A845FF-794C-423A-9CBF-C5B7079A9313}"/>
              </a:ext>
            </a:extLst>
          </p:cNvPr>
          <p:cNvSpPr txBox="1"/>
          <p:nvPr/>
        </p:nvSpPr>
        <p:spPr>
          <a:xfrm>
            <a:off x="7648575" y="4415571"/>
            <a:ext cx="1965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계약</a:t>
            </a:r>
            <a:r>
              <a:rPr lang="en-US" altLang="ko-KR" sz="1400" dirty="0"/>
              <a:t>/</a:t>
            </a:r>
            <a:r>
              <a:rPr lang="ko-KR" altLang="en-US" sz="1400" dirty="0"/>
              <a:t>전용면적 </a:t>
            </a:r>
            <a:r>
              <a:rPr lang="en-US" altLang="ko-KR" sz="1400" dirty="0"/>
              <a:t>: 48/24</a:t>
            </a:r>
          </a:p>
          <a:p>
            <a:r>
              <a:rPr lang="ko-KR" altLang="en-US" sz="1400" dirty="0"/>
              <a:t>방수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욕실수</a:t>
            </a:r>
            <a:r>
              <a:rPr lang="ko-KR" altLang="en-US" sz="1400" dirty="0"/>
              <a:t> </a:t>
            </a:r>
            <a:r>
              <a:rPr lang="en-US" altLang="ko-KR" sz="1400" dirty="0"/>
              <a:t>: 1/1</a:t>
            </a:r>
          </a:p>
          <a:p>
            <a:r>
              <a:rPr lang="ko-KR" altLang="en-US" sz="1400" dirty="0" err="1"/>
              <a:t>해당층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총층</a:t>
            </a:r>
            <a:r>
              <a:rPr lang="ko-KR" altLang="en-US" sz="1400" dirty="0"/>
              <a:t> </a:t>
            </a:r>
            <a:r>
              <a:rPr lang="en-US" altLang="ko-KR" sz="1400" dirty="0"/>
              <a:t>: 6/6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6258DF-7942-4DEE-AC03-32D1CEE86C0D}"/>
              </a:ext>
            </a:extLst>
          </p:cNvPr>
          <p:cNvSpPr txBox="1"/>
          <p:nvPr/>
        </p:nvSpPr>
        <p:spPr>
          <a:xfrm>
            <a:off x="9591192" y="4410831"/>
            <a:ext cx="1677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주차공간 </a:t>
            </a:r>
            <a:r>
              <a:rPr lang="en-US" altLang="ko-KR" sz="1400" dirty="0"/>
              <a:t>: 1</a:t>
            </a:r>
            <a:r>
              <a:rPr lang="ko-KR" altLang="en-US" sz="1400" dirty="0"/>
              <a:t>대</a:t>
            </a:r>
            <a:endParaRPr lang="en-US" altLang="ko-KR" sz="1400" dirty="0"/>
          </a:p>
          <a:p>
            <a:r>
              <a:rPr lang="ko-KR" altLang="en-US" sz="1400" dirty="0"/>
              <a:t>월세 </a:t>
            </a:r>
            <a:r>
              <a:rPr lang="en-US" altLang="ko-KR" sz="1400" dirty="0"/>
              <a:t>: </a:t>
            </a:r>
            <a:r>
              <a:rPr lang="ko-KR" altLang="en-US" sz="1400" dirty="0"/>
              <a:t>보증금</a:t>
            </a:r>
            <a:r>
              <a:rPr lang="en-US" altLang="ko-KR" sz="1400" dirty="0"/>
              <a:t>/</a:t>
            </a:r>
            <a:r>
              <a:rPr lang="ko-KR" altLang="en-US" sz="1400" dirty="0"/>
              <a:t>월세</a:t>
            </a:r>
            <a:endParaRPr lang="en-US" altLang="ko-KR" sz="1400" dirty="0"/>
          </a:p>
          <a:p>
            <a:r>
              <a:rPr lang="ko-KR" altLang="en-US" sz="1400" dirty="0"/>
              <a:t>준공연도 </a:t>
            </a:r>
            <a:r>
              <a:rPr lang="en-US" altLang="ko-KR" sz="1400" dirty="0"/>
              <a:t>: 2004</a:t>
            </a:r>
          </a:p>
        </p:txBody>
      </p:sp>
      <p:sp>
        <p:nvSpPr>
          <p:cNvPr id="41" name="화살표: 줄무늬가 있는 오른쪽 40">
            <a:extLst>
              <a:ext uri="{FF2B5EF4-FFF2-40B4-BE49-F238E27FC236}">
                <a16:creationId xmlns:a16="http://schemas.microsoft.com/office/drawing/2014/main" id="{A965BC3F-3DB7-472A-9E72-396662542A15}"/>
              </a:ext>
            </a:extLst>
          </p:cNvPr>
          <p:cNvSpPr/>
          <p:nvPr/>
        </p:nvSpPr>
        <p:spPr>
          <a:xfrm>
            <a:off x="3059239" y="335558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줄무늬가 있는 오른쪽 41">
            <a:extLst>
              <a:ext uri="{FF2B5EF4-FFF2-40B4-BE49-F238E27FC236}">
                <a16:creationId xmlns:a16="http://schemas.microsoft.com/office/drawing/2014/main" id="{98A03D34-C793-4500-A929-FFDCDBA16FFE}"/>
              </a:ext>
            </a:extLst>
          </p:cNvPr>
          <p:cNvSpPr/>
          <p:nvPr/>
        </p:nvSpPr>
        <p:spPr>
          <a:xfrm>
            <a:off x="6896399" y="335601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업소정보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새로 인테리어 했습니다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ko-KR" altLang="en-US" sz="1600" dirty="0" err="1"/>
              <a:t>업소명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복면가왕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채용정보 보기</a:t>
            </a:r>
            <a:r>
              <a:rPr lang="en-US" altLang="ko-KR" sz="16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5992" y="5201182"/>
            <a:ext cx="456012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건물 </a:t>
            </a:r>
            <a:r>
              <a:rPr lang="en-US" altLang="ko-KR" sz="1400" dirty="0"/>
              <a:t>: </a:t>
            </a:r>
            <a:r>
              <a:rPr lang="ko-KR" altLang="en-US" sz="1400" dirty="0"/>
              <a:t>상가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점유 </a:t>
            </a:r>
            <a:r>
              <a:rPr lang="en-US" altLang="ko-KR" sz="1400" dirty="0"/>
              <a:t>: </a:t>
            </a:r>
            <a:r>
              <a:rPr lang="ko-KR" altLang="en-US" sz="1400" dirty="0"/>
              <a:t>층 전체</a:t>
            </a:r>
            <a:endParaRPr lang="en-US" altLang="ko-KR" sz="1400" dirty="0"/>
          </a:p>
          <a:p>
            <a:r>
              <a:rPr lang="ko-KR" altLang="en-US" sz="1400" dirty="0"/>
              <a:t>공간 </a:t>
            </a:r>
            <a:r>
              <a:rPr lang="en-US" altLang="ko-KR" sz="1400" dirty="0"/>
              <a:t>: </a:t>
            </a:r>
            <a:r>
              <a:rPr lang="ko-KR" altLang="en-US" sz="1400" dirty="0"/>
              <a:t>사무</a:t>
            </a:r>
            <a:r>
              <a:rPr lang="en-US" altLang="ko-KR" sz="1400" dirty="0"/>
              <a:t>/</a:t>
            </a:r>
            <a:r>
              <a:rPr lang="ko-KR" altLang="en-US" sz="1400" dirty="0"/>
              <a:t>부엌</a:t>
            </a:r>
            <a:r>
              <a:rPr lang="en-US" altLang="ko-KR" sz="1400" dirty="0"/>
              <a:t>/</a:t>
            </a:r>
            <a:r>
              <a:rPr lang="ko-KR" altLang="en-US" sz="1400" dirty="0"/>
              <a:t>화장실</a:t>
            </a:r>
            <a:r>
              <a:rPr lang="en-US" altLang="ko-KR" sz="1400" dirty="0"/>
              <a:t>/</a:t>
            </a:r>
            <a:r>
              <a:rPr lang="ko-KR" altLang="en-US" sz="1400" dirty="0"/>
              <a:t>욕실</a:t>
            </a:r>
            <a:r>
              <a:rPr lang="en-US" altLang="ko-KR" sz="1400" dirty="0"/>
              <a:t>-</a:t>
            </a:r>
            <a:r>
              <a:rPr lang="ko-KR" altLang="en-US" sz="1400" dirty="0"/>
              <a:t>개인</a:t>
            </a:r>
            <a:endParaRPr lang="en-US" altLang="ko-KR" sz="1400" dirty="0"/>
          </a:p>
          <a:p>
            <a:r>
              <a:rPr lang="ko-KR" altLang="en-US" sz="1400" dirty="0"/>
              <a:t>설비 </a:t>
            </a:r>
            <a:r>
              <a:rPr lang="en-US" altLang="ko-KR" sz="1400" dirty="0"/>
              <a:t>: </a:t>
            </a:r>
            <a:r>
              <a:rPr lang="ko-KR" altLang="en-US" sz="1400" dirty="0"/>
              <a:t>에어컨</a:t>
            </a:r>
            <a:r>
              <a:rPr lang="en-US" altLang="ko-KR" sz="1400" dirty="0"/>
              <a:t>/</a:t>
            </a:r>
            <a:r>
              <a:rPr lang="ko-KR" altLang="en-US" sz="1400" dirty="0"/>
              <a:t>난방</a:t>
            </a:r>
            <a:r>
              <a:rPr lang="en-US" altLang="ko-KR" sz="1400" dirty="0"/>
              <a:t>/</a:t>
            </a:r>
            <a:r>
              <a:rPr lang="ko-KR" altLang="en-US" sz="1400" dirty="0"/>
              <a:t>냉장고</a:t>
            </a:r>
            <a:r>
              <a:rPr lang="en-US" altLang="ko-KR" sz="1400" dirty="0"/>
              <a:t>/</a:t>
            </a:r>
            <a:r>
              <a:rPr lang="ko-KR" altLang="en-US" sz="1400" dirty="0"/>
              <a:t>세탁기</a:t>
            </a:r>
            <a:r>
              <a:rPr lang="en-US" altLang="ko-KR" sz="1400" dirty="0"/>
              <a:t>/</a:t>
            </a:r>
            <a:r>
              <a:rPr lang="en-US" altLang="ko-KR" sz="1400" dirty="0" err="1"/>
              <a:t>WiFi</a:t>
            </a:r>
            <a:endParaRPr lang="en-US" altLang="ko-KR" sz="1400" dirty="0"/>
          </a:p>
          <a:p>
            <a:r>
              <a:rPr lang="ko-KR" altLang="en-US" sz="1400" dirty="0"/>
              <a:t>보안 </a:t>
            </a:r>
            <a:r>
              <a:rPr lang="en-US" altLang="ko-KR" sz="1400" dirty="0"/>
              <a:t>: CCTV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1AB1D-140E-4FC2-830A-5A19B9C36F34}"/>
              </a:ext>
            </a:extLst>
          </p:cNvPr>
          <p:cNvSpPr txBox="1"/>
          <p:nvPr/>
        </p:nvSpPr>
        <p:spPr>
          <a:xfrm>
            <a:off x="7466118" y="4115009"/>
            <a:ext cx="3910773" cy="1116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 sz="1600" dirty="0"/>
              <a:t>업소 요약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010-3333-3333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입사제의방법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2867F-3AC5-4CE1-99C0-5D97B24C3E02}"/>
              </a:ext>
            </a:extLst>
          </p:cNvPr>
          <p:cNvSpPr txBox="1"/>
          <p:nvPr/>
        </p:nvSpPr>
        <p:spPr>
          <a:xfrm>
            <a:off x="7466119" y="5201182"/>
            <a:ext cx="391366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신고업종 </a:t>
            </a:r>
            <a:r>
              <a:rPr lang="en-US" altLang="ko-KR" sz="1400" dirty="0"/>
              <a:t>: </a:t>
            </a:r>
            <a:r>
              <a:rPr lang="ko-KR" altLang="en-US" sz="1400" dirty="0"/>
              <a:t>일반음식점</a:t>
            </a:r>
            <a:endParaRPr lang="en-US" altLang="ko-KR" sz="1400" dirty="0"/>
          </a:p>
          <a:p>
            <a:r>
              <a:rPr lang="ko-KR" altLang="en-US" sz="1400" dirty="0"/>
              <a:t>운영형태 </a:t>
            </a:r>
            <a:r>
              <a:rPr lang="en-US" altLang="ko-KR" sz="1400" dirty="0"/>
              <a:t>: </a:t>
            </a:r>
            <a:r>
              <a:rPr lang="ko-KR" altLang="en-US" sz="1400" dirty="0"/>
              <a:t>노래주점</a:t>
            </a:r>
            <a:endParaRPr lang="en-US" altLang="ko-KR" sz="1400" dirty="0"/>
          </a:p>
          <a:p>
            <a:r>
              <a:rPr lang="ko-KR" altLang="en-US" sz="1400" dirty="0"/>
              <a:t>안전시설 </a:t>
            </a:r>
            <a:r>
              <a:rPr lang="en-US" altLang="ko-KR" sz="1400" dirty="0"/>
              <a:t>: </a:t>
            </a:r>
            <a:r>
              <a:rPr lang="ko-KR" altLang="en-US" sz="1400" dirty="0"/>
              <a:t>소화기</a:t>
            </a:r>
            <a:r>
              <a:rPr lang="en-US" altLang="ko-KR" sz="1400" dirty="0"/>
              <a:t>, </a:t>
            </a:r>
            <a:r>
              <a:rPr lang="ko-KR" altLang="en-US" sz="1400" dirty="0"/>
              <a:t>화재경보기</a:t>
            </a:r>
            <a:endParaRPr lang="en-US" altLang="ko-KR" sz="1400" dirty="0"/>
          </a:p>
          <a:p>
            <a:r>
              <a:rPr lang="ko-KR" altLang="en-US" sz="1400" dirty="0"/>
              <a:t>단속점검 </a:t>
            </a:r>
            <a:r>
              <a:rPr lang="en-US" altLang="ko-KR" sz="1400" dirty="0"/>
              <a:t>: </a:t>
            </a:r>
            <a:r>
              <a:rPr lang="ko-KR" altLang="en-US" sz="1400" dirty="0"/>
              <a:t>월</a:t>
            </a:r>
            <a:r>
              <a:rPr lang="en-US" altLang="ko-KR" sz="1400" dirty="0"/>
              <a:t>1</a:t>
            </a:r>
            <a:r>
              <a:rPr lang="ko-KR" altLang="en-US" sz="1400" dirty="0"/>
              <a:t>회 </a:t>
            </a:r>
            <a:r>
              <a:rPr lang="en-US" altLang="ko-KR" sz="1400" dirty="0"/>
              <a:t>/ </a:t>
            </a:r>
            <a:r>
              <a:rPr lang="ko-KR" altLang="en-US" sz="1400" dirty="0"/>
              <a:t>관할서 기획</a:t>
            </a:r>
            <a:endParaRPr lang="en-US" altLang="ko-KR" sz="1400" dirty="0"/>
          </a:p>
          <a:p>
            <a:r>
              <a:rPr lang="ko-KR" altLang="en-US" sz="1400" dirty="0"/>
              <a:t>주의사항 </a:t>
            </a:r>
            <a:r>
              <a:rPr lang="en-US" altLang="ko-KR" sz="1400" dirty="0"/>
              <a:t>: </a:t>
            </a:r>
            <a:r>
              <a:rPr lang="ko-KR" altLang="en-US" sz="1400" dirty="0"/>
              <a:t>애완동물 금지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76955-91E3-411B-8745-1FC07AEAF4FF}"/>
              </a:ext>
            </a:extLst>
          </p:cNvPr>
          <p:cNvSpPr txBox="1"/>
          <p:nvPr/>
        </p:nvSpPr>
        <p:spPr>
          <a:xfrm>
            <a:off x="3236481" y="2196091"/>
            <a:ext cx="3875808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업소사진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근무지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용산구 용산동</a:t>
            </a:r>
            <a:r>
              <a:rPr lang="en-US" altLang="ko-KR" sz="1200" dirty="0"/>
              <a:t>2</a:t>
            </a:r>
            <a:r>
              <a:rPr lang="ko-KR" altLang="en-US" sz="1200" dirty="0"/>
              <a:t>가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업소→</a:t>
            </a:r>
            <a:r>
              <a:rPr lang="en-US" altLang="ko-KR" sz="1600" dirty="0"/>
              <a:t>(</a:t>
            </a:r>
            <a:r>
              <a:rPr lang="ko-KR" altLang="en-US" sz="1600" dirty="0"/>
              <a:t>지하철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도보 </a:t>
            </a:r>
            <a:r>
              <a:rPr lang="en-US" altLang="ko-KR" sz="1600" dirty="0"/>
              <a:t>10</a:t>
            </a:r>
            <a:r>
              <a:rPr lang="ko-KR" altLang="en-US" sz="1600" dirty="0"/>
              <a:t>분</a:t>
            </a:r>
            <a:endParaRPr lang="en-US" altLang="ko-K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A845FF-794C-423A-9CBF-C5B7079A9313}"/>
              </a:ext>
            </a:extLst>
          </p:cNvPr>
          <p:cNvSpPr txBox="1"/>
          <p:nvPr/>
        </p:nvSpPr>
        <p:spPr>
          <a:xfrm>
            <a:off x="7648575" y="4415571"/>
            <a:ext cx="1965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계약</a:t>
            </a:r>
            <a:r>
              <a:rPr lang="en-US" altLang="ko-KR" sz="1400" dirty="0"/>
              <a:t>/</a:t>
            </a:r>
            <a:r>
              <a:rPr lang="ko-KR" altLang="en-US" sz="1400" dirty="0"/>
              <a:t>전용면적 </a:t>
            </a:r>
            <a:r>
              <a:rPr lang="en-US" altLang="ko-KR" sz="1400" dirty="0"/>
              <a:t>: 80/95</a:t>
            </a:r>
          </a:p>
          <a:p>
            <a:r>
              <a:rPr lang="ko-KR" altLang="en-US" sz="1400" dirty="0"/>
              <a:t>방수</a:t>
            </a:r>
            <a:r>
              <a:rPr lang="en-US" altLang="ko-KR" sz="1400" dirty="0"/>
              <a:t>/</a:t>
            </a:r>
            <a:r>
              <a:rPr lang="ko-KR" altLang="en-US" sz="1400" dirty="0"/>
              <a:t>테이블 </a:t>
            </a:r>
            <a:r>
              <a:rPr lang="en-US" altLang="ko-KR" sz="1400" dirty="0"/>
              <a:t>: 8/8</a:t>
            </a:r>
          </a:p>
          <a:p>
            <a:r>
              <a:rPr lang="ko-KR" altLang="en-US" sz="1400" dirty="0" err="1"/>
              <a:t>해당층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총층</a:t>
            </a:r>
            <a:r>
              <a:rPr lang="ko-KR" altLang="en-US" sz="1400" dirty="0"/>
              <a:t> </a:t>
            </a:r>
            <a:r>
              <a:rPr lang="en-US" altLang="ko-KR" sz="1400" dirty="0"/>
              <a:t>: 2/3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6258DF-7942-4DEE-AC03-32D1CEE86C0D}"/>
              </a:ext>
            </a:extLst>
          </p:cNvPr>
          <p:cNvSpPr txBox="1"/>
          <p:nvPr/>
        </p:nvSpPr>
        <p:spPr>
          <a:xfrm>
            <a:off x="9591192" y="4410831"/>
            <a:ext cx="1677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주차공간 </a:t>
            </a:r>
            <a:r>
              <a:rPr lang="en-US" altLang="ko-KR" sz="1400" dirty="0"/>
              <a:t>: </a:t>
            </a:r>
            <a:r>
              <a:rPr lang="ko-KR" altLang="en-US" sz="1400" dirty="0"/>
              <a:t>불가능</a:t>
            </a:r>
            <a:endParaRPr lang="en-US" altLang="ko-KR" sz="1400" dirty="0"/>
          </a:p>
          <a:p>
            <a:r>
              <a:rPr lang="ko-KR" altLang="en-US" sz="1400" dirty="0"/>
              <a:t>월세 </a:t>
            </a:r>
            <a:r>
              <a:rPr lang="en-US" altLang="ko-KR" sz="1400" dirty="0"/>
              <a:t>: </a:t>
            </a:r>
            <a:r>
              <a:rPr lang="ko-KR" altLang="en-US" sz="1400" dirty="0"/>
              <a:t>보증금</a:t>
            </a:r>
            <a:r>
              <a:rPr lang="en-US" altLang="ko-KR" sz="1400" dirty="0"/>
              <a:t>/</a:t>
            </a:r>
            <a:r>
              <a:rPr lang="ko-KR" altLang="en-US" sz="1400" dirty="0"/>
              <a:t>월세</a:t>
            </a:r>
            <a:endParaRPr lang="en-US" altLang="ko-KR" sz="1400" dirty="0"/>
          </a:p>
          <a:p>
            <a:r>
              <a:rPr lang="ko-KR" altLang="en-US" sz="1400" dirty="0"/>
              <a:t>준공연도 </a:t>
            </a:r>
            <a:r>
              <a:rPr lang="en-US" altLang="ko-KR" sz="1400" dirty="0"/>
              <a:t>: 2004</a:t>
            </a:r>
          </a:p>
        </p:txBody>
      </p:sp>
      <p:sp>
        <p:nvSpPr>
          <p:cNvPr id="37" name="화살표: 줄무늬가 있는 오른쪽 36">
            <a:extLst>
              <a:ext uri="{FF2B5EF4-FFF2-40B4-BE49-F238E27FC236}">
                <a16:creationId xmlns:a16="http://schemas.microsoft.com/office/drawing/2014/main" id="{64B35004-1904-4D0E-B0B7-2E5115A8AAD8}"/>
              </a:ext>
            </a:extLst>
          </p:cNvPr>
          <p:cNvSpPr/>
          <p:nvPr/>
        </p:nvSpPr>
        <p:spPr>
          <a:xfrm>
            <a:off x="3059239" y="335558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줄무늬가 있는 오른쪽 39">
            <a:extLst>
              <a:ext uri="{FF2B5EF4-FFF2-40B4-BE49-F238E27FC236}">
                <a16:creationId xmlns:a16="http://schemas.microsoft.com/office/drawing/2014/main" id="{515066C7-0053-4709-8479-14EE102878BD}"/>
              </a:ext>
            </a:extLst>
          </p:cNvPr>
          <p:cNvSpPr/>
          <p:nvPr/>
        </p:nvSpPr>
        <p:spPr>
          <a:xfrm>
            <a:off x="6896399" y="335601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1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B2FE7-FF13-48EE-A542-53DB4A4448F4}"/>
              </a:ext>
            </a:extLst>
          </p:cNvPr>
          <p:cNvSpPr txBox="1"/>
          <p:nvPr/>
        </p:nvSpPr>
        <p:spPr>
          <a:xfrm>
            <a:off x="2906375" y="1604936"/>
            <a:ext cx="8473795" cy="21852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인재정보 목록보기</a:t>
            </a:r>
            <a:endParaRPr lang="en-US" altLang="ko-KR" sz="1600" dirty="0"/>
          </a:p>
          <a:p>
            <a:r>
              <a:rPr lang="ko-KR" altLang="en-US" sz="1600" dirty="0"/>
              <a:t>지역 </a:t>
            </a:r>
            <a:r>
              <a:rPr lang="en-US" altLang="ko-KR" sz="1600" dirty="0"/>
              <a:t>/ </a:t>
            </a:r>
            <a:r>
              <a:rPr lang="ko-KR" altLang="en-US" sz="1600" dirty="0"/>
              <a:t>나이 </a:t>
            </a:r>
            <a:r>
              <a:rPr lang="en-US" altLang="ko-KR" sz="1600" dirty="0"/>
              <a:t>/ </a:t>
            </a:r>
            <a:r>
              <a:rPr lang="ko-KR" altLang="en-US" sz="1600" dirty="0"/>
              <a:t>키 </a:t>
            </a:r>
            <a:r>
              <a:rPr lang="en-US" altLang="ko-KR" sz="1600" dirty="0"/>
              <a:t>/ </a:t>
            </a:r>
            <a:r>
              <a:rPr lang="ko-KR" altLang="en-US" sz="1600" dirty="0"/>
              <a:t>몸무게 </a:t>
            </a:r>
            <a:r>
              <a:rPr lang="en-US" altLang="ko-KR" sz="1600" dirty="0"/>
              <a:t>/ </a:t>
            </a:r>
            <a:r>
              <a:rPr lang="ko-KR" altLang="en-US" sz="1600" dirty="0"/>
              <a:t>선호직종</a:t>
            </a:r>
            <a:r>
              <a:rPr lang="en-US" altLang="ko-KR" sz="1600" dirty="0"/>
              <a:t>(1</a:t>
            </a:r>
            <a:r>
              <a:rPr lang="ko-KR" altLang="en-US" sz="1600" dirty="0"/>
              <a:t>순위</a:t>
            </a:r>
            <a:r>
              <a:rPr lang="en-US" altLang="ko-KR" sz="1600" dirty="0"/>
              <a:t>,2</a:t>
            </a:r>
            <a:r>
              <a:rPr lang="ko-KR" altLang="en-US" sz="1600" dirty="0"/>
              <a:t>순위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/>
              <a:t>경력</a:t>
            </a:r>
            <a:r>
              <a:rPr lang="en-US" altLang="ko-KR" sz="1600" dirty="0"/>
              <a:t> / </a:t>
            </a:r>
            <a:r>
              <a:rPr lang="ko-KR" altLang="en-US" sz="1600" dirty="0"/>
              <a:t>희망급여 </a:t>
            </a:r>
            <a:r>
              <a:rPr lang="en-US" altLang="ko-KR" sz="1600" dirty="0"/>
              <a:t>/ </a:t>
            </a:r>
            <a:r>
              <a:rPr lang="ko-KR" altLang="en-US" sz="1600" dirty="0"/>
              <a:t>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굵은글씨</a:t>
            </a:r>
            <a:r>
              <a:rPr lang="en-US" altLang="ko-KR" sz="1600" dirty="0"/>
              <a:t>, </a:t>
            </a:r>
            <a:r>
              <a:rPr lang="ko-KR" altLang="en-US" sz="1600" dirty="0"/>
              <a:t>윗줄</a:t>
            </a:r>
            <a:r>
              <a:rPr lang="en-US" altLang="ko-KR" sz="1600" dirty="0"/>
              <a:t>) </a:t>
            </a:r>
            <a:r>
              <a:rPr lang="ko-KR" altLang="en-US" sz="1600" dirty="0"/>
              <a:t>간단소개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보통글씨</a:t>
            </a:r>
            <a:r>
              <a:rPr lang="en-US" altLang="ko-KR" sz="1600" dirty="0"/>
              <a:t>, </a:t>
            </a:r>
            <a:r>
              <a:rPr lang="ko-KR" altLang="en-US" sz="1600" dirty="0"/>
              <a:t>아랫줄 </a:t>
            </a:r>
            <a:r>
              <a:rPr lang="en-US" altLang="ko-KR" sz="1600" dirty="0"/>
              <a:t>/ </a:t>
            </a:r>
            <a:r>
              <a:rPr lang="ko-KR" altLang="en-US" sz="1600" dirty="0"/>
              <a:t>등록일 </a:t>
            </a:r>
            <a:r>
              <a:rPr lang="en-US" altLang="ko-KR" sz="1600" dirty="0"/>
              <a:t>/ (</a:t>
            </a:r>
            <a:r>
              <a:rPr lang="ko-KR" altLang="en-US" sz="1600" dirty="0"/>
              <a:t>지역</a:t>
            </a:r>
            <a:r>
              <a:rPr lang="en-US" altLang="ko-KR" sz="1600" dirty="0"/>
              <a:t>,</a:t>
            </a:r>
            <a:r>
              <a:rPr lang="ko-KR" altLang="en-US" sz="1600" dirty="0"/>
              <a:t>나이</a:t>
            </a:r>
            <a:r>
              <a:rPr lang="en-US" altLang="ko-KR" sz="1600" dirty="0"/>
              <a:t>,</a:t>
            </a:r>
            <a:r>
              <a:rPr lang="ko-KR" altLang="en-US" sz="1600" dirty="0"/>
              <a:t>키</a:t>
            </a:r>
            <a:r>
              <a:rPr lang="en-US" altLang="ko-KR" sz="1600" dirty="0"/>
              <a:t>,</a:t>
            </a:r>
            <a:r>
              <a:rPr lang="ko-KR" altLang="en-US" sz="1600" dirty="0"/>
              <a:t>몸무게</a:t>
            </a:r>
            <a:r>
              <a:rPr lang="en-US" altLang="ko-KR" sz="1600" dirty="0"/>
              <a:t>,</a:t>
            </a:r>
            <a:r>
              <a:rPr lang="ko-KR" altLang="en-US" sz="1600" dirty="0"/>
              <a:t>급여</a:t>
            </a:r>
            <a:r>
              <a:rPr lang="en-US" altLang="ko-KR" sz="1600" dirty="0"/>
              <a:t>,</a:t>
            </a:r>
            <a:r>
              <a:rPr lang="ko-KR" altLang="en-US" sz="1600" dirty="0"/>
              <a:t>등록일 정렬 가능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9B7EF9-6720-463F-939C-0C6CC0196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81022"/>
              </p:ext>
            </p:extLst>
          </p:nvPr>
        </p:nvGraphicFramePr>
        <p:xfrm>
          <a:off x="3003071" y="2456871"/>
          <a:ext cx="8280402" cy="1256876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552711">
                  <a:extLst>
                    <a:ext uri="{9D8B030D-6E8A-4147-A177-3AD203B41FA5}">
                      <a16:colId xmlns:a16="http://schemas.microsoft.com/office/drawing/2014/main" val="1988285649"/>
                    </a:ext>
                  </a:extLst>
                </a:gridCol>
                <a:gridCol w="617397">
                  <a:extLst>
                    <a:ext uri="{9D8B030D-6E8A-4147-A177-3AD203B41FA5}">
                      <a16:colId xmlns:a16="http://schemas.microsoft.com/office/drawing/2014/main" val="24873333"/>
                    </a:ext>
                  </a:extLst>
                </a:gridCol>
                <a:gridCol w="700068">
                  <a:extLst>
                    <a:ext uri="{9D8B030D-6E8A-4147-A177-3AD203B41FA5}">
                      <a16:colId xmlns:a16="http://schemas.microsoft.com/office/drawing/2014/main" val="1557438052"/>
                    </a:ext>
                  </a:extLst>
                </a:gridCol>
                <a:gridCol w="590420">
                  <a:extLst>
                    <a:ext uri="{9D8B030D-6E8A-4147-A177-3AD203B41FA5}">
                      <a16:colId xmlns:a16="http://schemas.microsoft.com/office/drawing/2014/main" val="1397461328"/>
                    </a:ext>
                  </a:extLst>
                </a:gridCol>
                <a:gridCol w="666330">
                  <a:extLst>
                    <a:ext uri="{9D8B030D-6E8A-4147-A177-3AD203B41FA5}">
                      <a16:colId xmlns:a16="http://schemas.microsoft.com/office/drawing/2014/main" val="2914381416"/>
                    </a:ext>
                  </a:extLst>
                </a:gridCol>
                <a:gridCol w="851892">
                  <a:extLst>
                    <a:ext uri="{9D8B030D-6E8A-4147-A177-3AD203B41FA5}">
                      <a16:colId xmlns:a16="http://schemas.microsoft.com/office/drawing/2014/main" val="3515558453"/>
                    </a:ext>
                  </a:extLst>
                </a:gridCol>
                <a:gridCol w="466476">
                  <a:extLst>
                    <a:ext uri="{9D8B030D-6E8A-4147-A177-3AD203B41FA5}">
                      <a16:colId xmlns:a16="http://schemas.microsoft.com/office/drawing/2014/main" val="2862648556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1742442112"/>
                    </a:ext>
                  </a:extLst>
                </a:gridCol>
                <a:gridCol w="2182982">
                  <a:extLst>
                    <a:ext uri="{9D8B030D-6E8A-4147-A177-3AD203B41FA5}">
                      <a16:colId xmlns:a16="http://schemas.microsoft.com/office/drawing/2014/main" val="202706041"/>
                    </a:ext>
                  </a:extLst>
                </a:gridCol>
                <a:gridCol w="870891">
                  <a:extLst>
                    <a:ext uri="{9D8B030D-6E8A-4147-A177-3AD203B41FA5}">
                      <a16:colId xmlns:a16="http://schemas.microsoft.com/office/drawing/2014/main" val="1172837753"/>
                    </a:ext>
                  </a:extLst>
                </a:gridCol>
              </a:tblGrid>
              <a:tr h="703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셀렉트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지역 </a:t>
                      </a:r>
                      <a:endParaRPr lang="en-US" altLang="ko-KR" sz="1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키 </a:t>
                      </a:r>
                      <a:endParaRPr lang="en-US" altLang="ko-KR" sz="1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선호직종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희망급여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이름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소개내용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등록일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최신순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4552657"/>
                  </a:ext>
                </a:extLst>
              </a:tr>
              <a:tr h="236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서울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용산구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 cm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kg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텐프로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쩜오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시급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XX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시간 전</a:t>
                      </a:r>
                      <a:endParaRPr lang="ko-KR" altLang="en-US" sz="1000" b="0" i="0" u="none" strike="noStrike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4705289"/>
                  </a:ext>
                </a:extLst>
              </a:tr>
              <a:tr h="236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노래주점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성실함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서비스마인드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18871"/>
                  </a:ext>
                </a:extLst>
              </a:tr>
              <a:tr h="236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서울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서대문구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48 kg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텐프로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쩜오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경력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시급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일 전</a:t>
                      </a:r>
                      <a:endParaRPr lang="ko-KR" altLang="en-US" sz="1000" b="0" i="0" u="none" strike="noStrike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49751"/>
                  </a:ext>
                </a:extLst>
              </a:tr>
              <a:tr h="236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간절합니다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516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0D009A4-96A7-4A1F-8874-19D1B550ABF9}"/>
              </a:ext>
            </a:extLst>
          </p:cNvPr>
          <p:cNvSpPr txBox="1"/>
          <p:nvPr/>
        </p:nvSpPr>
        <p:spPr>
          <a:xfrm>
            <a:off x="2894852" y="3922104"/>
            <a:ext cx="8473795" cy="2431435"/>
          </a:xfrm>
          <a:prstGeom prst="rect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인재정보 목록보기</a:t>
            </a:r>
            <a:endParaRPr lang="en-US" altLang="ko-KR" sz="1600" dirty="0"/>
          </a:p>
          <a:p>
            <a:r>
              <a:rPr lang="ko-KR" altLang="en-US" sz="1600" dirty="0"/>
              <a:t>확대버튼을 눌렀을 때 페이지 변화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FA72486-4C50-4D29-AF6D-044BC2BB6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43444"/>
              </p:ext>
            </p:extLst>
          </p:nvPr>
        </p:nvGraphicFramePr>
        <p:xfrm>
          <a:off x="3003071" y="4509383"/>
          <a:ext cx="8280403" cy="1729104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52183">
                  <a:extLst>
                    <a:ext uri="{9D8B030D-6E8A-4147-A177-3AD203B41FA5}">
                      <a16:colId xmlns:a16="http://schemas.microsoft.com/office/drawing/2014/main" val="1988285649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24873333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1557438052"/>
                    </a:ext>
                  </a:extLst>
                </a:gridCol>
                <a:gridCol w="630315">
                  <a:extLst>
                    <a:ext uri="{9D8B030D-6E8A-4147-A177-3AD203B41FA5}">
                      <a16:colId xmlns:a16="http://schemas.microsoft.com/office/drawing/2014/main" val="1397461328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914381416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3515558453"/>
                    </a:ext>
                  </a:extLst>
                </a:gridCol>
                <a:gridCol w="656947">
                  <a:extLst>
                    <a:ext uri="{9D8B030D-6E8A-4147-A177-3AD203B41FA5}">
                      <a16:colId xmlns:a16="http://schemas.microsoft.com/office/drawing/2014/main" val="2862648556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1742442112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202706041"/>
                    </a:ext>
                  </a:extLst>
                </a:gridCol>
                <a:gridCol w="664901">
                  <a:extLst>
                    <a:ext uri="{9D8B030D-6E8A-4147-A177-3AD203B41FA5}">
                      <a16:colId xmlns:a16="http://schemas.microsoft.com/office/drawing/2014/main" val="2962395641"/>
                    </a:ext>
                  </a:extLst>
                </a:gridCol>
                <a:gridCol w="870891">
                  <a:extLst>
                    <a:ext uri="{9D8B030D-6E8A-4147-A177-3AD203B41FA5}">
                      <a16:colId xmlns:a16="http://schemas.microsoft.com/office/drawing/2014/main" val="1172837753"/>
                    </a:ext>
                  </a:extLst>
                </a:gridCol>
              </a:tblGrid>
              <a:tr h="703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셀렉트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지역 </a:t>
                      </a:r>
                      <a:endParaRPr lang="en-US" altLang="ko-KR" sz="1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키 </a:t>
                      </a:r>
                      <a:endParaRPr lang="en-US" altLang="ko-KR" sz="10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오름차순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몸무게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선호직종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희망급여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오름차순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이름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소개내용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등록일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최신순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552657"/>
                  </a:ext>
                </a:extLst>
              </a:tr>
              <a:tr h="236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서울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용산구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 cm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kg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텐프로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쩜오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시급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XX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시간 전</a:t>
                      </a:r>
                      <a:endParaRPr lang="ko-KR" altLang="en-US" sz="1000" b="0" i="0" u="none" strike="noStrike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4705289"/>
                  </a:ext>
                </a:extLst>
              </a:tr>
              <a:tr h="236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노래주점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성실함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서비스마인드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18871"/>
                  </a:ext>
                </a:extLst>
              </a:tr>
              <a:tr h="236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고용형태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지급상세</a:t>
                      </a:r>
                      <a:endParaRPr lang="ko-KR" altLang="en-US" sz="1000" b="0" i="0" u="none" strike="noStrike" dirty="0">
                        <a:solidFill>
                          <a:srgbClr val="CC009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당일지급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차비지원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식대별도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보장제도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술강요없음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테이블개수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섭외방법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응답가능시간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806245"/>
                  </a:ext>
                </a:extLst>
              </a:tr>
              <a:tr h="236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아르바이트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기간요일</a:t>
                      </a:r>
                      <a:endParaRPr lang="ko-KR" altLang="en-US" sz="1000" b="0" i="0" u="none" strike="noStrike" dirty="0">
                        <a:solidFill>
                          <a:srgbClr val="CC009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CC00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복지제도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성형지원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투잡가능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010-3333-3333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6404"/>
                  </a:ext>
                </a:extLst>
              </a:tr>
              <a:tr h="236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서울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서대문구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48 kg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텐프로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쩜오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경력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시급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일 전</a:t>
                      </a:r>
                      <a:endParaRPr lang="ko-KR" altLang="en-US" sz="1000" b="0" i="0" u="none" strike="noStrike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49751"/>
                  </a:ext>
                </a:extLst>
              </a:tr>
              <a:tr h="236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간절합니다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5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A4713EB-625A-4DB4-8CA1-30F3C2918759}"/>
              </a:ext>
            </a:extLst>
          </p:cNvPr>
          <p:cNvSpPr txBox="1"/>
          <p:nvPr/>
        </p:nvSpPr>
        <p:spPr>
          <a:xfrm>
            <a:off x="2905992" y="1604936"/>
            <a:ext cx="8473795" cy="47705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인재정보 상세보기  ♥ </a:t>
            </a:r>
            <a:r>
              <a:rPr lang="ko-KR" altLang="en-US" sz="1600" dirty="0" err="1"/>
              <a:t>셀렉션에</a:t>
            </a:r>
            <a:r>
              <a:rPr lang="ko-KR" altLang="en-US" sz="1600" dirty="0"/>
              <a:t> 추가하기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6D973-8F4D-4481-8DC2-5EF4F668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27000"/>
            <a:ext cx="3149600" cy="959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91881-CC73-4C41-A7D2-10737AD9795A}"/>
              </a:ext>
            </a:extLst>
          </p:cNvPr>
          <p:cNvSpPr txBox="1"/>
          <p:nvPr/>
        </p:nvSpPr>
        <p:spPr>
          <a:xfrm>
            <a:off x="630936" y="1103650"/>
            <a:ext cx="10741929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: </a:t>
            </a:r>
            <a:r>
              <a:rPr lang="ko-KR" altLang="en-US" dirty="0"/>
              <a:t>채용정보 </a:t>
            </a:r>
            <a:r>
              <a:rPr lang="en-US" altLang="ko-KR" dirty="0"/>
              <a:t>/ </a:t>
            </a:r>
            <a:r>
              <a:rPr lang="ko-KR" altLang="en-US" dirty="0"/>
              <a:t>인재정보 </a:t>
            </a:r>
            <a:r>
              <a:rPr lang="en-US" altLang="ko-KR" dirty="0"/>
              <a:t>/ </a:t>
            </a:r>
            <a:r>
              <a:rPr lang="ko-KR" altLang="en-US" dirty="0"/>
              <a:t>프리랜서 </a:t>
            </a:r>
            <a:r>
              <a:rPr lang="en-US" altLang="ko-KR" dirty="0"/>
              <a:t>/ </a:t>
            </a:r>
            <a:r>
              <a:rPr lang="ko-KR" altLang="en-US" dirty="0"/>
              <a:t>스폰서 </a:t>
            </a:r>
            <a:r>
              <a:rPr lang="en-US" altLang="ko-KR" dirty="0"/>
              <a:t>/ </a:t>
            </a:r>
            <a:r>
              <a:rPr lang="ko-KR" altLang="en-US" dirty="0"/>
              <a:t>하우징 </a:t>
            </a:r>
            <a:r>
              <a:rPr lang="en-US" altLang="ko-KR" dirty="0"/>
              <a:t>/ </a:t>
            </a:r>
            <a:r>
              <a:rPr lang="ko-KR" altLang="en-US" dirty="0"/>
              <a:t>마이페이지 </a:t>
            </a:r>
            <a:r>
              <a:rPr lang="en-US" altLang="ko-KR" dirty="0"/>
              <a:t>/ </a:t>
            </a:r>
            <a:r>
              <a:rPr lang="ko-KR" altLang="en-US" dirty="0" err="1"/>
              <a:t>셀렉션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쥬시톡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 / </a:t>
            </a:r>
            <a:r>
              <a:rPr lang="ko-KR" altLang="en-US" dirty="0"/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27BD-137E-4D27-B8F3-504C66C67301}"/>
              </a:ext>
            </a:extLst>
          </p:cNvPr>
          <p:cNvSpPr txBox="1"/>
          <p:nvPr/>
        </p:nvSpPr>
        <p:spPr>
          <a:xfrm>
            <a:off x="630936" y="1604936"/>
            <a:ext cx="2139696" cy="48013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채용정보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인재정보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프리랜서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스폰서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하우징 </a:t>
            </a:r>
            <a:r>
              <a:rPr lang="ko-KR" altLang="en-US" dirty="0" err="1"/>
              <a:t>셀렉션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 err="1"/>
              <a:t>즐겨찾기</a:t>
            </a:r>
            <a:r>
              <a:rPr lang="ko-KR" altLang="en-US" sz="1200" dirty="0"/>
              <a:t> 등록한 게시물이</a:t>
            </a:r>
            <a:endParaRPr lang="en-US" altLang="ko-KR" sz="1200" dirty="0"/>
          </a:p>
          <a:p>
            <a:r>
              <a:rPr lang="ko-KR" altLang="en-US" sz="1200" dirty="0"/>
              <a:t>간략히 표시됨</a:t>
            </a:r>
            <a:r>
              <a:rPr lang="en-US" altLang="ko-KR" sz="1200" dirty="0"/>
              <a:t>. </a:t>
            </a:r>
            <a:r>
              <a:rPr lang="ko-KR" altLang="en-US" sz="1200" dirty="0"/>
              <a:t>이 창은 마우스 </a:t>
            </a:r>
            <a:r>
              <a:rPr lang="ko-KR" altLang="en-US" sz="1200" dirty="0" err="1"/>
              <a:t>휠에</a:t>
            </a:r>
            <a:r>
              <a:rPr lang="ko-KR" altLang="en-US" sz="1200" dirty="0"/>
              <a:t> 따라 쫓아오는 상자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A7BC93-D4E1-490B-8B5F-076808E19093}"/>
              </a:ext>
            </a:extLst>
          </p:cNvPr>
          <p:cNvSpPr/>
          <p:nvPr/>
        </p:nvSpPr>
        <p:spPr>
          <a:xfrm>
            <a:off x="867971" y="1975104"/>
            <a:ext cx="1408176" cy="438912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956BFD-3582-4BC3-A143-B4B50181AA3D}"/>
              </a:ext>
            </a:extLst>
          </p:cNvPr>
          <p:cNvSpPr/>
          <p:nvPr/>
        </p:nvSpPr>
        <p:spPr>
          <a:xfrm>
            <a:off x="867971" y="278418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24423-634C-4804-9BAA-C058CEDC54D7}"/>
              </a:ext>
            </a:extLst>
          </p:cNvPr>
          <p:cNvSpPr/>
          <p:nvPr/>
        </p:nvSpPr>
        <p:spPr>
          <a:xfrm>
            <a:off x="867971" y="359326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A8524B-1611-4108-978C-7F195BBDB727}"/>
              </a:ext>
            </a:extLst>
          </p:cNvPr>
          <p:cNvSpPr/>
          <p:nvPr/>
        </p:nvSpPr>
        <p:spPr>
          <a:xfrm>
            <a:off x="867971" y="440234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03F22-99B5-452F-B32A-295CB406DCC6}"/>
              </a:ext>
            </a:extLst>
          </p:cNvPr>
          <p:cNvSpPr/>
          <p:nvPr/>
        </p:nvSpPr>
        <p:spPr>
          <a:xfrm>
            <a:off x="867971" y="5211424"/>
            <a:ext cx="1408176" cy="438912"/>
          </a:xfrm>
          <a:prstGeom prst="roundRect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0814E01C-C33E-4571-B5B4-CF70F03E6903}"/>
              </a:ext>
            </a:extLst>
          </p:cNvPr>
          <p:cNvSpPr/>
          <p:nvPr/>
        </p:nvSpPr>
        <p:spPr>
          <a:xfrm>
            <a:off x="2404019" y="224012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C551C-14EC-4B8E-9CAF-EFFA6E1CE6D7}"/>
              </a:ext>
            </a:extLst>
          </p:cNvPr>
          <p:cNvSpPr/>
          <p:nvPr/>
        </p:nvSpPr>
        <p:spPr>
          <a:xfrm>
            <a:off x="2404586" y="197510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7402D9-C2FD-42A2-99FB-7DF68EAD6751}"/>
              </a:ext>
            </a:extLst>
          </p:cNvPr>
          <p:cNvSpPr/>
          <p:nvPr/>
        </p:nvSpPr>
        <p:spPr>
          <a:xfrm>
            <a:off x="2404586" y="278418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193A4-2F90-4BD9-A125-2FC34B57D2EC}"/>
              </a:ext>
            </a:extLst>
          </p:cNvPr>
          <p:cNvSpPr/>
          <p:nvPr/>
        </p:nvSpPr>
        <p:spPr>
          <a:xfrm>
            <a:off x="2404586" y="359326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DA41E-BE77-4470-B778-6DAF09D60344}"/>
              </a:ext>
            </a:extLst>
          </p:cNvPr>
          <p:cNvSpPr/>
          <p:nvPr/>
        </p:nvSpPr>
        <p:spPr>
          <a:xfrm>
            <a:off x="2400367" y="4398406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AC662D-494F-4592-A324-A803109B5016}"/>
              </a:ext>
            </a:extLst>
          </p:cNvPr>
          <p:cNvSpPr/>
          <p:nvPr/>
        </p:nvSpPr>
        <p:spPr>
          <a:xfrm>
            <a:off x="2400367" y="5211424"/>
            <a:ext cx="155448" cy="15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화살표: 톱니 모양의 오른쪽 24">
            <a:extLst>
              <a:ext uri="{FF2B5EF4-FFF2-40B4-BE49-F238E27FC236}">
                <a16:creationId xmlns:a16="http://schemas.microsoft.com/office/drawing/2014/main" id="{52BF686E-822A-4CD1-94ED-89848FB1968F}"/>
              </a:ext>
            </a:extLst>
          </p:cNvPr>
          <p:cNvSpPr/>
          <p:nvPr/>
        </p:nvSpPr>
        <p:spPr>
          <a:xfrm>
            <a:off x="2411890" y="3049206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407F40F6-09AA-447B-AE9E-FE7C57304B5D}"/>
              </a:ext>
            </a:extLst>
          </p:cNvPr>
          <p:cNvSpPr/>
          <p:nvPr/>
        </p:nvSpPr>
        <p:spPr>
          <a:xfrm>
            <a:off x="2415181" y="385379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톱니 모양의 오른쪽 26">
            <a:extLst>
              <a:ext uri="{FF2B5EF4-FFF2-40B4-BE49-F238E27FC236}">
                <a16:creationId xmlns:a16="http://schemas.microsoft.com/office/drawing/2014/main" id="{5AA8D558-E78E-4BC4-9F78-B98746C6B6CB}"/>
              </a:ext>
            </a:extLst>
          </p:cNvPr>
          <p:cNvSpPr/>
          <p:nvPr/>
        </p:nvSpPr>
        <p:spPr>
          <a:xfrm>
            <a:off x="2412312" y="46718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톱니 모양의 오른쪽 27">
            <a:extLst>
              <a:ext uri="{FF2B5EF4-FFF2-40B4-BE49-F238E27FC236}">
                <a16:creationId xmlns:a16="http://schemas.microsoft.com/office/drawing/2014/main" id="{5851B0BB-A557-4938-8544-B7659A9EDD8B}"/>
              </a:ext>
            </a:extLst>
          </p:cNvPr>
          <p:cNvSpPr/>
          <p:nvPr/>
        </p:nvSpPr>
        <p:spPr>
          <a:xfrm>
            <a:off x="2400367" y="5471957"/>
            <a:ext cx="148144" cy="178379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3C0CD-8C50-43EB-B4D0-0C54CCD051D9}"/>
              </a:ext>
            </a:extLst>
          </p:cNvPr>
          <p:cNvSpPr txBox="1"/>
          <p:nvPr/>
        </p:nvSpPr>
        <p:spPr>
          <a:xfrm>
            <a:off x="7466119" y="2029285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제목 </a:t>
            </a:r>
            <a:r>
              <a:rPr lang="en-US" altLang="ko-KR" sz="1600" dirty="0"/>
              <a:t>: </a:t>
            </a:r>
            <a:r>
              <a:rPr lang="ko-KR" altLang="en-US" sz="1600" dirty="0"/>
              <a:t>성실함 </a:t>
            </a:r>
            <a:r>
              <a:rPr lang="en-US" altLang="ko-KR" sz="1600" dirty="0"/>
              <a:t>/ </a:t>
            </a:r>
            <a:r>
              <a:rPr lang="ko-KR" altLang="en-US" sz="1600" dirty="0"/>
              <a:t>서비스 마인드</a:t>
            </a:r>
            <a:endParaRPr lang="en-US" altLang="ko-KR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435375-1C92-4B91-B5AE-F0AB04388919}"/>
              </a:ext>
            </a:extLst>
          </p:cNvPr>
          <p:cNvSpPr txBox="1"/>
          <p:nvPr/>
        </p:nvSpPr>
        <p:spPr>
          <a:xfrm>
            <a:off x="7466119" y="2704422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성명 </a:t>
            </a:r>
            <a:r>
              <a:rPr lang="en-US" altLang="ko-KR" sz="1600" dirty="0"/>
              <a:t>: </a:t>
            </a:r>
            <a:r>
              <a:rPr lang="ko-KR" altLang="en-US" sz="1600" dirty="0"/>
              <a:t>최</a:t>
            </a:r>
            <a:r>
              <a:rPr lang="en-US" altLang="ko-KR" sz="1600" dirty="0"/>
              <a:t>XX / </a:t>
            </a:r>
            <a:r>
              <a:rPr lang="ko-KR" altLang="en-US" sz="1600" dirty="0"/>
              <a:t>여자</a:t>
            </a:r>
            <a:endParaRPr lang="en-US" altLang="ko-K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68AA9-B2B8-497B-A6FE-6A903998C575}"/>
              </a:ext>
            </a:extLst>
          </p:cNvPr>
          <p:cNvSpPr txBox="1"/>
          <p:nvPr/>
        </p:nvSpPr>
        <p:spPr>
          <a:xfrm>
            <a:off x="2905992" y="5205922"/>
            <a:ext cx="456012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선호직종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텐프로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쩜오</a:t>
            </a:r>
            <a:r>
              <a:rPr lang="en-US" altLang="ko-KR" sz="1400" dirty="0"/>
              <a:t>, </a:t>
            </a:r>
            <a:r>
              <a:rPr lang="ko-KR" altLang="en-US" sz="1400" dirty="0"/>
              <a:t>노래주점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경력유무 </a:t>
            </a:r>
            <a:r>
              <a:rPr lang="en-US" altLang="ko-KR" sz="1400" dirty="0"/>
              <a:t>: </a:t>
            </a:r>
            <a:r>
              <a:rPr lang="ko-KR" altLang="en-US" sz="1400" dirty="0"/>
              <a:t>초보</a:t>
            </a:r>
            <a:endParaRPr lang="en-US" altLang="ko-KR" sz="1400" dirty="0"/>
          </a:p>
          <a:p>
            <a:r>
              <a:rPr lang="ko-KR" altLang="en-US" sz="1400" dirty="0"/>
              <a:t>보장제도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술강요</a:t>
            </a:r>
            <a:r>
              <a:rPr lang="ko-KR" altLang="en-US" sz="1400" dirty="0"/>
              <a:t> 없음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개수 보장</a:t>
            </a:r>
            <a:r>
              <a:rPr lang="en-US" altLang="ko-KR" sz="1400" dirty="0"/>
              <a:t>, </a:t>
            </a:r>
            <a:r>
              <a:rPr lang="ko-KR" altLang="en-US" sz="1400" dirty="0"/>
              <a:t>초이스 없음</a:t>
            </a:r>
            <a:endParaRPr lang="en-US" altLang="ko-KR" sz="1400" dirty="0"/>
          </a:p>
          <a:p>
            <a:r>
              <a:rPr lang="ko-KR" altLang="en-US" sz="1400" dirty="0" err="1"/>
              <a:t>지급상세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당일지급</a:t>
            </a:r>
            <a:r>
              <a:rPr lang="en-US" altLang="ko-KR" sz="1400" dirty="0"/>
              <a:t>, </a:t>
            </a:r>
            <a:r>
              <a:rPr lang="ko-KR" altLang="en-US" sz="1400" dirty="0"/>
              <a:t>차비지원</a:t>
            </a:r>
            <a:r>
              <a:rPr lang="en-US" altLang="ko-KR" sz="1400" dirty="0"/>
              <a:t>, </a:t>
            </a:r>
            <a:r>
              <a:rPr lang="ko-KR" altLang="en-US" sz="1400" dirty="0"/>
              <a:t>식대별도</a:t>
            </a:r>
            <a:endParaRPr lang="en-US" altLang="ko-KR" sz="1400" dirty="0"/>
          </a:p>
          <a:p>
            <a:r>
              <a:rPr lang="ko-KR" altLang="en-US" sz="1400" dirty="0"/>
              <a:t>복지제도 </a:t>
            </a:r>
            <a:r>
              <a:rPr lang="en-US" altLang="ko-KR" sz="1400" dirty="0"/>
              <a:t>: </a:t>
            </a:r>
            <a:r>
              <a:rPr lang="ko-KR" altLang="en-US" sz="1400" dirty="0"/>
              <a:t>성형지원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투잡가능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1AB1D-140E-4FC2-830A-5A19B9C36F34}"/>
              </a:ext>
            </a:extLst>
          </p:cNvPr>
          <p:cNvSpPr txBox="1"/>
          <p:nvPr/>
        </p:nvSpPr>
        <p:spPr>
          <a:xfrm>
            <a:off x="7466118" y="4115012"/>
            <a:ext cx="3910773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600" dirty="0"/>
              <a:t>신체 사이즈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ADD435-49AF-4F72-8DF8-8FBEBC024CAB}"/>
              </a:ext>
            </a:extLst>
          </p:cNvPr>
          <p:cNvSpPr txBox="1"/>
          <p:nvPr/>
        </p:nvSpPr>
        <p:spPr>
          <a:xfrm>
            <a:off x="7468075" y="2369841"/>
            <a:ext cx="3911712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등록일자 </a:t>
            </a:r>
            <a:r>
              <a:rPr lang="en-US" altLang="ko-KR" sz="1600" dirty="0"/>
              <a:t>: 2017 – 08 - 01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67AFB-148D-44D8-818A-040E25107409}"/>
              </a:ext>
            </a:extLst>
          </p:cNvPr>
          <p:cNvSpPr txBox="1"/>
          <p:nvPr/>
        </p:nvSpPr>
        <p:spPr>
          <a:xfrm>
            <a:off x="7466118" y="3659031"/>
            <a:ext cx="3910774" cy="4616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 연락처 </a:t>
            </a:r>
            <a:r>
              <a:rPr lang="en-US" altLang="ko-KR" sz="1200" dirty="0"/>
              <a:t>: 010-3333-3333 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err="1"/>
              <a:t>입사제의방법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문자 </a:t>
            </a:r>
            <a:r>
              <a:rPr lang="en-US" altLang="ko-KR" sz="1200" dirty="0"/>
              <a:t>/ </a:t>
            </a:r>
            <a:r>
              <a:rPr lang="ko-KR" altLang="en-US" sz="1200" dirty="0"/>
              <a:t>응답가능시간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무관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D81D6-1B17-4C5E-9554-22ED42DDFFD6}"/>
              </a:ext>
            </a:extLst>
          </p:cNvPr>
          <p:cNvSpPr txBox="1"/>
          <p:nvPr/>
        </p:nvSpPr>
        <p:spPr>
          <a:xfrm>
            <a:off x="7648575" y="4415571"/>
            <a:ext cx="1426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키 </a:t>
            </a:r>
            <a:r>
              <a:rPr lang="en-US" altLang="ko-KR" sz="1400" dirty="0"/>
              <a:t>: 165cm</a:t>
            </a:r>
          </a:p>
          <a:p>
            <a:r>
              <a:rPr lang="ko-KR" altLang="en-US" sz="1400" dirty="0"/>
              <a:t>체형 </a:t>
            </a:r>
            <a:r>
              <a:rPr lang="en-US" altLang="ko-KR" sz="1400" dirty="0"/>
              <a:t>: </a:t>
            </a:r>
            <a:r>
              <a:rPr lang="ko-KR" altLang="en-US" sz="1400" dirty="0"/>
              <a:t>전신균형</a:t>
            </a:r>
            <a:endParaRPr lang="en-US" altLang="ko-KR" sz="1400" dirty="0"/>
          </a:p>
          <a:p>
            <a:r>
              <a:rPr lang="ko-KR" altLang="en-US" sz="1400" dirty="0"/>
              <a:t>몸무게 </a:t>
            </a:r>
            <a:r>
              <a:rPr lang="en-US" altLang="ko-KR" sz="1400" dirty="0"/>
              <a:t>: 60kg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DCA873-9DF5-45C9-96EE-E34020A5F18D}"/>
              </a:ext>
            </a:extLst>
          </p:cNvPr>
          <p:cNvSpPr txBox="1"/>
          <p:nvPr/>
        </p:nvSpPr>
        <p:spPr>
          <a:xfrm>
            <a:off x="9258025" y="4415571"/>
            <a:ext cx="1710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가슴 </a:t>
            </a:r>
            <a:r>
              <a:rPr lang="en-US" altLang="ko-KR" sz="1400" dirty="0"/>
              <a:t>: 33inch</a:t>
            </a:r>
            <a:r>
              <a:rPr lang="ko-KR" altLang="en-US" sz="1400" dirty="0"/>
              <a:t> </a:t>
            </a:r>
            <a:r>
              <a:rPr lang="en-US" altLang="ko-KR" sz="1400" dirty="0"/>
              <a:t>(C</a:t>
            </a:r>
            <a:r>
              <a:rPr lang="ko-KR" altLang="en-US" sz="1400" dirty="0"/>
              <a:t>컵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허리 </a:t>
            </a:r>
            <a:r>
              <a:rPr lang="en-US" altLang="ko-KR" sz="1400" dirty="0"/>
              <a:t>: 26inch</a:t>
            </a:r>
          </a:p>
          <a:p>
            <a:r>
              <a:rPr lang="ko-KR" altLang="en-US" sz="1400" dirty="0"/>
              <a:t>엉덩이 </a:t>
            </a:r>
            <a:r>
              <a:rPr lang="en-US" altLang="ko-KR" sz="1400" dirty="0"/>
              <a:t>: 34inch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2867F-3AC5-4CE1-99C0-5D97B24C3E02}"/>
              </a:ext>
            </a:extLst>
          </p:cNvPr>
          <p:cNvSpPr txBox="1"/>
          <p:nvPr/>
        </p:nvSpPr>
        <p:spPr>
          <a:xfrm>
            <a:off x="7466119" y="5204921"/>
            <a:ext cx="3913668" cy="11695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급여조건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시급 </a:t>
            </a:r>
            <a:r>
              <a:rPr lang="en-US" altLang="ko-KR" sz="1400" dirty="0"/>
              <a:t>/ 20,000</a:t>
            </a:r>
            <a:r>
              <a:rPr lang="ko-KR" altLang="en-US" sz="1400" dirty="0"/>
              <a:t>원 이상</a:t>
            </a:r>
            <a:endParaRPr lang="en-US" altLang="ko-KR" sz="1400" dirty="0"/>
          </a:p>
          <a:p>
            <a:r>
              <a:rPr lang="ko-KR" altLang="en-US" sz="1400" dirty="0"/>
              <a:t>근무기간 </a:t>
            </a:r>
            <a:r>
              <a:rPr lang="en-US" altLang="ko-KR" sz="1400" dirty="0"/>
              <a:t>: 6</a:t>
            </a:r>
            <a:r>
              <a:rPr lang="ko-KR" altLang="en-US" sz="1400" dirty="0"/>
              <a:t>개월</a:t>
            </a:r>
            <a:endParaRPr lang="en-US" altLang="ko-KR" sz="1400" dirty="0"/>
          </a:p>
          <a:p>
            <a:r>
              <a:rPr lang="ko-KR" altLang="en-US" sz="1400" dirty="0"/>
              <a:t>근무시간 </a:t>
            </a:r>
            <a:r>
              <a:rPr lang="en-US" altLang="ko-KR" sz="1400" dirty="0"/>
              <a:t>: 19:00 ~ 23:00</a:t>
            </a:r>
          </a:p>
          <a:p>
            <a:r>
              <a:rPr lang="ko-KR" altLang="en-US" sz="1400" dirty="0" err="1"/>
              <a:t>근무요일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주</a:t>
            </a:r>
            <a:r>
              <a:rPr lang="en-US" altLang="ko-KR" sz="1400" dirty="0"/>
              <a:t>2</a:t>
            </a:r>
            <a:r>
              <a:rPr lang="ko-KR" altLang="en-US" sz="1400" dirty="0"/>
              <a:t>회 </a:t>
            </a:r>
            <a:r>
              <a:rPr lang="en-US" altLang="ko-KR" sz="1400" dirty="0"/>
              <a:t>/ </a:t>
            </a:r>
            <a:r>
              <a:rPr lang="ko-KR" altLang="en-US" sz="1400" dirty="0"/>
              <a:t>토</a:t>
            </a:r>
            <a:r>
              <a:rPr lang="en-US" altLang="ko-KR" sz="1400" dirty="0"/>
              <a:t>,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r>
              <a:rPr lang="ko-KR" altLang="en-US" sz="1400" dirty="0"/>
              <a:t>우대사항 </a:t>
            </a:r>
            <a:r>
              <a:rPr lang="en-US" altLang="ko-KR" sz="1400" dirty="0"/>
              <a:t>: </a:t>
            </a:r>
            <a:r>
              <a:rPr lang="ko-KR" altLang="en-US" sz="1400" dirty="0"/>
              <a:t>일본어가능</a:t>
            </a:r>
            <a:r>
              <a:rPr lang="en-US" altLang="ko-KR" sz="1400" dirty="0"/>
              <a:t> / </a:t>
            </a:r>
            <a:r>
              <a:rPr lang="ko-KR" altLang="en-US" sz="1400" dirty="0"/>
              <a:t>댄스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76955-91E3-411B-8745-1FC07AEAF4FF}"/>
              </a:ext>
            </a:extLst>
          </p:cNvPr>
          <p:cNvSpPr txBox="1"/>
          <p:nvPr/>
        </p:nvSpPr>
        <p:spPr>
          <a:xfrm>
            <a:off x="3236482" y="2196091"/>
            <a:ext cx="1811044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반신사진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7BC34-F8A0-43ED-B805-262A88B5080B}"/>
              </a:ext>
            </a:extLst>
          </p:cNvPr>
          <p:cNvSpPr txBox="1"/>
          <p:nvPr/>
        </p:nvSpPr>
        <p:spPr>
          <a:xfrm>
            <a:off x="5262598" y="2196091"/>
            <a:ext cx="1811044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전신사진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92D311-C09D-4A93-B48B-C90F98D1A2D1}"/>
              </a:ext>
            </a:extLst>
          </p:cNvPr>
          <p:cNvSpPr txBox="1"/>
          <p:nvPr/>
        </p:nvSpPr>
        <p:spPr>
          <a:xfrm>
            <a:off x="7466119" y="3041173"/>
            <a:ext cx="3913668" cy="27699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용산구 용산동</a:t>
            </a:r>
            <a:r>
              <a:rPr lang="en-US" altLang="ko-KR" sz="1200" dirty="0"/>
              <a:t>2</a:t>
            </a:r>
            <a:r>
              <a:rPr lang="ko-KR" altLang="en-US" sz="1200" dirty="0"/>
              <a:t>가</a:t>
            </a:r>
            <a:endParaRPr lang="en-US" altLang="ko-KR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E3FC36-1F1F-4D09-A035-0110D07E9037}"/>
              </a:ext>
            </a:extLst>
          </p:cNvPr>
          <p:cNvSpPr txBox="1"/>
          <p:nvPr/>
        </p:nvSpPr>
        <p:spPr>
          <a:xfrm>
            <a:off x="7466119" y="3319476"/>
            <a:ext cx="3913668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 나이 </a:t>
            </a:r>
            <a:r>
              <a:rPr lang="en-US" altLang="ko-KR" sz="1600" dirty="0"/>
              <a:t>: 23</a:t>
            </a:r>
            <a:r>
              <a:rPr lang="ko-KR" altLang="en-US" sz="1600" dirty="0"/>
              <a:t>세 </a:t>
            </a:r>
            <a:r>
              <a:rPr lang="en-US" altLang="ko-KR" sz="1600" dirty="0"/>
              <a:t>(YYYY</a:t>
            </a:r>
            <a:r>
              <a:rPr lang="ko-KR" altLang="en-US" sz="1600" dirty="0"/>
              <a:t>년 생</a:t>
            </a:r>
            <a:r>
              <a:rPr lang="en-US" altLang="ko-KR" sz="1600" dirty="0"/>
              <a:t>)</a:t>
            </a:r>
          </a:p>
        </p:txBody>
      </p:sp>
      <p:sp>
        <p:nvSpPr>
          <p:cNvPr id="10" name="화살표: 줄무늬가 있는 오른쪽 9">
            <a:extLst>
              <a:ext uri="{FF2B5EF4-FFF2-40B4-BE49-F238E27FC236}">
                <a16:creationId xmlns:a16="http://schemas.microsoft.com/office/drawing/2014/main" id="{886DEC0C-32CD-482A-920E-E776998C74ED}"/>
              </a:ext>
            </a:extLst>
          </p:cNvPr>
          <p:cNvSpPr/>
          <p:nvPr/>
        </p:nvSpPr>
        <p:spPr>
          <a:xfrm>
            <a:off x="6891304" y="3360732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줄무늬가 있는 오른쪽 35">
            <a:extLst>
              <a:ext uri="{FF2B5EF4-FFF2-40B4-BE49-F238E27FC236}">
                <a16:creationId xmlns:a16="http://schemas.microsoft.com/office/drawing/2014/main" id="{7D7C8875-B70D-4CA4-94A0-745A870A331C}"/>
              </a:ext>
            </a:extLst>
          </p:cNvPr>
          <p:cNvSpPr/>
          <p:nvPr/>
        </p:nvSpPr>
        <p:spPr>
          <a:xfrm>
            <a:off x="3059239" y="3355587"/>
            <a:ext cx="354485" cy="266330"/>
          </a:xfrm>
          <a:prstGeom prst="stripedRight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7842</Words>
  <Application>Microsoft Office PowerPoint</Application>
  <PresentationFormat>와이드스크린</PresentationFormat>
  <Paragraphs>2546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SOYEON JI</dc:creator>
  <cp:lastModifiedBy>SOYEON JI</cp:lastModifiedBy>
  <cp:revision>208</cp:revision>
  <dcterms:created xsi:type="dcterms:W3CDTF">2017-08-23T08:20:20Z</dcterms:created>
  <dcterms:modified xsi:type="dcterms:W3CDTF">2017-08-24T21:35:15Z</dcterms:modified>
</cp:coreProperties>
</file>