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Ubuntu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Ubuntu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a20d9d2e_2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2ca20d9d2e_2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a20d9d2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22ca20d9d2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Pablo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Using tune() and cross-validation, we can specify which hyperparameters will be assessed through running a grid search.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At this point, I am running a new random forest model that takes hyperparameter tuning into account. However, I will only be tuning number of trees as assessing other hyperparameters (like minimum number of datapoints and mtry) is causing this model to take a long time to run (+30 minutes).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Our final model has 1,570 trees, and an accuracy of .93 and ROC-AUC of .58, similar to the testing dataset. This model took 30 minutes to process.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79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d655fbcd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22d655fbcd4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Biva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d655fbcd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22d655fbcd4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Pablo &amp; Biva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79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d8bdc5d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2d8bdc5d0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a20d9d2e_2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2ca20d9d2e_2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a20d9d2e_2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2ca20d9d2e_2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0f2d1faf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230f2d1faf6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Biva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0f2d1faf6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230f2d1faf6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Biva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a20d9d2e_2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and Biva speak</a:t>
            </a:r>
            <a:endParaRPr/>
          </a:p>
        </p:txBody>
      </p:sp>
      <p:sp>
        <p:nvSpPr>
          <p:cNvPr id="103" name="Google Shape;103;g22ca20d9d2e_2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d655fbcd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</a:t>
            </a:r>
            <a:endParaRPr/>
          </a:p>
        </p:txBody>
      </p:sp>
      <p:sp>
        <p:nvSpPr>
          <p:cNvPr id="110" name="Google Shape;110;g22d655fbc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a20d9d2e_2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</a:t>
            </a:r>
            <a:endParaRPr/>
          </a:p>
        </p:txBody>
      </p:sp>
      <p:sp>
        <p:nvSpPr>
          <p:cNvPr id="116" name="Google Shape;116;g22ca20d9d2e_2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ca20d9d2e_2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22ca20d9d2e_2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i="1" lang="en">
                <a:solidFill>
                  <a:srgbClr val="999988"/>
                </a:solidFill>
              </a:rPr>
              <a:t>Converted 'character' variables to factor variables -  as they are more memory efficient, better represents ordered relationships and will ensure that plots work as expected.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711524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</a:t>
            </a:r>
            <a:endParaRPr/>
          </a:p>
        </p:txBody>
      </p:sp>
      <p:sp>
        <p:nvSpPr>
          <p:cNvPr id="131" name="Google Shape;131;g22d711524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7115244f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</a:t>
            </a:r>
            <a:endParaRPr/>
          </a:p>
        </p:txBody>
      </p:sp>
      <p:sp>
        <p:nvSpPr>
          <p:cNvPr id="138" name="Google Shape;138;g22d7115244f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d7115244f_1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</a:t>
            </a:r>
            <a:endParaRPr/>
          </a:p>
        </p:txBody>
      </p:sp>
      <p:sp>
        <p:nvSpPr>
          <p:cNvPr id="146" name="Google Shape;146;g22d7115244f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a20d9d2e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2ca20d9d2e_2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Pablo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The Random Forest model was processed using the application_train dataset and removed all rows that had an ‘NA’. Classification accuracy and the Area under the ROC Curve scores were  used to measure model &amp; probability estimate performance. I am only using the name_education_type, amt_credit, flag_own_car and amt_income_total variables for this modeling assignment.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The training set statistics in this Random Forest model are optimistic. It memorizes the training set and re-predicts items from this same dataset, coming into nearly perfect results.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 will use 10-fold cross-validation to re-sample the dataset and see if we can get a model with a ROC-AUC closer to the testing model.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79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909638" y="838200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909638" y="2628900"/>
            <a:ext cx="7810500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5222992" y="261938"/>
            <a:ext cx="3571875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904875" y="309563"/>
            <a:ext cx="3833813" cy="2081213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904875" y="2447925"/>
            <a:ext cx="3833813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6148388" y="2452688"/>
            <a:ext cx="2776538" cy="2081213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/>
          <p:nvPr>
            <p:ph idx="3" type="pic"/>
          </p:nvPr>
        </p:nvSpPr>
        <p:spPr>
          <a:xfrm>
            <a:off x="6148388" y="233363"/>
            <a:ext cx="2776538" cy="208121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/>
          <p:nvPr>
            <p:ph idx="4" type="pic"/>
          </p:nvPr>
        </p:nvSpPr>
        <p:spPr>
          <a:xfrm>
            <a:off x="690562" y="233363"/>
            <a:ext cx="5314950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>
            <p:ph idx="2" type="pic"/>
          </p:nvPr>
        </p:nvSpPr>
        <p:spPr>
          <a:xfrm>
            <a:off x="1405601" y="252413"/>
            <a:ext cx="680085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28625" y="3567113"/>
            <a:ext cx="8667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28625" y="4293394"/>
            <a:ext cx="8667750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62013" y="17002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866775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9382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>
            <p:ph idx="2" type="pic"/>
          </p:nvPr>
        </p:nvSpPr>
        <p:spPr>
          <a:xfrm>
            <a:off x="4938713" y="1181100"/>
            <a:ext cx="3571875" cy="348615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800100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804863" y="1181100"/>
            <a:ext cx="3833813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1133475" y="3357563"/>
            <a:ext cx="7358062" cy="21957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1133475" y="2278856"/>
            <a:ext cx="7358062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8-0742 Ruth Presentation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4294967295" type="ctrTitle"/>
          </p:nvPr>
        </p:nvSpPr>
        <p:spPr>
          <a:xfrm>
            <a:off x="909638" y="838200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MSBA Capstone Presentation</a:t>
            </a:r>
            <a:endParaRPr b="0" i="0" sz="4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4"/>
          <p:cNvSpPr txBox="1"/>
          <p:nvPr>
            <p:ph idx="4294967295" type="subTitle"/>
          </p:nvPr>
        </p:nvSpPr>
        <p:spPr>
          <a:xfrm>
            <a:off x="909638" y="2628900"/>
            <a:ext cx="7810500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Pablo Zarate &amp; Biva Sherchan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629663" y="61588"/>
            <a:ext cx="5870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Random Forest - Pablo</a:t>
            </a:r>
            <a:endParaRPr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5041244" y="556949"/>
            <a:ext cx="39363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Final ROC/AUC Comparison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/>
          </a:p>
          <a:p>
            <a:pPr indent="-127000" lvl="3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p33"/>
          <p:cNvSpPr txBox="1"/>
          <p:nvPr/>
        </p:nvSpPr>
        <p:spPr>
          <a:xfrm>
            <a:off x="629675" y="556950"/>
            <a:ext cx="39363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Cross-Validation &amp; Model Tuning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3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77" y="855500"/>
            <a:ext cx="3478001" cy="41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525" y="868125"/>
            <a:ext cx="4548748" cy="38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904250" y="309575"/>
            <a:ext cx="7798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Random Forest - Biva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904250" y="841325"/>
            <a:ext cx="7928100" cy="3159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n" sz="1650">
                <a:solidFill>
                  <a:schemeClr val="dk1"/>
                </a:solidFill>
              </a:rPr>
              <a:t>Accuracy:</a:t>
            </a:r>
            <a:r>
              <a:rPr lang="en" sz="1650"/>
              <a:t> 0.92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n" sz="1650"/>
              <a:t>ROC AUC: 0.91</a:t>
            </a:r>
            <a:endParaRPr sz="165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75" y="1360125"/>
            <a:ext cx="5983452" cy="34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914624" y="279375"/>
            <a:ext cx="5585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81" name="Google Shape;181;p35"/>
          <p:cNvSpPr txBox="1"/>
          <p:nvPr/>
        </p:nvSpPr>
        <p:spPr>
          <a:xfrm>
            <a:off x="914625" y="737775"/>
            <a:ext cx="4021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Using null values in modeling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914625" y="1464325"/>
            <a:ext cx="3555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Proportion of NA values with a ‘1’ target value</a:t>
            </a:r>
            <a:endParaRPr sz="1000"/>
          </a:p>
        </p:txBody>
      </p:sp>
      <p:pic>
        <p:nvPicPr>
          <p:cNvPr id="183" name="Google Shape;183;p35"/>
          <p:cNvPicPr preferRelativeResize="0"/>
          <p:nvPr/>
        </p:nvPicPr>
        <p:blipFill rotWithShape="1">
          <a:blip r:embed="rId3">
            <a:alphaModFix/>
          </a:blip>
          <a:srcRect b="3899" l="0" r="2685" t="2590"/>
          <a:stretch/>
        </p:blipFill>
        <p:spPr>
          <a:xfrm>
            <a:off x="914633" y="1710556"/>
            <a:ext cx="3359698" cy="1583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/>
        </p:nvSpPr>
        <p:spPr>
          <a:xfrm>
            <a:off x="4770350" y="737775"/>
            <a:ext cx="4021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Include other data sets into modeling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4770350" y="2830300"/>
            <a:ext cx="40212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➢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other classification models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875050" y="3179975"/>
            <a:ext cx="3555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The ‘own_car_age’ and ‘occupation_type’ NA values have a higher proportion of ‘1’ target values  - </a:t>
            </a:r>
            <a:r>
              <a:rPr b="1" i="1" lang="en" sz="900">
                <a:latin typeface="Helvetica Neue"/>
                <a:ea typeface="Helvetica Neue"/>
                <a:cs typeface="Helvetica Neue"/>
                <a:sym typeface="Helvetica Neue"/>
              </a:rPr>
              <a:t>5% and 2% respectively</a:t>
            </a:r>
            <a:endParaRPr sz="900"/>
          </a:p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1" i="1" lang="en" sz="900">
                <a:latin typeface="Helvetica Neue"/>
                <a:ea typeface="Helvetica Neue"/>
                <a:cs typeface="Helvetica Neue"/>
                <a:sym typeface="Helvetica Neue"/>
              </a:rPr>
              <a:t>This indicates predictive power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904249" y="289725"/>
            <a:ext cx="5585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918750" y="923650"/>
            <a:ext cx="7928100" cy="2650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➢"/>
            </a:pPr>
            <a:r>
              <a:rPr lang="en" sz="2150"/>
              <a:t>EDA - Annual Income by Target Variable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➢"/>
            </a:pPr>
            <a:r>
              <a:rPr lang="en" sz="2150"/>
              <a:t>EDA - Car Ownership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➢"/>
            </a:pPr>
            <a:r>
              <a:rPr lang="en" sz="2150"/>
              <a:t>Modeling - Logistic Regression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➢"/>
            </a:pPr>
            <a:r>
              <a:rPr lang="en" sz="2150"/>
              <a:t>Modeling - Gradient Boosting Classifier</a:t>
            </a:r>
            <a:endParaRPr sz="215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795528" y="309563"/>
            <a:ext cx="7524451" cy="410527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 sz="2300"/>
              <a:t>Exploratory Data Analysis – Annual Income by Target Variable</a:t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480" y="2012813"/>
            <a:ext cx="4719817" cy="11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1581509" y="3392991"/>
            <a:ext cx="6314357" cy="54133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Half of this dataset has an annual income of between $100,000 and $200,000 </a:t>
            </a:r>
            <a:r>
              <a:rPr b="1" i="1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50%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Majority of ‘1’ target variable makes between $100,000 and $200,000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1467209" y="1634083"/>
            <a:ext cx="6314357" cy="30358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1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Proportion of annual income by target variable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795528" y="309563"/>
            <a:ext cx="7849161" cy="410527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lang="en" sz="2300"/>
              <a:t>Exploratory Data Analysis – Car Ownership</a:t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06" y="909997"/>
            <a:ext cx="4010281" cy="282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5810" y="909997"/>
            <a:ext cx="4010282" cy="282009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/>
          <p:nvPr/>
        </p:nvSpPr>
        <p:spPr>
          <a:xfrm>
            <a:off x="2670781" y="4028646"/>
            <a:ext cx="4270058" cy="27714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Nearly 70% of clients in the target variable do not own a car.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918750" y="309575"/>
            <a:ext cx="7420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Modeling - Logistic Regression Model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918750" y="767975"/>
            <a:ext cx="7928100" cy="6561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 fontScale="77500" lnSpcReduction="2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100"/>
              <a:t>Accuracy: 0.92</a:t>
            </a:r>
            <a:endParaRPr sz="21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175" y="1035400"/>
            <a:ext cx="3773951" cy="376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904250" y="309575"/>
            <a:ext cx="7767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Modeling 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/>
              <a:t> Gradient Boosting Classifier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904250" y="892700"/>
            <a:ext cx="8007300" cy="402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n" sz="1650">
                <a:solidFill>
                  <a:schemeClr val="dk1"/>
                </a:solidFill>
              </a:rPr>
              <a:t>Accuracy: </a:t>
            </a:r>
            <a:r>
              <a:rPr lang="en" sz="1650"/>
              <a:t> 0.92</a:t>
            </a:r>
            <a:endParaRPr sz="1650"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75" y="1414450"/>
            <a:ext cx="5952348" cy="33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914625" y="261550"/>
            <a:ext cx="3657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539875" y="1109075"/>
            <a:ext cx="321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" sz="1500"/>
              <a:t>Pablo Zarate</a:t>
            </a:r>
            <a:endParaRPr/>
          </a:p>
          <a:p>
            <a:pPr indent="-13335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" sz="900"/>
              <a:t>Senior Analyst in WFM Analytics at E-Trade</a:t>
            </a:r>
            <a:endParaRPr sz="2100"/>
          </a:p>
          <a:p>
            <a:pPr indent="-13335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" sz="900"/>
              <a:t>Formerly in Consumer Banking FP&amp;A for Goldman Sachs</a:t>
            </a:r>
            <a:endParaRPr sz="2100"/>
          </a:p>
          <a:p>
            <a:pPr indent="-13335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" sz="900"/>
              <a:t>Well-versed in financial markets and macro-economy</a:t>
            </a:r>
            <a:endParaRPr sz="2100"/>
          </a:p>
          <a:p>
            <a:pPr indent="-635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07" name="Google Shape;107;p25"/>
          <p:cNvSpPr txBox="1"/>
          <p:nvPr/>
        </p:nvSpPr>
        <p:spPr>
          <a:xfrm>
            <a:off x="2813300" y="3115650"/>
            <a:ext cx="321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Biva Sherchan</a:t>
            </a:r>
            <a:endParaRPr b="0" i="0" sz="1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Director in WM </a:t>
            </a:r>
            <a:r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Morgan Stanley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Formerly in Asset Management for Goldman Sachs</a:t>
            </a:r>
            <a:endParaRPr sz="6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Well versed in SQL, VBA and BI tools</a:t>
            </a:r>
            <a:endParaRPr b="0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914624" y="309575"/>
            <a:ext cx="559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997600" y="767975"/>
            <a:ext cx="44901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Problem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Data Analysis (EDA)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Thoughts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634650" y="330325"/>
            <a:ext cx="5873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Home Credit – Business Problem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924750" y="3913525"/>
            <a:ext cx="77775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</a:pPr>
            <a:r>
              <a:rPr lang="en" sz="5600">
                <a:solidFill>
                  <a:schemeClr val="dk1"/>
                </a:solidFill>
              </a:rPr>
              <a:t>Business Problem: </a:t>
            </a:r>
            <a:r>
              <a:rPr b="1" lang="en" sz="4800">
                <a:solidFill>
                  <a:schemeClr val="dk1"/>
                </a:solidFill>
              </a:rPr>
              <a:t>Can we predict customers who will have difficulty paying back their loans?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</a:pPr>
            <a:r>
              <a:t/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</a:pPr>
            <a:r>
              <a:rPr b="1" lang="en" sz="5600"/>
              <a:t>Objective: </a:t>
            </a:r>
            <a:r>
              <a:rPr lang="en" sz="4800"/>
              <a:t>Build a prediction model tuned for maximum accuracy that will be able to predict the loan repayment chances.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/>
          </a:p>
          <a:p>
            <a:pPr indent="-127000" lvl="3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441750" y="958625"/>
            <a:ext cx="82605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70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Home Credit</a:t>
            </a: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 aims to serve the underserved population i.e. people with in-sufficient or non-existent credit history, by providing a positive and safe borrowing experience.</a:t>
            </a:r>
            <a:endParaRPr sz="1700"/>
          </a:p>
          <a:p>
            <a:pPr indent="-177800" lvl="0" marL="254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3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4437" l="0" r="-83" t="0"/>
          <a:stretch/>
        </p:blipFill>
        <p:spPr>
          <a:xfrm>
            <a:off x="3079699" y="1492066"/>
            <a:ext cx="3467624" cy="226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914625" y="309575"/>
            <a:ext cx="559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976850" y="988375"/>
            <a:ext cx="77046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700">
                <a:solidFill>
                  <a:schemeClr val="dk1"/>
                </a:solidFill>
              </a:rPr>
              <a:t>Dataset: application_train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of customer’s credit application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‘target’ variable with ‘1’ or ‘0’ values</a:t>
            </a:r>
            <a:endParaRPr sz="5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= Has issues paying back loan</a:t>
            </a:r>
            <a:endParaRPr sz="5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= No issues paying back loan</a:t>
            </a:r>
            <a:endParaRPr sz="500"/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➢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size: (307511, 122)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914625" y="2630400"/>
            <a:ext cx="77046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700">
                <a:solidFill>
                  <a:schemeClr val="dk1"/>
                </a:solidFill>
              </a:rPr>
              <a:t>Variables transformation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In RStudio - c</a:t>
            </a: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onverted 23 integer/character variables to categorical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➢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In Python - changed categorical to numerical variables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325" y="394025"/>
            <a:ext cx="3463551" cy="424487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914625" y="767975"/>
            <a:ext cx="46044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Null Values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➢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Removed columns with more than 25% null values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➢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Removed rows with null values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➢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app_train data size: (244280, 72)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9"/>
          <p:cNvSpPr txBox="1"/>
          <p:nvPr>
            <p:ph type="title"/>
          </p:nvPr>
        </p:nvSpPr>
        <p:spPr>
          <a:xfrm>
            <a:off x="914625" y="309575"/>
            <a:ext cx="559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75" y="1673700"/>
            <a:ext cx="5361174" cy="303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/>
        </p:nvSpPr>
        <p:spPr>
          <a:xfrm>
            <a:off x="914625" y="767975"/>
            <a:ext cx="542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Outliers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➢"/>
            </a:pPr>
            <a:r>
              <a:rPr lang="en" sz="1200">
                <a:solidFill>
                  <a:schemeClr val="dk1"/>
                </a:solidFill>
              </a:rPr>
              <a:t>Imputed outliers with median values using IQR approach</a:t>
            </a:r>
            <a:endParaRPr sz="1700">
              <a:solidFill>
                <a:srgbClr val="595959"/>
              </a:solidFill>
              <a:highlight>
                <a:schemeClr val="lt2"/>
              </a:highlight>
            </a:endParaRPr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914625" y="309575"/>
            <a:ext cx="559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6991400" y="1673700"/>
            <a:ext cx="19185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chemeClr val="lt2"/>
                </a:highlight>
              </a:rPr>
              <a:t>The interquartile range (IQR) is a measurement of the spread of values in the middle 50%. </a:t>
            </a:r>
            <a:endParaRPr sz="9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chemeClr val="lt2"/>
                </a:highlight>
              </a:rPr>
              <a:t>If an observation is 1.5 times the interquartile range more than the third quartile (Q3) or 1.5 times the interquartile range less than the first quartile (Q1), it is considered and outlier.</a:t>
            </a:r>
            <a:endParaRPr sz="1700">
              <a:solidFill>
                <a:srgbClr val="595959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75" y="1262200"/>
            <a:ext cx="4749451" cy="34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914625" y="815800"/>
            <a:ext cx="5879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Data imbalance: 92% vs 8%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150" name="Google Shape;150;p31"/>
          <p:cNvSpPr txBox="1"/>
          <p:nvPr>
            <p:ph type="title"/>
          </p:nvPr>
        </p:nvSpPr>
        <p:spPr>
          <a:xfrm>
            <a:off x="914625" y="309575"/>
            <a:ext cx="559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588950" y="61600"/>
            <a:ext cx="591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"/>
              <a:t>Random Forest - Pablo</a:t>
            </a:r>
            <a:endParaRPr/>
          </a:p>
        </p:txBody>
      </p:sp>
      <p:sp>
        <p:nvSpPr>
          <p:cNvPr id="156" name="Google Shape;156;p32"/>
          <p:cNvSpPr txBox="1"/>
          <p:nvPr/>
        </p:nvSpPr>
        <p:spPr>
          <a:xfrm>
            <a:off x="506425" y="520000"/>
            <a:ext cx="57402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name_education_type, _amt_credit, flag_own_car and amt_income variables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Difference between Accuracy &amp; Area under the ROC Curve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-"/>
            </a:pP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Accuracy: 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correctly predicted data points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-"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AUC-ROC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: Performance measurement for classification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problems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-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Higher the AUC-ROC, the better the model is at predicting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0 classes as 0 and 1 classes as 1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 b="32968" l="1747" r="17326" t="34177"/>
          <a:stretch/>
        </p:blipFill>
        <p:spPr>
          <a:xfrm>
            <a:off x="5181625" y="1075600"/>
            <a:ext cx="3358048" cy="161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 rotWithShape="1">
          <a:blip r:embed="rId4">
            <a:alphaModFix/>
          </a:blip>
          <a:srcRect b="0" l="0" r="0" t="54387"/>
          <a:stretch/>
        </p:blipFill>
        <p:spPr>
          <a:xfrm>
            <a:off x="5181625" y="2693000"/>
            <a:ext cx="3358050" cy="201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5044825" y="873325"/>
            <a:ext cx="5740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ROC/AUC Comparisons - </a:t>
            </a:r>
            <a:r>
              <a:rPr b="1" i="1" lang="en" sz="1200">
                <a:latin typeface="Helvetica Neue"/>
                <a:ea typeface="Helvetica Neue"/>
                <a:cs typeface="Helvetica Neue"/>
                <a:sym typeface="Helvetica Neue"/>
              </a:rPr>
              <a:t>overly optimistic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