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7" r:id="rId9"/>
    <p:sldId id="285" r:id="rId10"/>
    <p:sldId id="268" r:id="rId11"/>
    <p:sldId id="289" r:id="rId12"/>
    <p:sldId id="270" r:id="rId13"/>
    <p:sldId id="271" r:id="rId14"/>
    <p:sldId id="286" r:id="rId15"/>
    <p:sldId id="272" r:id="rId16"/>
    <p:sldId id="273" r:id="rId17"/>
    <p:sldId id="274" r:id="rId18"/>
    <p:sldId id="276" r:id="rId19"/>
    <p:sldId id="287" r:id="rId20"/>
    <p:sldId id="288" r:id="rId21"/>
    <p:sldId id="278" r:id="rId22"/>
    <p:sldId id="277" r:id="rId23"/>
    <p:sldId id="279" r:id="rId24"/>
    <p:sldId id="280" r:id="rId25"/>
    <p:sldId id="281" r:id="rId26"/>
    <p:sldId id="290" r:id="rId27"/>
    <p:sldId id="282" r:id="rId28"/>
    <p:sldId id="283" r:id="rId29"/>
    <p:sldId id="284" r:id="rId30"/>
    <p:sldId id="2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52E07-E54C-7548-BB36-E5837EC01A7E}">
          <p14:sldIdLst>
            <p14:sldId id="256"/>
            <p14:sldId id="257"/>
            <p14:sldId id="260"/>
            <p14:sldId id="259"/>
            <p14:sldId id="262"/>
            <p14:sldId id="263"/>
            <p14:sldId id="264"/>
            <p14:sldId id="267"/>
            <p14:sldId id="285"/>
            <p14:sldId id="268"/>
            <p14:sldId id="289"/>
            <p14:sldId id="270"/>
            <p14:sldId id="271"/>
            <p14:sldId id="286"/>
            <p14:sldId id="272"/>
            <p14:sldId id="273"/>
            <p14:sldId id="274"/>
            <p14:sldId id="276"/>
            <p14:sldId id="287"/>
            <p14:sldId id="288"/>
            <p14:sldId id="278"/>
            <p14:sldId id="277"/>
            <p14:sldId id="279"/>
            <p14:sldId id="280"/>
            <p14:sldId id="281"/>
            <p14:sldId id="290"/>
            <p14:sldId id="282"/>
            <p14:sldId id="283"/>
            <p14:sldId id="28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89876"/>
  </p:normalViewPr>
  <p:slideViewPr>
    <p:cSldViewPr snapToGrid="0" snapToObjects="1">
      <p:cViewPr>
        <p:scale>
          <a:sx n="100" d="100"/>
          <a:sy n="100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F1394-B816-4F3C-8FD9-AE8BA8610BA0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20C26423-3BC1-4204-A668-7C25B640B1A8}">
      <dgm:prSet phldrT="[文本]"/>
      <dgm:spPr/>
      <dgm:t>
        <a:bodyPr/>
        <a:lstStyle/>
        <a:p>
          <a:r>
            <a:rPr lang="en-US" altLang="zh-CN" dirty="0">
              <a:latin typeface="Heiti SC Light" charset="-122"/>
              <a:ea typeface="Heiti SC Light" charset="-122"/>
              <a:cs typeface="Heiti SC Light" charset="-122"/>
            </a:rPr>
            <a:t>J2ME</a:t>
          </a:r>
          <a:endParaRPr lang="zh-CN" altLang="en-US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5F4F00DC-60A1-4DAA-BADF-4245607A5280}" type="parTrans" cxnId="{282E86F7-90D4-4B8D-A7E3-16F8066C4EE8}">
      <dgm:prSet/>
      <dgm:spPr/>
      <dgm:t>
        <a:bodyPr/>
        <a:lstStyle/>
        <a:p>
          <a:endParaRPr lang="zh-CN" altLang="en-US"/>
        </a:p>
      </dgm:t>
    </dgm:pt>
    <dgm:pt modelId="{250DFA7A-854B-465E-8A30-3CD14555CBE3}" type="sibTrans" cxnId="{282E86F7-90D4-4B8D-A7E3-16F8066C4EE8}">
      <dgm:prSet/>
      <dgm:spPr/>
      <dgm:t>
        <a:bodyPr/>
        <a:lstStyle/>
        <a:p>
          <a:endParaRPr lang="zh-CN" altLang="en-US"/>
        </a:p>
      </dgm:t>
    </dgm:pt>
    <dgm:pt modelId="{52E163CA-C202-44F7-988B-0189392D95D3}">
      <dgm:prSet phldrT="[文本]"/>
      <dgm:spPr/>
      <dgm:t>
        <a:bodyPr/>
        <a:lstStyle/>
        <a:p>
          <a:r>
            <a:rPr lang="en-US" altLang="zh-CN" dirty="0">
              <a:latin typeface="Heiti SC Light" charset="-122"/>
              <a:ea typeface="Heiti SC Light" charset="-122"/>
              <a:cs typeface="Heiti SC Light" charset="-122"/>
            </a:rPr>
            <a:t>J2SE</a:t>
          </a:r>
          <a:endParaRPr lang="zh-CN" altLang="en-US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8302B3DF-F0B8-4B26-9086-6885058ACD7D}" type="parTrans" cxnId="{105B3E65-D0F9-4074-9C82-ECD3C38F5B27}">
      <dgm:prSet/>
      <dgm:spPr/>
      <dgm:t>
        <a:bodyPr/>
        <a:lstStyle/>
        <a:p>
          <a:endParaRPr lang="zh-CN" altLang="en-US"/>
        </a:p>
      </dgm:t>
    </dgm:pt>
    <dgm:pt modelId="{04B7131C-4BF3-4C25-B2B9-B2DB4EA90C6D}" type="sibTrans" cxnId="{105B3E65-D0F9-4074-9C82-ECD3C38F5B27}">
      <dgm:prSet/>
      <dgm:spPr/>
      <dgm:t>
        <a:bodyPr/>
        <a:lstStyle/>
        <a:p>
          <a:endParaRPr lang="zh-CN" altLang="en-US"/>
        </a:p>
      </dgm:t>
    </dgm:pt>
    <dgm:pt modelId="{A4922E76-5539-47A9-929E-FD7D2FBABF4F}">
      <dgm:prSet phldrT="[文本]"/>
      <dgm:spPr/>
      <dgm:t>
        <a:bodyPr/>
        <a:lstStyle/>
        <a:p>
          <a:r>
            <a:rPr lang="en-US" altLang="zh-CN" dirty="0">
              <a:latin typeface="Heiti SC Light" charset="-122"/>
              <a:ea typeface="Heiti SC Light" charset="-122"/>
              <a:cs typeface="Heiti SC Light" charset="-122"/>
            </a:rPr>
            <a:t>J2EE</a:t>
          </a:r>
          <a:endParaRPr lang="zh-CN" altLang="en-US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F4DA9698-B221-4718-A671-B5BDAC4CBB04}" type="parTrans" cxnId="{F4C1C766-07E2-4082-9142-E90EBEDCB0E0}">
      <dgm:prSet/>
      <dgm:spPr/>
      <dgm:t>
        <a:bodyPr/>
        <a:lstStyle/>
        <a:p>
          <a:endParaRPr lang="zh-CN" altLang="en-US"/>
        </a:p>
      </dgm:t>
    </dgm:pt>
    <dgm:pt modelId="{999AD314-28D6-4E99-B895-D4486CDFF230}" type="sibTrans" cxnId="{F4C1C766-07E2-4082-9142-E90EBEDCB0E0}">
      <dgm:prSet/>
      <dgm:spPr/>
      <dgm:t>
        <a:bodyPr/>
        <a:lstStyle/>
        <a:p>
          <a:endParaRPr lang="zh-CN" altLang="en-US"/>
        </a:p>
      </dgm:t>
    </dgm:pt>
    <dgm:pt modelId="{9B4EB2A9-465D-4716-8BF3-6B9398B04B6A}" type="pres">
      <dgm:prSet presAssocID="{067F1394-B816-4F3C-8FD9-AE8BA8610BA0}" presName="composite" presStyleCnt="0">
        <dgm:presLayoutVars>
          <dgm:chMax val="5"/>
          <dgm:dir/>
          <dgm:resizeHandles val="exact"/>
        </dgm:presLayoutVars>
      </dgm:prSet>
      <dgm:spPr/>
    </dgm:pt>
    <dgm:pt modelId="{979D3793-4A07-4962-92A0-C0BA13BD962C}" type="pres">
      <dgm:prSet presAssocID="{20C26423-3BC1-4204-A668-7C25B640B1A8}" presName="circle1" presStyleLbl="lnNode1" presStyleIdx="0" presStyleCnt="3"/>
      <dgm:spPr>
        <a:solidFill>
          <a:srgbClr val="FFFF00"/>
        </a:solidFill>
        <a:ln w="34925">
          <a:solidFill>
            <a:srgbClr val="FFFF00"/>
          </a:solidFill>
        </a:ln>
        <a:effectLst>
          <a:outerShdw blurRad="317500" dir="2700000" algn="ctr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</dgm:pt>
    <dgm:pt modelId="{E899E649-ECBB-4BC3-8AA4-0A74B145482D}" type="pres">
      <dgm:prSet presAssocID="{20C26423-3BC1-4204-A668-7C25B640B1A8}" presName="text1" presStyleLbl="revTx" presStyleIdx="0" presStyleCnt="3" custLinFactNeighborX="-4412" custLinFactNeighborY="15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0FC47-1E27-473B-8408-C15EAB9FC050}" type="pres">
      <dgm:prSet presAssocID="{20C26423-3BC1-4204-A668-7C25B640B1A8}" presName="line1" presStyleLbl="callout" presStyleIdx="0" presStyleCnt="6"/>
      <dgm:spPr>
        <a:ln w="25400">
          <a:solidFill>
            <a:schemeClr val="accent2"/>
          </a:solidFill>
        </a:ln>
      </dgm:spPr>
    </dgm:pt>
    <dgm:pt modelId="{13AB82BA-9E80-4261-9C96-46D2AADBF999}" type="pres">
      <dgm:prSet presAssocID="{20C26423-3BC1-4204-A668-7C25B640B1A8}" presName="d1" presStyleLbl="callout" presStyleIdx="1" presStyleCnt="6"/>
      <dgm:spPr>
        <a:ln w="25400">
          <a:solidFill>
            <a:schemeClr val="accent2"/>
          </a:solidFill>
        </a:ln>
      </dgm:spPr>
    </dgm:pt>
    <dgm:pt modelId="{6EF75C58-795B-4EEF-B699-88C19506427A}" type="pres">
      <dgm:prSet presAssocID="{52E163CA-C202-44F7-988B-0189392D95D3}" presName="circle2" presStyleLbl="lnNode1" presStyleIdx="1" presStyleCnt="3"/>
      <dgm:spPr>
        <a:solidFill>
          <a:srgbClr val="00B0F0"/>
        </a:solidFill>
        <a:ln w="34925">
          <a:solidFill>
            <a:srgbClr val="00B0F0"/>
          </a:solidFill>
        </a:ln>
        <a:effectLst>
          <a:outerShdw blurRad="317500" dir="2700000" algn="ctr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</dgm:pt>
    <dgm:pt modelId="{4700ABAC-A22E-46BC-897E-A604A160B5CA}" type="pres">
      <dgm:prSet presAssocID="{52E163CA-C202-44F7-988B-0189392D95D3}" presName="text2" presStyleLbl="revTx" presStyleIdx="1" presStyleCnt="3" custLinFactNeighborX="-4412" custLinFactNeighborY="-55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8F335-AFE9-45F7-9812-B4D8E6BBE531}" type="pres">
      <dgm:prSet presAssocID="{52E163CA-C202-44F7-988B-0189392D95D3}" presName="line2" presStyleLbl="callout" presStyleIdx="2" presStyleCnt="6" custLinFactY="-100000" custLinFactNeighborX="7156" custLinFactNeighborY="-182222"/>
      <dgm:spPr>
        <a:ln w="25400">
          <a:solidFill>
            <a:schemeClr val="accent2"/>
          </a:solidFill>
        </a:ln>
      </dgm:spPr>
    </dgm:pt>
    <dgm:pt modelId="{B9906636-9978-4B0A-A482-C3916A163E44}" type="pres">
      <dgm:prSet presAssocID="{52E163CA-C202-44F7-988B-0189392D95D3}" presName="d2" presStyleLbl="callout" presStyleIdx="3" presStyleCnt="6" custScaleX="104538" custScaleY="97015" custLinFactNeighborX="2248" custLinFactNeighborY="-9185"/>
      <dgm:spPr>
        <a:ln w="25400">
          <a:solidFill>
            <a:schemeClr val="accent2"/>
          </a:solidFill>
        </a:ln>
      </dgm:spPr>
    </dgm:pt>
    <dgm:pt modelId="{98FD9BA6-22CC-4E70-B652-7AB8835E4FA5}" type="pres">
      <dgm:prSet presAssocID="{A4922E76-5539-47A9-929E-FD7D2FBABF4F}" presName="circle3" presStyleLbl="lnNode1" presStyleIdx="2" presStyleCnt="3" custLinFactNeighborX="-1159"/>
      <dgm:spPr>
        <a:solidFill>
          <a:srgbClr val="00B050"/>
        </a:solidFill>
        <a:ln w="34925">
          <a:solidFill>
            <a:srgbClr val="00B050"/>
          </a:solidFill>
        </a:ln>
        <a:effectLst>
          <a:outerShdw blurRad="317500" dir="2700000" algn="ctr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</dgm:pt>
    <dgm:pt modelId="{CE26EA00-4FDF-49BD-ACA9-F67D5F701CBE}" type="pres">
      <dgm:prSet presAssocID="{A4922E76-5539-47A9-929E-FD7D2FBABF4F}" presName="text3" presStyleLbl="revTx" presStyleIdx="2" presStyleCnt="3" custLinFactNeighborX="-4412" custLinFactNeighborY="-55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3134F-2780-4D6B-BAFF-B6D7AA323A6E}" type="pres">
      <dgm:prSet presAssocID="{A4922E76-5539-47A9-929E-FD7D2FBABF4F}" presName="line3" presStyleLbl="callout" presStyleIdx="4" presStyleCnt="6" custLinFactY="-100000" custLinFactNeighborX="-7156" custLinFactNeighborY="-143847"/>
      <dgm:spPr>
        <a:ln w="25400">
          <a:solidFill>
            <a:schemeClr val="accent2"/>
          </a:solidFill>
        </a:ln>
      </dgm:spPr>
    </dgm:pt>
    <dgm:pt modelId="{70759E56-3417-4BB4-B695-F260780AB53F}" type="pres">
      <dgm:prSet presAssocID="{A4922E76-5539-47A9-929E-FD7D2FBABF4F}" presName="d3" presStyleLbl="callout" presStyleIdx="5" presStyleCnt="6" custScaleX="123011" custScaleY="91231" custLinFactNeighborX="-14807" custLinFactNeighborY="-11687"/>
      <dgm:spPr>
        <a:ln w="25400">
          <a:solidFill>
            <a:schemeClr val="accent2"/>
          </a:solidFill>
        </a:ln>
      </dgm:spPr>
    </dgm:pt>
  </dgm:ptLst>
  <dgm:cxnLst>
    <dgm:cxn modelId="{E768B67B-1DE6-E049-92F6-7207DAC50588}" type="presOf" srcId="{067F1394-B816-4F3C-8FD9-AE8BA8610BA0}" destId="{9B4EB2A9-465D-4716-8BF3-6B9398B04B6A}" srcOrd="0" destOrd="0" presId="urn:microsoft.com/office/officeart/2005/8/layout/target1"/>
    <dgm:cxn modelId="{282E86F7-90D4-4B8D-A7E3-16F8066C4EE8}" srcId="{067F1394-B816-4F3C-8FD9-AE8BA8610BA0}" destId="{20C26423-3BC1-4204-A668-7C25B640B1A8}" srcOrd="0" destOrd="0" parTransId="{5F4F00DC-60A1-4DAA-BADF-4245607A5280}" sibTransId="{250DFA7A-854B-465E-8A30-3CD14555CBE3}"/>
    <dgm:cxn modelId="{BE9E9CE4-FF30-E14C-94FB-6439D436A4A2}" type="presOf" srcId="{52E163CA-C202-44F7-988B-0189392D95D3}" destId="{4700ABAC-A22E-46BC-897E-A604A160B5CA}" srcOrd="0" destOrd="0" presId="urn:microsoft.com/office/officeart/2005/8/layout/target1"/>
    <dgm:cxn modelId="{54B45A1A-25EC-A040-B39A-075333A46F7A}" type="presOf" srcId="{20C26423-3BC1-4204-A668-7C25B640B1A8}" destId="{E899E649-ECBB-4BC3-8AA4-0A74B145482D}" srcOrd="0" destOrd="0" presId="urn:microsoft.com/office/officeart/2005/8/layout/target1"/>
    <dgm:cxn modelId="{F4C1C766-07E2-4082-9142-E90EBEDCB0E0}" srcId="{067F1394-B816-4F3C-8FD9-AE8BA8610BA0}" destId="{A4922E76-5539-47A9-929E-FD7D2FBABF4F}" srcOrd="2" destOrd="0" parTransId="{F4DA9698-B221-4718-A671-B5BDAC4CBB04}" sibTransId="{999AD314-28D6-4E99-B895-D4486CDFF230}"/>
    <dgm:cxn modelId="{F236519D-B10B-7E4F-BC8E-1E09605EE3AA}" type="presOf" srcId="{A4922E76-5539-47A9-929E-FD7D2FBABF4F}" destId="{CE26EA00-4FDF-49BD-ACA9-F67D5F701CBE}" srcOrd="0" destOrd="0" presId="urn:microsoft.com/office/officeart/2005/8/layout/target1"/>
    <dgm:cxn modelId="{105B3E65-D0F9-4074-9C82-ECD3C38F5B27}" srcId="{067F1394-B816-4F3C-8FD9-AE8BA8610BA0}" destId="{52E163CA-C202-44F7-988B-0189392D95D3}" srcOrd="1" destOrd="0" parTransId="{8302B3DF-F0B8-4B26-9086-6885058ACD7D}" sibTransId="{04B7131C-4BF3-4C25-B2B9-B2DB4EA90C6D}"/>
    <dgm:cxn modelId="{020B6ACB-F0F0-B443-94B6-9A3A4A819946}" type="presParOf" srcId="{9B4EB2A9-465D-4716-8BF3-6B9398B04B6A}" destId="{979D3793-4A07-4962-92A0-C0BA13BD962C}" srcOrd="0" destOrd="0" presId="urn:microsoft.com/office/officeart/2005/8/layout/target1"/>
    <dgm:cxn modelId="{282DD3D4-19F8-8548-AAF8-4024BB5EF7AE}" type="presParOf" srcId="{9B4EB2A9-465D-4716-8BF3-6B9398B04B6A}" destId="{E899E649-ECBB-4BC3-8AA4-0A74B145482D}" srcOrd="1" destOrd="0" presId="urn:microsoft.com/office/officeart/2005/8/layout/target1"/>
    <dgm:cxn modelId="{CD41CA40-1788-F441-8F02-0615F03B6673}" type="presParOf" srcId="{9B4EB2A9-465D-4716-8BF3-6B9398B04B6A}" destId="{BF10FC47-1E27-473B-8408-C15EAB9FC050}" srcOrd="2" destOrd="0" presId="urn:microsoft.com/office/officeart/2005/8/layout/target1"/>
    <dgm:cxn modelId="{31F8D7D0-34AE-9440-9E26-5274B6DCF2C7}" type="presParOf" srcId="{9B4EB2A9-465D-4716-8BF3-6B9398B04B6A}" destId="{13AB82BA-9E80-4261-9C96-46D2AADBF999}" srcOrd="3" destOrd="0" presId="urn:microsoft.com/office/officeart/2005/8/layout/target1"/>
    <dgm:cxn modelId="{F1C3B7F0-FDA3-5D43-A2ED-97C85B4AA8E4}" type="presParOf" srcId="{9B4EB2A9-465D-4716-8BF3-6B9398B04B6A}" destId="{6EF75C58-795B-4EEF-B699-88C19506427A}" srcOrd="4" destOrd="0" presId="urn:microsoft.com/office/officeart/2005/8/layout/target1"/>
    <dgm:cxn modelId="{425F03F4-2F04-B145-9311-A5A03FB87284}" type="presParOf" srcId="{9B4EB2A9-465D-4716-8BF3-6B9398B04B6A}" destId="{4700ABAC-A22E-46BC-897E-A604A160B5CA}" srcOrd="5" destOrd="0" presId="urn:microsoft.com/office/officeart/2005/8/layout/target1"/>
    <dgm:cxn modelId="{13A859C2-A0C4-464F-A545-924DBA918827}" type="presParOf" srcId="{9B4EB2A9-465D-4716-8BF3-6B9398B04B6A}" destId="{8898F335-AFE9-45F7-9812-B4D8E6BBE531}" srcOrd="6" destOrd="0" presId="urn:microsoft.com/office/officeart/2005/8/layout/target1"/>
    <dgm:cxn modelId="{EBC203C2-414D-4B40-A2BA-B49A48DA16B4}" type="presParOf" srcId="{9B4EB2A9-465D-4716-8BF3-6B9398B04B6A}" destId="{B9906636-9978-4B0A-A482-C3916A163E44}" srcOrd="7" destOrd="0" presId="urn:microsoft.com/office/officeart/2005/8/layout/target1"/>
    <dgm:cxn modelId="{63944C66-1375-7249-B628-E0D910C91949}" type="presParOf" srcId="{9B4EB2A9-465D-4716-8BF3-6B9398B04B6A}" destId="{98FD9BA6-22CC-4E70-B652-7AB8835E4FA5}" srcOrd="8" destOrd="0" presId="urn:microsoft.com/office/officeart/2005/8/layout/target1"/>
    <dgm:cxn modelId="{A1FB00AF-B344-964F-98C3-8A37D3382A93}" type="presParOf" srcId="{9B4EB2A9-465D-4716-8BF3-6B9398B04B6A}" destId="{CE26EA00-4FDF-49BD-ACA9-F67D5F701CBE}" srcOrd="9" destOrd="0" presId="urn:microsoft.com/office/officeart/2005/8/layout/target1"/>
    <dgm:cxn modelId="{6B265B17-178D-9044-9431-803880F89B85}" type="presParOf" srcId="{9B4EB2A9-465D-4716-8BF3-6B9398B04B6A}" destId="{B523134F-2780-4D6B-BAFF-B6D7AA323A6E}" srcOrd="10" destOrd="0" presId="urn:microsoft.com/office/officeart/2005/8/layout/target1"/>
    <dgm:cxn modelId="{AFC95B8A-E426-584B-9B5A-3EA1FD4A445E}" type="presParOf" srcId="{9B4EB2A9-465D-4716-8BF3-6B9398B04B6A}" destId="{70759E56-3417-4BB4-B695-F260780AB53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D9BA6-22CC-4E70-B652-7AB8835E4FA5}">
      <dsp:nvSpPr>
        <dsp:cNvPr id="0" name=""/>
        <dsp:cNvSpPr/>
      </dsp:nvSpPr>
      <dsp:spPr>
        <a:xfrm>
          <a:off x="553474" y="946553"/>
          <a:ext cx="2839661" cy="2839661"/>
        </a:xfrm>
        <a:prstGeom prst="ellipse">
          <a:avLst/>
        </a:prstGeom>
        <a:solidFill>
          <a:srgbClr val="00B050"/>
        </a:solidFill>
        <a:ln w="34925" cap="flat" cmpd="sng" algn="ctr">
          <a:solidFill>
            <a:srgbClr val="00B050"/>
          </a:solidFill>
          <a:prstDash val="solid"/>
          <a:miter lim="800000"/>
        </a:ln>
        <a:effectLst>
          <a:outerShdw blurRad="317500" dir="2700000" algn="ctr" rotWithShape="0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75C58-795B-4EEF-B699-88C19506427A}">
      <dsp:nvSpPr>
        <dsp:cNvPr id="0" name=""/>
        <dsp:cNvSpPr/>
      </dsp:nvSpPr>
      <dsp:spPr>
        <a:xfrm>
          <a:off x="1154318" y="1514486"/>
          <a:ext cx="1703796" cy="1703796"/>
        </a:xfrm>
        <a:prstGeom prst="ellipse">
          <a:avLst/>
        </a:prstGeom>
        <a:solidFill>
          <a:srgbClr val="00B0F0"/>
        </a:solidFill>
        <a:ln w="34925" cap="flat" cmpd="sng" algn="ctr">
          <a:solidFill>
            <a:srgbClr val="00B0F0"/>
          </a:solidFill>
          <a:prstDash val="solid"/>
          <a:miter lim="800000"/>
        </a:ln>
        <a:effectLst>
          <a:outerShdw blurRad="317500" dir="2700000" algn="ctr" rotWithShape="0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3793-4A07-4962-92A0-C0BA13BD962C}">
      <dsp:nvSpPr>
        <dsp:cNvPr id="0" name=""/>
        <dsp:cNvSpPr/>
      </dsp:nvSpPr>
      <dsp:spPr>
        <a:xfrm>
          <a:off x="1722250" y="2082418"/>
          <a:ext cx="567932" cy="567932"/>
        </a:xfrm>
        <a:prstGeom prst="ellipse">
          <a:avLst/>
        </a:prstGeom>
        <a:solidFill>
          <a:srgbClr val="FFFF00"/>
        </a:solidFill>
        <a:ln w="34925" cap="flat" cmpd="sng" algn="ctr">
          <a:solidFill>
            <a:srgbClr val="FFFF00"/>
          </a:solidFill>
          <a:prstDash val="solid"/>
          <a:miter lim="800000"/>
        </a:ln>
        <a:effectLst>
          <a:outerShdw blurRad="317500" dir="2700000" algn="ctr" rotWithShape="0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9E649-ECBB-4BC3-8AA4-0A74B145482D}">
      <dsp:nvSpPr>
        <dsp:cNvPr id="0" name=""/>
        <dsp:cNvSpPr/>
      </dsp:nvSpPr>
      <dsp:spPr>
        <a:xfrm>
          <a:off x="3836681" y="12696"/>
          <a:ext cx="1419830" cy="82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>
              <a:latin typeface="Heiti SC Light" charset="-122"/>
              <a:ea typeface="Heiti SC Light" charset="-122"/>
              <a:cs typeface="Heiti SC Light" charset="-122"/>
            </a:rPr>
            <a:t>J2ME</a:t>
          </a:r>
          <a:endParaRPr lang="zh-CN" altLang="en-US" sz="350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3836681" y="12696"/>
        <a:ext cx="1419830" cy="828234"/>
      </dsp:txXfrm>
    </dsp:sp>
    <dsp:sp modelId="{BF10FC47-1E27-473B-8408-C15EAB9FC050}">
      <dsp:nvSpPr>
        <dsp:cNvPr id="0" name=""/>
        <dsp:cNvSpPr/>
      </dsp:nvSpPr>
      <dsp:spPr>
        <a:xfrm>
          <a:off x="3544366" y="414117"/>
          <a:ext cx="3549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B82BA-9E80-4261-9C96-46D2AADBF999}">
      <dsp:nvSpPr>
        <dsp:cNvPr id="0" name=""/>
        <dsp:cNvSpPr/>
      </dsp:nvSpPr>
      <dsp:spPr>
        <a:xfrm rot="5400000">
          <a:off x="1798684" y="622122"/>
          <a:ext cx="1951793" cy="153673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ABAC-A22E-46BC-897E-A604A160B5CA}">
      <dsp:nvSpPr>
        <dsp:cNvPr id="0" name=""/>
        <dsp:cNvSpPr/>
      </dsp:nvSpPr>
      <dsp:spPr>
        <a:xfrm>
          <a:off x="3836681" y="782308"/>
          <a:ext cx="1419830" cy="82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>
              <a:latin typeface="Heiti SC Light" charset="-122"/>
              <a:ea typeface="Heiti SC Light" charset="-122"/>
              <a:cs typeface="Heiti SC Light" charset="-122"/>
            </a:rPr>
            <a:t>J2SE</a:t>
          </a:r>
          <a:endParaRPr lang="zh-CN" altLang="en-US" sz="350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3836681" y="782308"/>
        <a:ext cx="1419830" cy="828234"/>
      </dsp:txXfrm>
    </dsp:sp>
    <dsp:sp modelId="{8898F335-AFE9-45F7-9812-B4D8E6BBE531}">
      <dsp:nvSpPr>
        <dsp:cNvPr id="0" name=""/>
        <dsp:cNvSpPr/>
      </dsp:nvSpPr>
      <dsp:spPr>
        <a:xfrm>
          <a:off x="3569767" y="1140751"/>
          <a:ext cx="3549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06636-9978-4B0A-A482-C3916A163E44}">
      <dsp:nvSpPr>
        <dsp:cNvPr id="0" name=""/>
        <dsp:cNvSpPr/>
      </dsp:nvSpPr>
      <dsp:spPr>
        <a:xfrm rot="5400000">
          <a:off x="2265725" y="1272106"/>
          <a:ext cx="1475523" cy="1180978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6EA00-4FDF-49BD-ACA9-F67D5F701CBE}">
      <dsp:nvSpPr>
        <dsp:cNvPr id="0" name=""/>
        <dsp:cNvSpPr/>
      </dsp:nvSpPr>
      <dsp:spPr>
        <a:xfrm>
          <a:off x="3836681" y="1610543"/>
          <a:ext cx="1419830" cy="82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>
              <a:latin typeface="Heiti SC Light" charset="-122"/>
              <a:ea typeface="Heiti SC Light" charset="-122"/>
              <a:cs typeface="Heiti SC Light" charset="-122"/>
            </a:rPr>
            <a:t>J2EE</a:t>
          </a:r>
          <a:endParaRPr lang="zh-CN" altLang="en-US" sz="350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3836681" y="1610543"/>
        <a:ext cx="1419830" cy="828234"/>
      </dsp:txXfrm>
    </dsp:sp>
    <dsp:sp modelId="{B523134F-2780-4D6B-BAFF-B6D7AA323A6E}">
      <dsp:nvSpPr>
        <dsp:cNvPr id="0" name=""/>
        <dsp:cNvSpPr/>
      </dsp:nvSpPr>
      <dsp:spPr>
        <a:xfrm>
          <a:off x="3518965" y="1982801"/>
          <a:ext cx="3549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59E56-3417-4BB4-B695-F260780AB53F}">
      <dsp:nvSpPr>
        <dsp:cNvPr id="0" name=""/>
        <dsp:cNvSpPr/>
      </dsp:nvSpPr>
      <dsp:spPr>
        <a:xfrm rot="5400000">
          <a:off x="2577729" y="2041942"/>
          <a:ext cx="991355" cy="888992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C624D-DB6E-7340-A84F-872B8F1671E1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EE0A-CA00-6848-90F9-339D1EB58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8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CCC3-D214-2C40-A923-DFB71D41ADD6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044-908D-FA44-B63B-9BE5C008B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创建一种面向对象的程序设计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r>
              <a:rPr lang="zh-CN" altLang="en-US" dirty="0"/>
              <a:t>提供程序运行的解释环境，使程序代码独立于</a:t>
            </a:r>
            <a:r>
              <a:rPr lang="zh-CN" altLang="en-US" dirty="0" smtClean="0"/>
              <a:t>平台</a:t>
            </a:r>
            <a:endParaRPr lang="zh-CN" altLang="en-US" dirty="0"/>
          </a:p>
          <a:p>
            <a:r>
              <a:rPr lang="zh-CN" altLang="en-US" dirty="0"/>
              <a:t>吸收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的优点，使程序员容易</a:t>
            </a:r>
            <a:r>
              <a:rPr lang="zh-CN" altLang="en-US" dirty="0" smtClean="0"/>
              <a:t>掌握</a:t>
            </a:r>
            <a:endParaRPr lang="zh-CN" altLang="en-US" dirty="0"/>
          </a:p>
          <a:p>
            <a:r>
              <a:rPr lang="zh-CN" altLang="en-US" dirty="0"/>
              <a:t>去掉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中影响程序健壮性的部分，如指针、内存申请和释放、无条件转移语句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r>
              <a:rPr lang="zh-CN" altLang="en-US" dirty="0"/>
              <a:t>提供多线程</a:t>
            </a:r>
            <a:r>
              <a:rPr lang="zh-CN" altLang="en-US" dirty="0" smtClean="0"/>
              <a:t>机制</a:t>
            </a:r>
            <a:endParaRPr lang="zh-CN" altLang="en-US" dirty="0"/>
          </a:p>
          <a:p>
            <a:r>
              <a:rPr lang="zh-CN" altLang="en-US" dirty="0"/>
              <a:t>提供动态下载程序代码的</a:t>
            </a:r>
            <a:r>
              <a:rPr lang="zh-CN" altLang="en-US" dirty="0" smtClean="0"/>
              <a:t>机制</a:t>
            </a:r>
            <a:endParaRPr lang="zh-CN" altLang="en-US" dirty="0"/>
          </a:p>
          <a:p>
            <a:r>
              <a:rPr lang="zh-CN" altLang="en-US" dirty="0"/>
              <a:t>提供代码检验机制以保证安全性</a:t>
            </a:r>
            <a:endParaRPr kumimoji="1" lang="zh-CN" altLang="en-US" dirty="0"/>
          </a:p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5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zh-CN" sz="2800" b="1"/>
              <a:t>编译型语言，</a:t>
            </a:r>
            <a:r>
              <a:rPr lang="zh-CN" altLang="zh-CN">
                <a:sym typeface="宋体" charset="-122"/>
              </a:rPr>
              <a:t>（</a:t>
            </a:r>
            <a:r>
              <a:rPr lang="en-US" altLang="zh-CN">
                <a:sym typeface="宋体" charset="-122"/>
              </a:rPr>
              <a:t>C C++ Objective-C Pascal</a:t>
            </a:r>
            <a:r>
              <a:rPr lang="zh-CN" altLang="zh-CN">
                <a:sym typeface="宋体" charset="-122"/>
              </a:rPr>
              <a:t>）</a:t>
            </a:r>
          </a:p>
          <a:p>
            <a:pPr lvl="1" eaLnBrk="0" hangingPunct="0"/>
            <a:r>
              <a:rPr lang="zh-CN" altLang="zh-CN"/>
              <a:t>使用编译器针对特定操作系统一次性编译成机器码，再一次性执行。 </a:t>
            </a:r>
          </a:p>
          <a:p>
            <a:pPr lvl="1" eaLnBrk="0" hangingPunct="0"/>
            <a:r>
              <a:rPr lang="zh-CN" altLang="zh-CN"/>
              <a:t>优点：效率高，缺点：无法跨平台</a:t>
            </a:r>
          </a:p>
          <a:p>
            <a:pPr eaLnBrk="0" hangingPunct="0"/>
            <a:r>
              <a:rPr lang="zh-CN" altLang="zh-CN" b="1"/>
              <a:t>解释型语言</a:t>
            </a:r>
            <a:r>
              <a:rPr lang="zh-CN" altLang="zh-CN"/>
              <a:t>，</a:t>
            </a:r>
            <a:r>
              <a:rPr lang="en-US" altLang="zh-CN">
                <a:sym typeface="宋体" charset="-122"/>
              </a:rPr>
              <a:t>(Ruby Python)</a:t>
            </a:r>
            <a:endParaRPr lang="en-US" altLang="zh-CN"/>
          </a:p>
          <a:p>
            <a:pPr lvl="1" eaLnBrk="0" hangingPunct="0"/>
            <a:r>
              <a:rPr lang="zh-CN" altLang="zh-CN"/>
              <a:t>使用</a:t>
            </a:r>
            <a:r>
              <a:rPr lang="zh-CN" altLang="zh-CN">
                <a:sym typeface="宋体" charset="-122"/>
              </a:rPr>
              <a:t>解释器一边</a:t>
            </a:r>
            <a:r>
              <a:rPr lang="zh-CN" altLang="zh-CN"/>
              <a:t>编译成机器码一边执行。</a:t>
            </a:r>
          </a:p>
          <a:p>
            <a:pPr lvl="1" eaLnBrk="0" hangingPunct="0"/>
            <a:r>
              <a:rPr lang="zh-CN" altLang="zh-CN"/>
              <a:t>优点：跨平台，缺点：效率低</a:t>
            </a:r>
            <a:endParaRPr lang="zh-CN" altLang="en-US"/>
          </a:p>
          <a:p>
            <a:pPr eaLnBrk="0" hangingPunct="0"/>
            <a:r>
              <a:rPr lang="zh-CN" altLang="zh-CN" b="1"/>
              <a:t>混合型语言</a:t>
            </a:r>
            <a:r>
              <a:rPr lang="zh-CN" altLang="zh-CN"/>
              <a:t>：</a:t>
            </a:r>
            <a:r>
              <a:rPr lang="en-US" altLang="zh-CN"/>
              <a:t>(java)</a:t>
            </a:r>
          </a:p>
          <a:p>
            <a:pPr lvl="1" eaLnBrk="0" hangingPunct="0"/>
            <a:r>
              <a:rPr lang="zh-CN" altLang="en-US"/>
              <a:t>先编译生成字节码</a:t>
            </a:r>
            <a:r>
              <a:rPr lang="en-US" altLang="zh-CN"/>
              <a:t>.class</a:t>
            </a:r>
            <a:r>
              <a:rPr lang="zh-CN" altLang="en-US"/>
              <a:t>文件，再使用</a:t>
            </a:r>
            <a:r>
              <a:rPr lang="en-US" altLang="zh-CN"/>
              <a:t>java</a:t>
            </a:r>
            <a:r>
              <a:rPr lang="zh-CN" altLang="en-US">
                <a:sym typeface="宋体" charset="-122"/>
              </a:rPr>
              <a:t>虚拟机翻译成机器码</a:t>
            </a:r>
            <a:r>
              <a:rPr lang="zh-CN" altLang="en-US"/>
              <a:t>来执行。</a:t>
            </a:r>
          </a:p>
          <a:p>
            <a:pPr lvl="1" eaLnBrk="0" hangingPunct="0"/>
            <a:r>
              <a:rPr lang="zh-CN" altLang="en-US"/>
              <a:t>优点：跨平台 效率较高</a:t>
            </a:r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01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：该路径下存放了</a:t>
            </a:r>
            <a:r>
              <a:rPr kumimoji="1" lang="en-US" altLang="zh-CN" dirty="0"/>
              <a:t>JDK</a:t>
            </a:r>
            <a:r>
              <a:rPr kumimoji="1" lang="zh-CN" altLang="en-US" dirty="0"/>
              <a:t>的各种工具命令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：这是一个空路径，该路径下原本应该是安装</a:t>
            </a:r>
            <a:r>
              <a:rPr kumimoji="1" lang="en-US" altLang="zh-CN" dirty="0" smtClean="0"/>
              <a:t>Java db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路径，但是因为没有选择安装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因此该路径为空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目录：该路径下存放了</a:t>
            </a:r>
            <a:r>
              <a:rPr kumimoji="1" lang="en-US" altLang="zh-CN" dirty="0"/>
              <a:t>JDK</a:t>
            </a:r>
            <a:r>
              <a:rPr kumimoji="1" lang="zh-CN" altLang="en-US" dirty="0"/>
              <a:t>提供的演示代码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/>
              <a:t>7.0</a:t>
            </a:r>
            <a:r>
              <a:rPr kumimoji="1" lang="zh-CN" altLang="en-US" dirty="0"/>
              <a:t>版本之后，官方提供的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形成了独立的</a:t>
            </a:r>
            <a:r>
              <a:rPr kumimoji="1" lang="zh-CN" altLang="en-US" dirty="0" smtClean="0"/>
              <a:t>下载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jre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：该路径下安装的就是运行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</a:t>
            </a:r>
            <a:r>
              <a:rPr kumimoji="1" lang="zh-CN" altLang="en-US" dirty="0"/>
              <a:t>所必须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jre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lib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：该路径下存放的是</a:t>
            </a:r>
            <a:r>
              <a:rPr kumimoji="1" lang="en-US" altLang="zh-CN" dirty="0"/>
              <a:t>JDK</a:t>
            </a:r>
            <a:r>
              <a:rPr kumimoji="1" lang="zh-CN" altLang="en-US" dirty="0"/>
              <a:t>工具命令的实际执行程序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javafs-src.zip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JavaFX</a:t>
            </a:r>
            <a:r>
              <a:rPr kumimoji="1" lang="zh-CN" altLang="en-US" dirty="0"/>
              <a:t>脚本是一种声明式、静态类型编程语言。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src.zip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：该文件里存放的就是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所有的核心类库的源代码。</a:t>
            </a:r>
          </a:p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69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 -d . cn/ucai/day01/HelloWorld.java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cn.ucai.day01.HelloWorld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3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 -d . cn/ucai/day01/HelloWorld.java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cn.ucai.day01.HelloWorld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57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603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2017/7/31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075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8897" y="365125"/>
            <a:ext cx="7105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36" y="780960"/>
            <a:ext cx="2569564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clipse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技术入门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陈赛涛</a:t>
            </a:r>
          </a:p>
        </p:txBody>
      </p:sp>
    </p:spTree>
    <p:extLst>
      <p:ext uri="{BB962C8B-B14F-4D97-AF65-F5344CB8AC3E}">
        <p14:creationId xmlns:p14="http://schemas.microsoft.com/office/powerpoint/2010/main" val="32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平台工作原理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平台主要由四部分组成</a:t>
            </a:r>
          </a:p>
          <a:p>
            <a:pPr lvl="1"/>
            <a:r>
              <a:rPr lang="en-US" altLang="zh-CN" dirty="0"/>
              <a:t>JVM(Java Virtual Machine,</a:t>
            </a:r>
            <a:r>
              <a:rPr lang="zh-CN" altLang="en-US" dirty="0"/>
              <a:t>虚拟机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kumimoji="1" lang="en-US" altLang="zh-CN" dirty="0"/>
              <a:t>JRE ( The Java Runtime Environment)</a:t>
            </a:r>
          </a:p>
          <a:p>
            <a:pPr lvl="1"/>
            <a:r>
              <a:rPr kumimoji="1" lang="en-US" altLang="zh-CN" dirty="0"/>
              <a:t>JDK(</a:t>
            </a:r>
            <a:r>
              <a:rPr lang="en-US" altLang="zh-CN"/>
              <a:t>Java Development Kit,</a:t>
            </a:r>
            <a:r>
              <a:rPr kumimoji="1" lang="zh-CN" altLang="en-US" dirty="0"/>
              <a:t>开发工具包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集成开发工具</a:t>
            </a:r>
            <a:endParaRPr kumimoji="1" lang="en-US" altLang="zh-CN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9</a:t>
            </a:fld>
            <a:endParaRPr kumimoji="1" lang="zh-CN" altLang="en-US"/>
          </a:p>
        </p:txBody>
      </p:sp>
      <p:grpSp>
        <p:nvGrpSpPr>
          <p:cNvPr id="23" name="组 22"/>
          <p:cNvGrpSpPr/>
          <p:nvPr/>
        </p:nvGrpSpPr>
        <p:grpSpPr>
          <a:xfrm>
            <a:off x="5567049" y="3521069"/>
            <a:ext cx="5247600" cy="2773671"/>
            <a:chOff x="3369949" y="3279769"/>
            <a:chExt cx="5247600" cy="2773671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369949" y="3279769"/>
              <a:ext cx="5247600" cy="2773671"/>
              <a:chOff x="2604" y="7838"/>
              <a:chExt cx="4204" cy="2188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2614" y="7842"/>
                <a:ext cx="2433" cy="218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en-US" altLang="zh-CN" sz="32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2614" y="9695"/>
                <a:ext cx="24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4" y="8279"/>
                <a:ext cx="2433" cy="10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/>
              <a:p>
                <a:pPr algn="ctr"/>
                <a:r>
                  <a:rPr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Java</a:t>
                </a:r>
                <a:r>
                  <a:rPr lang="zh-CN" altLang="en-US" dirty="0">
                    <a:latin typeface="Heiti SC Light" charset="-122"/>
                    <a:ea typeface="Heiti SC Light" charset="-122"/>
                    <a:cs typeface="Heiti SC Light" charset="-122"/>
                  </a:rPr>
                  <a:t>集成开发工具</a:t>
                </a:r>
                <a:endParaRPr lang="zh-CN" altLang="en-US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614" y="8278"/>
                <a:ext cx="2021" cy="7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JDK</a:t>
                </a:r>
                <a:endParaRPr lang="en-US" altLang="zh-CN" sz="32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604" y="9364"/>
                <a:ext cx="243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Windows</a:t>
                </a:r>
                <a:r>
                  <a:rPr lang="zh-CN" altLang="en-US" sz="1600">
                    <a:latin typeface="Heiti SC Light" charset="-122"/>
                    <a:ea typeface="Heiti SC Light" charset="-122"/>
                    <a:cs typeface="Heiti SC Light" charset="-122"/>
                  </a:rPr>
                  <a:t>操作系统</a:t>
                </a:r>
                <a:endParaRPr lang="zh-CN" altLang="en-US" sz="32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614" y="9695"/>
                <a:ext cx="2433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Heiti SC Light" charset="-122"/>
                    <a:ea typeface="Heiti SC Light" charset="-122"/>
                    <a:cs typeface="Heiti SC Light" charset="-122"/>
                  </a:rPr>
                  <a:t>底层硬件</a:t>
                </a:r>
                <a:endParaRPr lang="zh-CN" altLang="en-US" sz="32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2614" y="7838"/>
                <a:ext cx="2433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Java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应用程序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AutoShape 13"/>
              <p:cNvSpPr>
                <a:spLocks/>
              </p:cNvSpPr>
              <p:nvPr/>
            </p:nvSpPr>
            <p:spPr bwMode="auto">
              <a:xfrm>
                <a:off x="5182" y="8279"/>
                <a:ext cx="135" cy="1085"/>
              </a:xfrm>
              <a:prstGeom prst="rightBrace">
                <a:avLst>
                  <a:gd name="adj1" fmla="val 53889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7" name="AutoShape 14"/>
              <p:cNvSpPr>
                <a:spLocks/>
              </p:cNvSpPr>
              <p:nvPr/>
            </p:nvSpPr>
            <p:spPr bwMode="auto">
              <a:xfrm>
                <a:off x="5182" y="9364"/>
                <a:ext cx="135" cy="662"/>
              </a:xfrm>
              <a:prstGeom prst="rightBrace">
                <a:avLst>
                  <a:gd name="adj1" fmla="val 53951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5331" y="8576"/>
                <a:ext cx="1082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920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Java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平台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5231" y="9418"/>
                <a:ext cx="1577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Windows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平台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3382648" y="3823173"/>
              <a:ext cx="2130400" cy="619051"/>
              <a:chOff x="3382648" y="3823173"/>
              <a:chExt cx="2130400" cy="619051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382649" y="3838811"/>
                <a:ext cx="2130399" cy="6034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JRE</a:t>
                </a: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382648" y="3823173"/>
                <a:ext cx="1350434" cy="334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JVM</a:t>
                </a:r>
                <a:endParaRPr lang="en-US" altLang="zh-CN" sz="32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3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 bwMode="auto">
          <a:xfrm>
            <a:off x="4610941" y="1803400"/>
            <a:ext cx="2970117" cy="45164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tlCol="0" anchor="ctr" anchorCtr="1"/>
          <a:lstStyle/>
          <a:p>
            <a:pPr algn="ctr"/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Java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应用程序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平台工作原理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10</a:t>
            </a:fld>
            <a:endParaRPr kumimoji="1" lang="zh-CN" altLang="en-US"/>
          </a:p>
        </p:txBody>
      </p:sp>
      <p:grpSp>
        <p:nvGrpSpPr>
          <p:cNvPr id="72" name="组 71"/>
          <p:cNvGrpSpPr/>
          <p:nvPr/>
        </p:nvGrpSpPr>
        <p:grpSpPr>
          <a:xfrm>
            <a:off x="574743" y="3115622"/>
            <a:ext cx="3463857" cy="2946400"/>
            <a:chOff x="692991" y="3060700"/>
            <a:chExt cx="3463857" cy="2946400"/>
          </a:xfrm>
        </p:grpSpPr>
        <p:grpSp>
          <p:nvGrpSpPr>
            <p:cNvPr id="45" name="组 44"/>
            <p:cNvGrpSpPr/>
            <p:nvPr/>
          </p:nvGrpSpPr>
          <p:grpSpPr>
            <a:xfrm>
              <a:off x="905010" y="4559300"/>
              <a:ext cx="2970117" cy="886499"/>
              <a:chOff x="7836741" y="3580269"/>
              <a:chExt cx="2982817" cy="886499"/>
            </a:xfrm>
          </p:grpSpPr>
          <p:grpSp>
            <p:nvGrpSpPr>
              <p:cNvPr id="44" name="组 43"/>
              <p:cNvGrpSpPr/>
              <p:nvPr/>
            </p:nvGrpSpPr>
            <p:grpSpPr>
              <a:xfrm>
                <a:off x="7836741" y="3580269"/>
                <a:ext cx="2970118" cy="886499"/>
                <a:chOff x="7581056" y="3046903"/>
                <a:chExt cx="2970118" cy="886499"/>
              </a:xfrm>
            </p:grpSpPr>
            <p:sp>
              <p:nvSpPr>
                <p:cNvPr id="30" name="同侧圆角矩形 29"/>
                <p:cNvSpPr/>
                <p:nvPr/>
              </p:nvSpPr>
              <p:spPr bwMode="auto">
                <a:xfrm flipV="1">
                  <a:off x="7581057" y="3483402"/>
                  <a:ext cx="2970117" cy="450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tlCol="0" anchor="ctr" anchorCtr="1"/>
                <a:lstStyle/>
                <a:p>
                  <a:pPr algn="ctr"/>
                  <a:endParaRPr kumimoji="1" lang="zh-CN" altLang="en-US" sz="32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7581056" y="3046903"/>
                  <a:ext cx="2970117" cy="4572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tlCol="0" anchor="ctr" anchorCtr="1"/>
                <a:lstStyle/>
                <a:p>
                  <a:pPr algn="ctr"/>
                  <a:r>
                    <a:rPr kumimoji="1" lang="zh-CN" altLang="en-US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操作系统</a:t>
                  </a: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7849441" y="4057102"/>
                <a:ext cx="2970117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kumimoji="1" lang="zh-CN" altLang="en-US">
                    <a:latin typeface="Heiti SC Light" charset="-122"/>
                    <a:ea typeface="Heiti SC Light" charset="-122"/>
                    <a:cs typeface="Heiti SC Light" charset="-122"/>
                  </a:rPr>
                  <a:t>底层硬件</a:t>
                </a:r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905010" y="3216452"/>
              <a:ext cx="2970117" cy="1104900"/>
              <a:chOff x="5814120" y="2862753"/>
              <a:chExt cx="2970117" cy="1104900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5814120" y="2862753"/>
                <a:ext cx="2970117" cy="1104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b" anchorCtr="1"/>
              <a:lstStyle/>
              <a:p>
                <a:pPr algn="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JDK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5814120" y="2862753"/>
                <a:ext cx="2513761" cy="736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b" anchorCtr="1"/>
              <a:lstStyle/>
              <a:p>
                <a:pPr algn="ct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JRE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5814120" y="2872034"/>
                <a:ext cx="1866061" cy="3968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ctr" anchorCtr="1"/>
              <a:lstStyle/>
              <a:p>
                <a:pPr algn="ct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JVM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692991" y="3060700"/>
              <a:ext cx="3463857" cy="2946400"/>
              <a:chOff x="692991" y="3079750"/>
              <a:chExt cx="3721100" cy="2978150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692991" y="3079750"/>
                <a:ext cx="3721100" cy="29781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dashDot"/>
                <a:miter lim="800000"/>
                <a:headEnd/>
                <a:tailEnd/>
              </a:ln>
            </p:spPr>
            <p:txBody>
              <a:bodyPr rtlCol="0" anchor="ctr" anchorCtr="1"/>
              <a:lstStyle/>
              <a:p>
                <a:pPr algn="ctr"/>
                <a:endParaRPr kumimoji="1" lang="zh-CN" altLang="en-US" sz="32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774972" y="5594442"/>
                <a:ext cx="146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Heiti SC Light" charset="-122"/>
                    <a:ea typeface="Heiti SC Light" charset="-122"/>
                    <a:cs typeface="Heiti SC Light" charset="-122"/>
                  </a:rPr>
                  <a:t>Window</a:t>
                </a:r>
                <a:r>
                  <a:rPr kumimoji="1" lang="zh-CN" altLang="en-US">
                    <a:latin typeface="Heiti SC Light" charset="-122"/>
                    <a:ea typeface="Heiti SC Light" charset="-122"/>
                    <a:cs typeface="Heiti SC Light" charset="-122"/>
                  </a:rPr>
                  <a:t> </a:t>
                </a:r>
                <a:r>
                  <a:rPr kumimoji="1" lang="en-US" altLang="zh-CN">
                    <a:latin typeface="Heiti SC Light" charset="-122"/>
                    <a:ea typeface="Heiti SC Light" charset="-122"/>
                    <a:cs typeface="Heiti SC Light" charset="-122"/>
                  </a:rPr>
                  <a:t>OS</a:t>
                </a:r>
                <a:endParaRPr kumimoji="1" lang="zh-CN" altLang="en-US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  <p:grpSp>
        <p:nvGrpSpPr>
          <p:cNvPr id="73" name="组 72"/>
          <p:cNvGrpSpPr/>
          <p:nvPr/>
        </p:nvGrpSpPr>
        <p:grpSpPr>
          <a:xfrm>
            <a:off x="8153397" y="3124033"/>
            <a:ext cx="3463857" cy="2946400"/>
            <a:chOff x="692991" y="3060700"/>
            <a:chExt cx="3463857" cy="2946400"/>
          </a:xfrm>
        </p:grpSpPr>
        <p:grpSp>
          <p:nvGrpSpPr>
            <p:cNvPr id="74" name="组 73"/>
            <p:cNvGrpSpPr/>
            <p:nvPr/>
          </p:nvGrpSpPr>
          <p:grpSpPr>
            <a:xfrm>
              <a:off x="905010" y="4559300"/>
              <a:ext cx="2970117" cy="886499"/>
              <a:chOff x="7836741" y="3580269"/>
              <a:chExt cx="2982817" cy="886499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7836741" y="3580269"/>
                <a:ext cx="2970118" cy="886499"/>
                <a:chOff x="7581056" y="3046903"/>
                <a:chExt cx="2970118" cy="886499"/>
              </a:xfrm>
            </p:grpSpPr>
            <p:sp>
              <p:nvSpPr>
                <p:cNvPr id="84" name="同侧圆角矩形 83"/>
                <p:cNvSpPr/>
                <p:nvPr/>
              </p:nvSpPr>
              <p:spPr bwMode="auto">
                <a:xfrm flipV="1">
                  <a:off x="7581057" y="3483402"/>
                  <a:ext cx="2970117" cy="450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tlCol="0" anchor="ctr" anchorCtr="1"/>
                <a:lstStyle/>
                <a:p>
                  <a:pPr algn="ctr"/>
                  <a:endParaRPr kumimoji="1" lang="zh-CN" altLang="en-US" sz="32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 bwMode="auto">
                <a:xfrm>
                  <a:off x="7581056" y="3046903"/>
                  <a:ext cx="2970117" cy="4572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tlCol="0" anchor="ctr" anchorCtr="1"/>
                <a:lstStyle/>
                <a:p>
                  <a:pPr algn="ctr"/>
                  <a:r>
                    <a:rPr kumimoji="1" lang="zh-CN" altLang="en-US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操作系统</a:t>
                  </a:r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7849441" y="4057102"/>
                <a:ext cx="2970117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kumimoji="1" lang="zh-CN" altLang="en-US">
                    <a:latin typeface="Heiti SC Light" charset="-122"/>
                    <a:ea typeface="Heiti SC Light" charset="-122"/>
                    <a:cs typeface="Heiti SC Light" charset="-122"/>
                  </a:rPr>
                  <a:t>底层硬件</a:t>
                </a:r>
              </a:p>
            </p:txBody>
          </p:sp>
        </p:grpSp>
        <p:grpSp>
          <p:nvGrpSpPr>
            <p:cNvPr id="75" name="组 74"/>
            <p:cNvGrpSpPr/>
            <p:nvPr/>
          </p:nvGrpSpPr>
          <p:grpSpPr>
            <a:xfrm>
              <a:off x="905010" y="3213033"/>
              <a:ext cx="2970117" cy="1108319"/>
              <a:chOff x="5814120" y="2859334"/>
              <a:chExt cx="2970117" cy="1108319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5814120" y="2862753"/>
                <a:ext cx="2970117" cy="1104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b" anchorCtr="1"/>
              <a:lstStyle/>
              <a:p>
                <a:pPr algn="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JDK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 bwMode="auto">
              <a:xfrm>
                <a:off x="5814120" y="2862753"/>
                <a:ext cx="2513761" cy="736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b" anchorCtr="1"/>
              <a:lstStyle/>
              <a:p>
                <a:pPr algn="ct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JRE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 bwMode="auto">
              <a:xfrm>
                <a:off x="5814120" y="2859334"/>
                <a:ext cx="1866061" cy="3968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ctr" anchorCtr="1"/>
              <a:lstStyle/>
              <a:p>
                <a:pPr algn="ct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JVM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76" name="组 75"/>
            <p:cNvGrpSpPr/>
            <p:nvPr/>
          </p:nvGrpSpPr>
          <p:grpSpPr>
            <a:xfrm>
              <a:off x="692991" y="3060700"/>
              <a:ext cx="3463857" cy="2946400"/>
              <a:chOff x="692991" y="3079750"/>
              <a:chExt cx="3721100" cy="2978150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692991" y="3079750"/>
                <a:ext cx="3721100" cy="29781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dashDot"/>
                <a:miter lim="800000"/>
                <a:headEnd/>
                <a:tailEnd/>
              </a:ln>
            </p:spPr>
            <p:txBody>
              <a:bodyPr rtlCol="0" anchor="ctr" anchorCtr="1"/>
              <a:lstStyle/>
              <a:p>
                <a:pPr algn="ctr"/>
                <a:endParaRPr kumimoji="1" lang="zh-CN" altLang="en-US" sz="32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944974" y="5620475"/>
                <a:ext cx="1155840" cy="373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Heiti SC Light" charset="-122"/>
                    <a:ea typeface="Heiti SC Light" charset="-122"/>
                    <a:cs typeface="Heiti SC Light" charset="-122"/>
                  </a:rPr>
                  <a:t>Mac</a:t>
                </a:r>
                <a:r>
                  <a:rPr kumimoji="1" lang="zh-CN" altLang="en-US">
                    <a:latin typeface="Heiti SC Light" charset="-122"/>
                    <a:ea typeface="Heiti SC Light" charset="-122"/>
                    <a:cs typeface="Heiti SC Light" charset="-122"/>
                  </a:rPr>
                  <a:t> </a:t>
                </a:r>
                <a:r>
                  <a:rPr kumimoji="1" lang="en-US" altLang="zh-CN">
                    <a:latin typeface="Heiti SC Light" charset="-122"/>
                    <a:ea typeface="Heiti SC Light" charset="-122"/>
                    <a:cs typeface="Heiti SC Light" charset="-122"/>
                  </a:rPr>
                  <a:t>OS</a:t>
                </a:r>
                <a:endParaRPr kumimoji="1" lang="zh-CN" altLang="en-US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  <p:grpSp>
        <p:nvGrpSpPr>
          <p:cNvPr id="86" name="组 85"/>
          <p:cNvGrpSpPr/>
          <p:nvPr/>
        </p:nvGrpSpPr>
        <p:grpSpPr>
          <a:xfrm>
            <a:off x="4364070" y="3124033"/>
            <a:ext cx="3463857" cy="2946400"/>
            <a:chOff x="692991" y="3060700"/>
            <a:chExt cx="3463857" cy="2946400"/>
          </a:xfrm>
        </p:grpSpPr>
        <p:grpSp>
          <p:nvGrpSpPr>
            <p:cNvPr id="87" name="组 86"/>
            <p:cNvGrpSpPr/>
            <p:nvPr/>
          </p:nvGrpSpPr>
          <p:grpSpPr>
            <a:xfrm>
              <a:off x="905010" y="4559300"/>
              <a:ext cx="2970117" cy="886499"/>
              <a:chOff x="7836741" y="3580269"/>
              <a:chExt cx="2982817" cy="886499"/>
            </a:xfrm>
          </p:grpSpPr>
          <p:grpSp>
            <p:nvGrpSpPr>
              <p:cNvPr id="95" name="组 94"/>
              <p:cNvGrpSpPr/>
              <p:nvPr/>
            </p:nvGrpSpPr>
            <p:grpSpPr>
              <a:xfrm>
                <a:off x="7836741" y="3580269"/>
                <a:ext cx="2970118" cy="886499"/>
                <a:chOff x="7581056" y="3046903"/>
                <a:chExt cx="2970118" cy="886499"/>
              </a:xfrm>
            </p:grpSpPr>
            <p:sp>
              <p:nvSpPr>
                <p:cNvPr id="97" name="同侧圆角矩形 96"/>
                <p:cNvSpPr/>
                <p:nvPr/>
              </p:nvSpPr>
              <p:spPr bwMode="auto">
                <a:xfrm flipV="1">
                  <a:off x="7581057" y="3483402"/>
                  <a:ext cx="2970117" cy="450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tlCol="0" anchor="ctr" anchorCtr="1"/>
                <a:lstStyle/>
                <a:p>
                  <a:pPr algn="ctr"/>
                  <a:endParaRPr kumimoji="1" lang="zh-CN" altLang="en-US" sz="32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 bwMode="auto">
                <a:xfrm>
                  <a:off x="7581056" y="3046903"/>
                  <a:ext cx="2970117" cy="4572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tlCol="0" anchor="ctr" anchorCtr="1"/>
                <a:lstStyle/>
                <a:p>
                  <a:pPr algn="ctr"/>
                  <a:r>
                    <a:rPr kumimoji="1" lang="zh-CN" altLang="en-US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操作系统</a:t>
                  </a:r>
                </a:p>
              </p:txBody>
            </p:sp>
          </p:grpSp>
          <p:sp>
            <p:nvSpPr>
              <p:cNvPr id="96" name="文本框 95"/>
              <p:cNvSpPr txBox="1"/>
              <p:nvPr/>
            </p:nvSpPr>
            <p:spPr>
              <a:xfrm>
                <a:off x="7849441" y="4057102"/>
                <a:ext cx="2970117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kumimoji="1" lang="zh-CN" altLang="en-US">
                    <a:latin typeface="Heiti SC Light" charset="-122"/>
                    <a:ea typeface="Heiti SC Light" charset="-122"/>
                    <a:cs typeface="Heiti SC Light" charset="-122"/>
                  </a:rPr>
                  <a:t>底层硬件</a:t>
                </a:r>
              </a:p>
            </p:txBody>
          </p:sp>
        </p:grpSp>
        <p:grpSp>
          <p:nvGrpSpPr>
            <p:cNvPr id="88" name="组 87"/>
            <p:cNvGrpSpPr/>
            <p:nvPr/>
          </p:nvGrpSpPr>
          <p:grpSpPr>
            <a:xfrm>
              <a:off x="905010" y="3213033"/>
              <a:ext cx="2970117" cy="1108319"/>
              <a:chOff x="5814120" y="2859334"/>
              <a:chExt cx="2970117" cy="1108319"/>
            </a:xfrm>
          </p:grpSpPr>
          <p:sp>
            <p:nvSpPr>
              <p:cNvPr id="92" name="矩形 91"/>
              <p:cNvSpPr/>
              <p:nvPr/>
            </p:nvSpPr>
            <p:spPr bwMode="auto">
              <a:xfrm>
                <a:off x="5814120" y="2862753"/>
                <a:ext cx="2970117" cy="1104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b" anchorCtr="1"/>
              <a:lstStyle/>
              <a:p>
                <a:pPr algn="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JDK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 bwMode="auto">
              <a:xfrm>
                <a:off x="5814120" y="2862753"/>
                <a:ext cx="2513761" cy="736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b" anchorCtr="1"/>
              <a:lstStyle/>
              <a:p>
                <a:pPr algn="ct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JRE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5814120" y="2859334"/>
                <a:ext cx="1866061" cy="3968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tlCol="0" anchor="ctr" anchorCtr="1"/>
              <a:lstStyle/>
              <a:p>
                <a:pPr algn="ctr"/>
                <a:r>
                  <a:rPr kumimoji="1"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JVM</a:t>
                </a:r>
                <a:endParaRPr kumimoji="1" lang="zh-CN" altLang="en-US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89" name="组 88"/>
            <p:cNvGrpSpPr/>
            <p:nvPr/>
          </p:nvGrpSpPr>
          <p:grpSpPr>
            <a:xfrm>
              <a:off x="692991" y="3060700"/>
              <a:ext cx="3463857" cy="2946400"/>
              <a:chOff x="692991" y="3079750"/>
              <a:chExt cx="3721100" cy="2978150"/>
            </a:xfrm>
          </p:grpSpPr>
          <p:sp>
            <p:nvSpPr>
              <p:cNvPr id="90" name="矩形 89"/>
              <p:cNvSpPr/>
              <p:nvPr/>
            </p:nvSpPr>
            <p:spPr bwMode="auto">
              <a:xfrm>
                <a:off x="692991" y="3079750"/>
                <a:ext cx="3721100" cy="29781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dashDot"/>
                <a:miter lim="800000"/>
                <a:headEnd/>
                <a:tailEnd/>
              </a:ln>
            </p:spPr>
            <p:txBody>
              <a:bodyPr rtlCol="0" anchor="ctr" anchorCtr="1"/>
              <a:lstStyle/>
              <a:p>
                <a:pPr algn="ctr"/>
                <a:endParaRPr kumimoji="1" lang="zh-CN" altLang="en-US" sz="32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960122" y="5607953"/>
                <a:ext cx="1186837" cy="373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Heiti SC Light" charset="-122"/>
                    <a:ea typeface="Heiti SC Light" charset="-122"/>
                    <a:cs typeface="Heiti SC Light" charset="-122"/>
                  </a:rPr>
                  <a:t>Linux</a:t>
                </a:r>
                <a:r>
                  <a:rPr kumimoji="1" lang="zh-CN" altLang="en-US">
                    <a:latin typeface="Heiti SC Light" charset="-122"/>
                    <a:ea typeface="Heiti SC Light" charset="-122"/>
                    <a:cs typeface="Heiti SC Light" charset="-122"/>
                  </a:rPr>
                  <a:t> </a:t>
                </a:r>
                <a:r>
                  <a:rPr kumimoji="1" lang="en-US" altLang="zh-CN">
                    <a:latin typeface="Heiti SC Light" charset="-122"/>
                    <a:ea typeface="Heiti SC Light" charset="-122"/>
                    <a:cs typeface="Heiti SC Light" charset="-122"/>
                  </a:rPr>
                  <a:t>OS</a:t>
                </a:r>
                <a:endParaRPr kumimoji="1" lang="zh-CN" altLang="en-US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  <p:cxnSp>
        <p:nvCxnSpPr>
          <p:cNvPr id="103" name="直线箭头连接符 102"/>
          <p:cNvCxnSpPr/>
          <p:nvPr/>
        </p:nvCxnSpPr>
        <p:spPr>
          <a:xfrm flipH="1">
            <a:off x="3429000" y="2409252"/>
            <a:ext cx="1382219" cy="53715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>
            <a:off x="6095998" y="2405469"/>
            <a:ext cx="0" cy="6856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>
            <a:off x="7329946" y="2446854"/>
            <a:ext cx="1968500" cy="4853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程序运行过程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计算机的高级编程语言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编译型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解释型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语言是两种类型的结合</a:t>
            </a:r>
            <a:endParaRPr kumimoji="1" lang="en-US" altLang="zh-CN" dirty="0" smtClean="0"/>
          </a:p>
          <a:p>
            <a:r>
              <a:rPr kumimoji="1" lang="zh-CN" altLang="en-US" dirty="0"/>
              <a:t>常用</a:t>
            </a:r>
            <a:r>
              <a:rPr kumimoji="1" lang="zh-CN" altLang="en-US" dirty="0" smtClean="0"/>
              <a:t>术语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源程</a:t>
            </a:r>
            <a:r>
              <a:rPr kumimoji="1" lang="zh-CN" altLang="en-US" dirty="0" smtClean="0"/>
              <a:t>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字</a:t>
            </a:r>
            <a:r>
              <a:rPr kumimoji="1" lang="zh-CN" altLang="en-US" dirty="0"/>
              <a:t>节码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机器码</a:t>
            </a:r>
            <a:r>
              <a:rPr kumimoji="1" lang="zh-CN" altLang="en-US" dirty="0"/>
              <a:t>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194050"/>
            <a:ext cx="5080000" cy="2843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运行时环境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JRE - The Java Runtime </a:t>
            </a:r>
            <a:r>
              <a:rPr kumimoji="1" lang="en-US" altLang="zh-CN" dirty="0" smtClean="0"/>
              <a:t>Environment</a:t>
            </a:r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运行环境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JRE </a:t>
            </a:r>
            <a:r>
              <a:rPr kumimoji="1" lang="en-US" altLang="zh-CN" dirty="0"/>
              <a:t>= JVM + Runtime Interpreter + </a:t>
            </a:r>
            <a:r>
              <a:rPr kumimoji="1" lang="zh-CN" altLang="en-US" dirty="0" smtClean="0"/>
              <a:t>其它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运行环境的三项主要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</a:t>
            </a:r>
            <a:r>
              <a:rPr kumimoji="1" lang="zh-CN" altLang="en-US" dirty="0"/>
              <a:t>代码：由类加载器（</a:t>
            </a:r>
            <a:r>
              <a:rPr kumimoji="1" lang="en-US" altLang="zh-CN" dirty="0"/>
              <a:t>Class Loader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校验</a:t>
            </a:r>
            <a:r>
              <a:rPr kumimoji="1" lang="zh-CN" altLang="en-US" dirty="0"/>
              <a:t>代码：由字节码校验器（</a:t>
            </a:r>
            <a:r>
              <a:rPr kumimoji="1" lang="en-US" altLang="zh-CN" dirty="0" err="1"/>
              <a:t>Bytecode</a:t>
            </a:r>
            <a:r>
              <a:rPr kumimoji="1" lang="en-US" altLang="zh-CN" dirty="0"/>
              <a:t> Verifier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执行</a:t>
            </a:r>
            <a:r>
              <a:rPr kumimoji="1" lang="zh-CN" altLang="en-US" dirty="0"/>
              <a:t>代码：由运行时解释器（</a:t>
            </a:r>
            <a:r>
              <a:rPr kumimoji="1" lang="en-US" altLang="zh-CN" dirty="0"/>
              <a:t>Runtime Interpreter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关于</a:t>
            </a:r>
            <a:r>
              <a:rPr lang="en-US" altLang="zh-CN" dirty="0"/>
              <a:t>JDK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，以下</a:t>
            </a:r>
            <a:r>
              <a:rPr lang="en-US" altLang="zh-CN" dirty="0"/>
              <a:t>_____</a:t>
            </a:r>
            <a:r>
              <a:rPr lang="zh-CN" altLang="en-US" dirty="0"/>
              <a:t>说法正确</a:t>
            </a:r>
            <a:r>
              <a:rPr lang="en-US" altLang="zh-CN" dirty="0"/>
              <a:t>?</a:t>
            </a:r>
          </a:p>
          <a:p>
            <a:pPr marL="457200" indent="-457200"/>
            <a:endParaRPr lang="zh-CN" altLang="en-US" dirty="0"/>
          </a:p>
          <a:p>
            <a:pPr marL="914400" lvl="1" indent="-45720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zh-CN" altLang="en-US"/>
              <a:t>只要安装</a:t>
            </a:r>
            <a:r>
              <a:rPr lang="en-US" altLang="zh-CN"/>
              <a:t>JRE</a:t>
            </a:r>
            <a:r>
              <a:rPr lang="zh-CN" altLang="en-US"/>
              <a:t>，即可运行</a:t>
            </a:r>
            <a:r>
              <a:rPr lang="en-US" altLang="zh-CN"/>
              <a:t>Java</a:t>
            </a:r>
            <a:r>
              <a:rPr lang="zh-CN" altLang="en-US"/>
              <a:t>应用程序</a:t>
            </a:r>
            <a:endParaRPr lang="en-US" altLang="zh-CN"/>
          </a:p>
          <a:p>
            <a:pPr marL="914400" lvl="1" indent="-457200"/>
            <a:r>
              <a:rPr lang="en-US" altLang="zh-CN" dirty="0"/>
              <a:t>B.</a:t>
            </a:r>
            <a:r>
              <a:rPr lang="zh-CN" altLang="en-US" dirty="0"/>
              <a:t>  </a:t>
            </a:r>
            <a:r>
              <a:rPr lang="zh-CN" altLang="en-US"/>
              <a:t>JVM用来模拟计算机，实际上是个软件，可以独立安装</a:t>
            </a:r>
            <a:endParaRPr lang="en-US" altLang="zh-CN"/>
          </a:p>
          <a:p>
            <a:pPr marL="914400" lvl="1" indent="-457200"/>
            <a:r>
              <a:rPr lang="en-US" altLang="zh-CN" dirty="0"/>
              <a:t>C</a:t>
            </a:r>
            <a:r>
              <a:rPr lang="en-US" altLang="zh-CN"/>
              <a:t>.</a:t>
            </a:r>
            <a:r>
              <a:rPr lang="zh-CN" altLang="en-US"/>
              <a:t> </a:t>
            </a:r>
            <a:r>
              <a:rPr lang="en-US" altLang="zh-CN"/>
              <a:t>JDK</a:t>
            </a:r>
            <a:r>
              <a:rPr lang="zh-CN" altLang="en-US"/>
              <a:t>包括</a:t>
            </a:r>
            <a:r>
              <a:rPr lang="en-US" altLang="zh-CN"/>
              <a:t>JRE</a:t>
            </a:r>
            <a:r>
              <a:rPr lang="zh-CN" altLang="en-US"/>
              <a:t>，</a:t>
            </a:r>
            <a:r>
              <a:rPr lang="en-US" altLang="zh-CN"/>
              <a:t>JRE</a:t>
            </a:r>
            <a:r>
              <a:rPr lang="zh-CN" altLang="en-US"/>
              <a:t>包括</a:t>
            </a:r>
            <a:r>
              <a:rPr lang="en-US" altLang="zh-CN"/>
              <a:t>JVM </a:t>
            </a:r>
          </a:p>
          <a:p>
            <a:pPr marL="914400" lvl="1" indent="-457200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zh-CN" altLang="en-US"/>
              <a:t>Windows系统和Mac系统上的安装的JDK软件不同，但JRE相同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开发环境安装及配置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获取和安装</a:t>
            </a:r>
            <a:r>
              <a:rPr lang="en-US" altLang="zh-CN" dirty="0"/>
              <a:t>Java</a:t>
            </a:r>
            <a:r>
              <a:rPr lang="zh-CN" altLang="en-US" dirty="0"/>
              <a:t>开发工具集</a:t>
            </a:r>
          </a:p>
          <a:p>
            <a:pPr marL="457200" indent="-457200"/>
            <a:r>
              <a:rPr lang="en-US" altLang="zh-CN" dirty="0"/>
              <a:t>JDK8.0</a:t>
            </a:r>
            <a:r>
              <a:rPr lang="zh-CN" altLang="en-US" dirty="0"/>
              <a:t>组成结构</a:t>
            </a:r>
          </a:p>
          <a:p>
            <a:pPr marL="457200" indent="-457200"/>
            <a:r>
              <a:rPr lang="zh-CN" altLang="en-US" dirty="0"/>
              <a:t>配置环境变量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开发工具集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开发和运行</a:t>
            </a:r>
            <a:r>
              <a:rPr lang="en-US" altLang="zh-CN" dirty="0"/>
              <a:t>Java</a:t>
            </a:r>
            <a:r>
              <a:rPr lang="zh-CN" altLang="en-US" dirty="0"/>
              <a:t>程序，必须依赖和使用由 </a:t>
            </a:r>
            <a:r>
              <a:rPr lang="en-US" altLang="zh-CN" dirty="0"/>
              <a:t>Oracle </a:t>
            </a:r>
            <a:r>
              <a:rPr lang="zh-CN" altLang="en-US" dirty="0"/>
              <a:t>提供的</a:t>
            </a:r>
            <a:r>
              <a:rPr lang="en-US" altLang="zh-CN" dirty="0"/>
              <a:t>Java</a:t>
            </a:r>
            <a:r>
              <a:rPr lang="zh-CN" altLang="en-US" dirty="0"/>
              <a:t>开发工具集（</a:t>
            </a:r>
            <a:r>
              <a:rPr lang="en-US" altLang="zh-CN" dirty="0"/>
              <a:t>Java Development Kit, JDK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15</a:t>
            </a:fld>
            <a:endParaRPr kumimoji="1" lang="zh-CN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866225" y="3101976"/>
            <a:ext cx="4918012" cy="2944083"/>
            <a:chOff x="2281" y="1389"/>
            <a:chExt cx="3072" cy="245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gray">
            <a:xfrm>
              <a:off x="2281" y="1635"/>
              <a:ext cx="3072" cy="2206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099" y="1888"/>
              <a:ext cx="9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JDK</a:t>
              </a:r>
              <a:r>
                <a:rPr lang="zh-CN" altLang="en-US" sz="24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组成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 rot="-723406">
              <a:off x="3391" y="3262"/>
              <a:ext cx="743" cy="36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3356" y="2596"/>
              <a:ext cx="881" cy="93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3366" y="2601"/>
              <a:ext cx="861" cy="9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375" y="2610"/>
              <a:ext cx="819" cy="8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3423" y="2634"/>
              <a:ext cx="729" cy="6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3450" y="2979"/>
              <a:ext cx="692" cy="3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编译器</a:t>
              </a: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 rot="-772996">
              <a:off x="2439" y="2929"/>
              <a:ext cx="585" cy="333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367" y="2388"/>
              <a:ext cx="757" cy="787"/>
              <a:chOff x="695" y="2112"/>
              <a:chExt cx="896" cy="860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gray">
              <a:xfrm>
                <a:off x="695" y="2457"/>
                <a:ext cx="896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iti SC Light" charset="-122"/>
                    <a:ea typeface="Heiti SC Light" charset="-122"/>
                    <a:cs typeface="Heiti SC Light" charset="-122"/>
                  </a:rPr>
                  <a:t>运行环境</a:t>
                </a:r>
                <a:endParaRPr lang="zh-CN" altLang="en-US" sz="1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382" y="1970"/>
              <a:ext cx="472" cy="291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2421" y="1639"/>
              <a:ext cx="529" cy="559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2428" y="1641"/>
              <a:ext cx="517" cy="5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434" y="1647"/>
              <a:ext cx="491" cy="51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gray">
            <a:xfrm>
              <a:off x="2461" y="1661"/>
              <a:ext cx="439" cy="41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gray">
            <a:xfrm>
              <a:off x="2533" y="1851"/>
              <a:ext cx="316" cy="2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API</a:t>
              </a: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037" y="1680"/>
              <a:ext cx="354" cy="125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100" y="1389"/>
              <a:ext cx="353" cy="37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105" y="1391"/>
              <a:ext cx="343" cy="3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108" y="1394"/>
              <a:ext cx="327" cy="34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gray">
            <a:xfrm>
              <a:off x="3127" y="1405"/>
              <a:ext cx="291" cy="27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gray">
            <a:xfrm>
              <a:off x="2884" y="1530"/>
              <a:ext cx="7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其它工具和资源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JDK</a:t>
            </a:r>
            <a:r>
              <a:rPr kumimoji="1" lang="zh-CN" altLang="en-US" dirty="0" smtClean="0"/>
              <a:t>安装配置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JDK</a:t>
            </a:r>
            <a:r>
              <a:rPr lang="zh-CN" altLang="en-US" dirty="0"/>
              <a:t>下载</a:t>
            </a:r>
          </a:p>
          <a:p>
            <a:pPr lvl="1"/>
            <a:r>
              <a:rPr lang="en-US" altLang="zh-CN" sz="2000" dirty="0">
                <a:hlinkClick r:id="rId3"/>
              </a:rPr>
              <a:t>http://www.oracle.com/technetwork/java/javase/downloads/index.html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安装及目录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r>
              <a:rPr lang="zh-CN" altLang="en-US" dirty="0"/>
              <a:t>环境变量</a:t>
            </a:r>
            <a:r>
              <a:rPr lang="zh-CN" altLang="en-US" dirty="0" smtClean="0"/>
              <a:t>设置</a:t>
            </a:r>
            <a:endParaRPr lang="zh-CN" altLang="en-US" dirty="0"/>
          </a:p>
          <a:p>
            <a:pPr lvl="1"/>
            <a:r>
              <a:rPr lang="en-US" altLang="zh-CN" dirty="0" smtClean="0"/>
              <a:t>JAVA_HOME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jdk</a:t>
            </a:r>
            <a:r>
              <a:rPr lang="zh-CN" altLang="en-US" dirty="0"/>
              <a:t>安装目录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smtClean="0"/>
              <a:t>: </a:t>
            </a:r>
            <a:r>
              <a:rPr lang="en-US" altLang="zh-CN" dirty="0"/>
              <a:t>外部命令搜索路径</a:t>
            </a:r>
            <a:endParaRPr lang="zh-CN" altLang="en-US" dirty="0"/>
          </a:p>
          <a:p>
            <a:pPr lvl="1"/>
            <a:r>
              <a:rPr lang="en-US" altLang="zh-CN" dirty="0"/>
              <a:t>CLASSPATH </a:t>
            </a:r>
            <a:r>
              <a:rPr lang="en-US" altLang="zh-CN" dirty="0" smtClean="0"/>
              <a:t>: 类资源位置搜索路径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2263"/>
            <a:ext cx="20231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环境变量的详细配置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mtClean="0"/>
              <a:t>JAVA_HOME</a:t>
            </a:r>
            <a:r>
              <a:rPr kumimoji="1" lang="en-US" altLang="zh-CN"/>
              <a:t>(</a:t>
            </a:r>
            <a:r>
              <a:rPr kumimoji="1" lang="zh-CN" altLang="en-US"/>
              <a:t>新建立</a:t>
            </a:r>
            <a:r>
              <a:rPr kumimoji="1" lang="en-US" altLang="zh-CN"/>
              <a:t>)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C</a:t>
            </a:r>
            <a:r>
              <a:rPr kumimoji="1" lang="en-US" altLang="zh-CN"/>
              <a:t>:\Program Files\Java\jdk1.7.0_05(</a:t>
            </a:r>
            <a:r>
              <a:rPr kumimoji="1" lang="zh-CN" altLang="en-US"/>
              <a:t>默认的安装路径</a:t>
            </a:r>
            <a:r>
              <a:rPr kumimoji="1" lang="en-US" altLang="zh-CN" smtClean="0"/>
              <a:t>)</a:t>
            </a:r>
          </a:p>
          <a:p>
            <a:r>
              <a:rPr kumimoji="1" lang="en-US" altLang="zh-CN" smtClean="0"/>
              <a:t>Path</a:t>
            </a:r>
            <a:r>
              <a:rPr kumimoji="1" lang="zh-CN" altLang="en-US"/>
              <a:t>（修改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%</a:t>
            </a:r>
            <a:r>
              <a:rPr kumimoji="1" lang="en-US" altLang="zh-CN"/>
              <a:t>JAVA_HOME%\</a:t>
            </a:r>
            <a:r>
              <a:rPr kumimoji="1" lang="en-US" altLang="zh-CN" smtClean="0"/>
              <a:t>bin</a:t>
            </a:r>
          </a:p>
          <a:p>
            <a:r>
              <a:rPr kumimoji="1" lang="en-US" altLang="zh-CN" smtClean="0"/>
              <a:t>CLASSPATH</a:t>
            </a:r>
            <a:r>
              <a:rPr kumimoji="1" lang="zh-CN" altLang="en-US" smtClean="0"/>
              <a:t>：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 </a:t>
            </a:r>
            <a:r>
              <a:rPr kumimoji="1" lang="en-US" altLang="zh-CN"/>
              <a:t>.</a:t>
            </a:r>
            <a:r>
              <a:rPr kumimoji="1" lang="en-US" altLang="zh-CN">
                <a:solidFill>
                  <a:srgbClr val="FF0000"/>
                </a:solidFill>
              </a:rPr>
              <a:t>;</a:t>
            </a:r>
            <a:r>
              <a:rPr kumimoji="1" lang="en-US" altLang="zh-CN"/>
              <a:t>%JAVA_HOME%\lib</a:t>
            </a:r>
            <a:r>
              <a:rPr kumimoji="1" lang="en-US" altLang="zh-CN">
                <a:solidFill>
                  <a:srgbClr val="FF0000"/>
                </a:solidFill>
              </a:rPr>
              <a:t>;</a:t>
            </a:r>
            <a:r>
              <a:rPr kumimoji="1" lang="en-US" altLang="zh-CN"/>
              <a:t>%JAVA_HOME%\lib\tools.jar</a:t>
            </a:r>
          </a:p>
          <a:p>
            <a:r>
              <a:rPr kumimoji="1" lang="zh-CN" altLang="en-US"/>
              <a:t>验证配置</a:t>
            </a:r>
            <a:r>
              <a:rPr kumimoji="1" lang="en-US" altLang="zh-CN"/>
              <a:t>(</a:t>
            </a:r>
            <a:r>
              <a:rPr kumimoji="1" lang="zh-CN" altLang="en-US"/>
              <a:t>新建立</a:t>
            </a:r>
            <a:r>
              <a:rPr kumimoji="1" lang="en-US" altLang="zh-CN"/>
              <a:t>)</a:t>
            </a:r>
          </a:p>
          <a:p>
            <a:pPr lvl="1"/>
            <a:r>
              <a:rPr kumimoji="1" lang="en-US" altLang="zh-CN"/>
              <a:t>java</a:t>
            </a:r>
          </a:p>
          <a:p>
            <a:pPr lvl="1"/>
            <a:r>
              <a:rPr kumimoji="1" lang="en-US" altLang="zh-CN"/>
              <a:t>javac</a:t>
            </a:r>
          </a:p>
          <a:p>
            <a:pPr lvl="1"/>
            <a:r>
              <a:rPr kumimoji="1" lang="en-US" altLang="zh-CN"/>
              <a:t>java</a:t>
            </a:r>
            <a:r>
              <a:rPr kumimoji="1" lang="zh-CN" altLang="en-US"/>
              <a:t> </a:t>
            </a:r>
            <a:r>
              <a:rPr kumimoji="1" lang="en-US" altLang="zh-CN"/>
              <a:t>-version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1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</a:t>
            </a:r>
            <a:r>
              <a:rPr kumimoji="1" lang="zh-CN" altLang="en-US" dirty="0"/>
              <a:t>的介绍和选择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IDE(Integrated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Environment)</a:t>
            </a:r>
            <a:r>
              <a:rPr lang="zh-CN" altLang="en-US" dirty="0"/>
              <a:t>集成开发环境</a:t>
            </a:r>
            <a:endParaRPr lang="en-US" altLang="zh-CN" dirty="0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集成了开发、编译、运行、调试、管理等常用操作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提供了丰富的快捷键，提高开发效率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插件丰富、方便功能扩展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IDE</a:t>
            </a:r>
            <a:endParaRPr lang="zh-CN" altLang="en-US" dirty="0"/>
          </a:p>
          <a:p>
            <a:pPr lvl="1"/>
            <a:r>
              <a:rPr lang="en-US" altLang="zh-CN" dirty="0"/>
              <a:t>Jcreator</a:t>
            </a:r>
          </a:p>
          <a:p>
            <a:pPr lvl="1"/>
            <a:r>
              <a:rPr lang="en-US" altLang="zh-CN" dirty="0"/>
              <a:t>Eclipse</a:t>
            </a:r>
          </a:p>
          <a:p>
            <a:pPr lvl="1"/>
            <a:r>
              <a:rPr lang="en-US" altLang="zh-CN" dirty="0"/>
              <a:t>Jbuilder</a:t>
            </a:r>
          </a:p>
          <a:p>
            <a:pPr lvl="1"/>
            <a:r>
              <a:rPr lang="en-US" altLang="zh-CN" dirty="0"/>
              <a:t>NetBeans</a:t>
            </a:r>
            <a:endParaRPr lang="zh-CN" altLang="en-US" dirty="0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9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课程介绍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</a:t>
            </a:r>
            <a:r>
              <a:rPr lang="zh-CN" altLang="en-US" dirty="0"/>
              <a:t>相关基础知识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技术</a:t>
            </a:r>
            <a:r>
              <a:rPr lang="zh-CN" altLang="en-US" dirty="0" smtClean="0"/>
              <a:t>发展沿革及</a:t>
            </a:r>
            <a:r>
              <a:rPr lang="zh-CN" altLang="en-US" dirty="0"/>
              <a:t>核心</a:t>
            </a:r>
            <a:r>
              <a:rPr lang="zh-CN" altLang="en-US" dirty="0" smtClean="0"/>
              <a:t>特性        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开发环境</a:t>
            </a:r>
            <a:r>
              <a:rPr lang="zh-CN" altLang="en-US" dirty="0" smtClean="0"/>
              <a:t>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/>
              <a:t>第一个应用</a:t>
            </a:r>
            <a:r>
              <a:rPr lang="zh-CN" altLang="en-US" dirty="0" smtClean="0"/>
              <a:t>程序</a:t>
            </a:r>
            <a:endParaRPr lang="zh-CN" altLang="en-US" dirty="0"/>
          </a:p>
          <a:p>
            <a:r>
              <a:rPr lang="zh-CN" altLang="en-US" dirty="0"/>
              <a:t>重点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/>
              <a:t>安装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/>
              <a:t>第一个</a:t>
            </a:r>
            <a:r>
              <a:rPr lang="en-US" altLang="zh-CN" dirty="0"/>
              <a:t>Java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难点：</a:t>
            </a:r>
            <a:r>
              <a:rPr lang="en-US" altLang="zh-CN" dirty="0"/>
              <a:t>Java</a:t>
            </a:r>
            <a:r>
              <a:rPr lang="zh-CN" altLang="en-US" dirty="0"/>
              <a:t>平台核心机制。</a:t>
            </a:r>
          </a:p>
          <a:p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3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的下载和安装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Eclipse</a:t>
            </a:r>
            <a:r>
              <a:rPr lang="zh-CN" altLang="en-US" dirty="0"/>
              <a:t>的下载</a:t>
            </a:r>
            <a:endParaRPr lang="en-US" altLang="zh-CN" dirty="0"/>
          </a:p>
          <a:p>
            <a:pPr lvl="1"/>
            <a:r>
              <a:rPr lang="en-US" altLang="zh-CN">
                <a:hlinkClick r:id="rId2"/>
              </a:rPr>
              <a:t>https://www.eclipse.org</a:t>
            </a:r>
            <a:endParaRPr lang="en-US" altLang="zh-CN"/>
          </a:p>
          <a:p>
            <a:pPr lvl="1"/>
            <a:r>
              <a:rPr lang="zh-CN" altLang="en-US"/>
              <a:t>选择对应的版本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en-US" altLang="zh-CN" dirty="0"/>
              <a:t>Eclipse</a:t>
            </a:r>
            <a:r>
              <a:rPr lang="zh-CN" altLang="en-US" dirty="0"/>
              <a:t>的安装</a:t>
            </a:r>
          </a:p>
          <a:p>
            <a:pPr lvl="1"/>
            <a:r>
              <a:rPr lang="zh-CN" altLang="en-US" dirty="0"/>
              <a:t>无需安装，解压即可使用</a:t>
            </a:r>
            <a:endParaRPr lang="en-US" altLang="zh-CN" dirty="0"/>
          </a:p>
          <a:p>
            <a:pPr lvl="1"/>
            <a:r>
              <a:rPr lang="zh-CN" altLang="en-US" dirty="0"/>
              <a:t>解压目录地址不能有中文</a:t>
            </a:r>
            <a:endParaRPr lang="en-US" altLang="zh-CN" dirty="0"/>
          </a:p>
          <a:p>
            <a:pPr lvl="1"/>
            <a:r>
              <a:rPr lang="zh-CN" altLang="en-US" dirty="0"/>
              <a:t>工作空间目录地址不能有中文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4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应用程序分类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小程序（</a:t>
            </a:r>
            <a:r>
              <a:rPr kumimoji="1" lang="en-US" altLang="zh-CN"/>
              <a:t>Applet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r>
              <a:rPr kumimoji="1" lang="en-US" altLang="zh-CN" smtClean="0"/>
              <a:t>Java</a:t>
            </a:r>
            <a:r>
              <a:rPr kumimoji="1" lang="zh-CN" altLang="en-US"/>
              <a:t>应用程序（</a:t>
            </a:r>
            <a:r>
              <a:rPr kumimoji="1" lang="en-US" altLang="zh-CN"/>
              <a:t>Application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r>
              <a:rPr kumimoji="1" lang="en-US" altLang="zh-CN" smtClean="0"/>
              <a:t>Java </a:t>
            </a:r>
            <a:r>
              <a:rPr kumimoji="1" lang="en-US" altLang="zh-CN"/>
              <a:t>Web</a:t>
            </a:r>
            <a:r>
              <a:rPr kumimoji="1" lang="zh-CN" altLang="en-US"/>
              <a:t>应用程序（</a:t>
            </a:r>
            <a:r>
              <a:rPr kumimoji="1" lang="en-US" altLang="zh-CN"/>
              <a:t>Web Application</a:t>
            </a:r>
            <a:r>
              <a:rPr kumimoji="1" lang="zh-CN" altLang="en-US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1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第一个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的集成开发环境的选</a:t>
            </a:r>
            <a:r>
              <a:rPr kumimoji="1" lang="zh-CN" altLang="en-US" smtClean="0"/>
              <a:t>择</a:t>
            </a:r>
            <a:endParaRPr kumimoji="1" lang="en-US" altLang="zh-CN" smtClean="0"/>
          </a:p>
          <a:p>
            <a:r>
              <a:rPr kumimoji="1" lang="zh-CN" altLang="en-US" smtClean="0"/>
              <a:t>创</a:t>
            </a:r>
            <a:r>
              <a:rPr kumimoji="1" lang="zh-CN" altLang="en-US"/>
              <a:t>建源文件</a:t>
            </a:r>
            <a:r>
              <a:rPr kumimoji="1" lang="en-US" altLang="zh-CN" smtClean="0"/>
              <a:t>HelloWorld</a:t>
            </a:r>
          </a:p>
          <a:p>
            <a:r>
              <a:rPr kumimoji="1" lang="zh-CN" altLang="en-US" smtClean="0"/>
              <a:t>将</a:t>
            </a:r>
            <a:r>
              <a:rPr kumimoji="1" lang="zh-CN" altLang="en-US"/>
              <a:t>源文件编译为字节码文</a:t>
            </a:r>
            <a:r>
              <a:rPr kumimoji="1" lang="zh-CN" altLang="en-US" smtClean="0"/>
              <a:t>件</a:t>
            </a:r>
            <a:endParaRPr kumimoji="1" lang="en-US" altLang="zh-CN" smtClean="0"/>
          </a:p>
          <a:p>
            <a:r>
              <a:rPr kumimoji="1" lang="zh-CN" altLang="en-US" smtClean="0"/>
              <a:t>运</a:t>
            </a:r>
            <a:r>
              <a:rPr kumimoji="1" lang="zh-CN" altLang="en-US"/>
              <a:t>行程</a:t>
            </a:r>
            <a:r>
              <a:rPr kumimoji="1" lang="zh-CN" altLang="en-US" smtClean="0"/>
              <a:t>序</a:t>
            </a:r>
            <a:endParaRPr kumimoji="1" lang="en-US" altLang="zh-CN" smtClean="0"/>
          </a:p>
          <a:p>
            <a:r>
              <a:rPr kumimoji="1" lang="en-US" altLang="zh-CN" smtClean="0"/>
              <a:t>Java</a:t>
            </a:r>
            <a:r>
              <a:rPr kumimoji="1" lang="zh-CN" altLang="en-US"/>
              <a:t>应用程序结构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第一个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源文件</a:t>
            </a:r>
            <a:r>
              <a:rPr kumimoji="1" lang="en-US" altLang="zh-CN" smtClean="0"/>
              <a:t>:HelloWorld.java</a:t>
            </a:r>
          </a:p>
          <a:p>
            <a:endParaRPr kumimoji="1" lang="en-US" altLang="zh-CN" smtClean="0"/>
          </a:p>
          <a:p>
            <a:endParaRPr kumimoji="1" lang="en-US" altLang="zh-CN"/>
          </a:p>
          <a:p>
            <a:endParaRPr kumimoji="1" lang="en-US" altLang="zh-CN" smtClean="0"/>
          </a:p>
          <a:p>
            <a:r>
              <a:rPr kumimoji="1" lang="zh-CN" altLang="en-US" smtClean="0"/>
              <a:t>常规文本编辑器</a:t>
            </a:r>
            <a:endParaRPr kumimoji="1" lang="en-US" altLang="zh-CN" smtClean="0"/>
          </a:p>
          <a:p>
            <a:pPr lvl="1"/>
            <a:r>
              <a:rPr kumimoji="1" lang="zh-CN" altLang="en-US"/>
              <a:t>记事本（ </a:t>
            </a:r>
            <a:r>
              <a:rPr kumimoji="1" lang="en-US" altLang="zh-CN"/>
              <a:t>Windows NotePad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EditPlus</a:t>
            </a:r>
          </a:p>
          <a:p>
            <a:pPr lvl="1"/>
            <a:r>
              <a:rPr kumimoji="1" lang="en-US" altLang="zh-CN" smtClean="0"/>
              <a:t>UltraEdit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22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374900"/>
            <a:ext cx="4495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HelloWorld</a:t>
            </a:r>
            <a:r>
              <a:rPr kumimoji="1" lang="zh-CN" altLang="en-US" smtClean="0"/>
              <a:t>程序分析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类定义</a:t>
            </a:r>
            <a:r>
              <a:rPr kumimoji="1" lang="en-US" altLang="zh-CN"/>
              <a:t>——Java</a:t>
            </a:r>
            <a:r>
              <a:rPr kumimoji="1" lang="zh-CN" altLang="en-US"/>
              <a:t>程序的基本组成部分是类（</a:t>
            </a:r>
            <a:r>
              <a:rPr kumimoji="1" lang="en-US" altLang="zh-CN"/>
              <a:t>class</a:t>
            </a:r>
            <a:r>
              <a:rPr kumimoji="1" lang="zh-CN" altLang="en-US"/>
              <a:t>），如本例中的</a:t>
            </a:r>
            <a:r>
              <a:rPr kumimoji="1" lang="en-US" altLang="zh-CN"/>
              <a:t>HelloWorld</a:t>
            </a:r>
            <a:r>
              <a:rPr kumimoji="1" lang="zh-CN" altLang="en-US"/>
              <a:t>类。再由类中所包含的方法实现程序要完成的功能，方法体由</a:t>
            </a:r>
            <a:r>
              <a:rPr kumimoji="1" lang="en-US" altLang="zh-CN"/>
              <a:t>0</a:t>
            </a:r>
            <a:r>
              <a:rPr kumimoji="1" lang="zh-CN" altLang="en-US"/>
              <a:t>到多条语句组成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r>
              <a:rPr kumimoji="1" lang="en-US" altLang="zh-CN"/>
              <a:t>main()</a:t>
            </a:r>
            <a:r>
              <a:rPr kumimoji="1" lang="zh-CN" altLang="en-US"/>
              <a:t>方法</a:t>
            </a:r>
            <a:r>
              <a:rPr kumimoji="1" lang="en-US" altLang="zh-CN"/>
              <a:t>——Java</a:t>
            </a:r>
            <a:r>
              <a:rPr kumimoji="1" lang="zh-CN" altLang="en-US"/>
              <a:t>应用程序入口方法。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23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5778500" cy="11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编译和运行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编译源程</a:t>
            </a:r>
            <a:r>
              <a:rPr kumimoji="1" lang="zh-CN" altLang="en-US" smtClean="0"/>
              <a:t>序</a:t>
            </a:r>
            <a:endParaRPr kumimoji="1" lang="en-US" altLang="zh-CN" smtClean="0"/>
          </a:p>
          <a:p>
            <a:pPr lvl="1"/>
            <a:r>
              <a:rPr kumimoji="1" lang="zh-CN" altLang="en-US"/>
              <a:t>指令：</a:t>
            </a:r>
            <a:r>
              <a:rPr kumimoji="1" lang="en-US" altLang="zh-CN"/>
              <a:t>javac </a:t>
            </a:r>
            <a:r>
              <a:rPr kumimoji="1" lang="en-US" altLang="zh-CN" smtClean="0"/>
              <a:t>HelloWorld.java</a:t>
            </a:r>
          </a:p>
          <a:p>
            <a:pPr lvl="1"/>
            <a:r>
              <a:rPr kumimoji="1" lang="zh-CN" altLang="en-US"/>
              <a:t>说明：源文件名为</a:t>
            </a:r>
            <a:r>
              <a:rPr kumimoji="1" lang="en-US" altLang="zh-CN"/>
              <a:t>HelloWorld.java</a:t>
            </a:r>
            <a:r>
              <a:rPr kumimoji="1" lang="zh-CN" altLang="en-US"/>
              <a:t>，由</a:t>
            </a:r>
            <a:r>
              <a:rPr kumimoji="1" lang="en-US" altLang="zh-CN"/>
              <a:t>javac</a:t>
            </a:r>
            <a:r>
              <a:rPr kumimoji="1" lang="zh-CN" altLang="en-US"/>
              <a:t>编译器编译源程序，产生字节码文件（</a:t>
            </a:r>
            <a:r>
              <a:rPr kumimoji="1" lang="en-US" altLang="zh-CN"/>
              <a:t>HelloWorld.class</a:t>
            </a:r>
            <a:r>
              <a:rPr kumimoji="1" lang="zh-CN" altLang="en-US" smtClean="0"/>
              <a:t>）</a:t>
            </a:r>
            <a:endParaRPr kumimoji="1" lang="en-US" altLang="zh-CN"/>
          </a:p>
          <a:p>
            <a:r>
              <a:rPr kumimoji="1" lang="zh-CN" altLang="en-US"/>
              <a:t>解释执行字节码文</a:t>
            </a:r>
            <a:r>
              <a:rPr kumimoji="1" lang="zh-CN" altLang="en-US" smtClean="0"/>
              <a:t>件</a:t>
            </a:r>
            <a:endParaRPr kumimoji="1" lang="en-US" altLang="zh-CN" smtClean="0"/>
          </a:p>
          <a:p>
            <a:pPr lvl="1"/>
            <a:r>
              <a:rPr kumimoji="1" lang="zh-CN" altLang="en-US"/>
              <a:t>指令：</a:t>
            </a:r>
            <a:r>
              <a:rPr kumimoji="1" lang="en-US" altLang="zh-CN"/>
              <a:t>java </a:t>
            </a:r>
            <a:r>
              <a:rPr kumimoji="1" lang="en-US" altLang="zh-CN" smtClean="0"/>
              <a:t>HelloWorld</a:t>
            </a:r>
          </a:p>
          <a:p>
            <a:pPr lvl="1"/>
            <a:r>
              <a:rPr kumimoji="1" lang="zh-CN" altLang="en-US"/>
              <a:t>说明：由</a:t>
            </a:r>
            <a:r>
              <a:rPr kumimoji="1" lang="en-US" altLang="zh-CN"/>
              <a:t>JRE</a:t>
            </a:r>
            <a:r>
              <a:rPr kumimoji="1" lang="zh-CN" altLang="en-US"/>
              <a:t>解释执</a:t>
            </a:r>
            <a:r>
              <a:rPr kumimoji="1" lang="zh-CN" altLang="en-US" smtClean="0"/>
              <a:t>行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3397250"/>
            <a:ext cx="5349240" cy="291465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V="1">
            <a:off x="6388100" y="4889500"/>
            <a:ext cx="1955800" cy="12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426200" y="5257800"/>
            <a:ext cx="138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编译和运行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打开</a:t>
            </a:r>
            <a:r>
              <a:rPr kumimoji="1" lang="en-US" altLang="zh-CN"/>
              <a:t>CMD</a:t>
            </a:r>
            <a:r>
              <a:rPr kumimoji="1" lang="zh-CN" altLang="en-US"/>
              <a:t>窗口</a:t>
            </a:r>
            <a:endParaRPr kumimoji="1" lang="en-US" altLang="zh-CN"/>
          </a:p>
          <a:p>
            <a:r>
              <a:rPr kumimoji="1" lang="zh-CN" altLang="en-US"/>
              <a:t>切换路径到</a:t>
            </a:r>
            <a:r>
              <a:rPr kumimoji="1" lang="en-US" altLang="zh-CN"/>
              <a:t>Java</a:t>
            </a:r>
            <a:r>
              <a:rPr kumimoji="1" lang="zh-CN" altLang="en-US"/>
              <a:t>文件所在路径</a:t>
            </a:r>
            <a:endParaRPr kumimoji="1" lang="en-US" altLang="zh-CN"/>
          </a:p>
          <a:p>
            <a:r>
              <a:rPr kumimoji="1" lang="zh-CN" altLang="en-US"/>
              <a:t>键入指令：</a:t>
            </a:r>
            <a:r>
              <a:rPr kumimoji="1" lang="en-US" altLang="zh-CN"/>
              <a:t>javac Test.java</a:t>
            </a:r>
            <a:r>
              <a:rPr kumimoji="1" lang="zh-CN" altLang="en-US"/>
              <a:t>，编译生成</a:t>
            </a:r>
            <a:r>
              <a:rPr kumimoji="1" lang="en-US" altLang="zh-CN"/>
              <a:t>class</a:t>
            </a:r>
            <a:r>
              <a:rPr kumimoji="1" lang="zh-CN" altLang="en-US"/>
              <a:t>文件</a:t>
            </a:r>
            <a:endParaRPr kumimoji="1" lang="en-US" altLang="zh-CN"/>
          </a:p>
          <a:p>
            <a:r>
              <a:rPr kumimoji="1" lang="zh-CN" altLang="en-US"/>
              <a:t>键入指令：</a:t>
            </a:r>
            <a:r>
              <a:rPr kumimoji="1" lang="en-US" altLang="zh-CN"/>
              <a:t>java Test </a:t>
            </a:r>
            <a:r>
              <a:rPr kumimoji="1" lang="zh-CN" altLang="en-US"/>
              <a:t>，解释并执行字节码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2" y="3933032"/>
            <a:ext cx="5916084" cy="2159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4" y="3932032"/>
            <a:ext cx="63726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常见问题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环境变量配置问题</a:t>
            </a:r>
            <a:endParaRPr kumimoji="1" lang="en-US" altLang="zh-CN"/>
          </a:p>
          <a:p>
            <a:r>
              <a:rPr kumimoji="1" lang="zh-CN" altLang="en-US"/>
              <a:t>大小写问题</a:t>
            </a:r>
            <a:endParaRPr kumimoji="1" lang="en-US" altLang="zh-CN"/>
          </a:p>
          <a:p>
            <a:r>
              <a:rPr kumimoji="1" lang="zh-CN" altLang="en-US"/>
              <a:t>中英文符号问题</a:t>
            </a:r>
            <a:endParaRPr kumimoji="1" lang="en-US" altLang="zh-CN"/>
          </a:p>
          <a:p>
            <a:r>
              <a:rPr kumimoji="1" lang="zh-CN" altLang="en-US"/>
              <a:t>文件名和类名保存一致</a:t>
            </a:r>
            <a:endParaRPr kumimoji="1" lang="en-US" altLang="zh-CN"/>
          </a:p>
          <a:p>
            <a:r>
              <a:rPr kumimoji="1" lang="en-US" altLang="zh-CN"/>
              <a:t>javac</a:t>
            </a:r>
            <a:r>
              <a:rPr kumimoji="1" lang="zh-CN" altLang="en-US"/>
              <a:t>后跟文件名，</a:t>
            </a:r>
            <a:r>
              <a:rPr kumimoji="1" lang="en-US" altLang="zh-CN"/>
              <a:t>java</a:t>
            </a:r>
            <a:r>
              <a:rPr kumimoji="1" lang="zh-CN" altLang="en-US"/>
              <a:t>后跟类名</a:t>
            </a:r>
            <a:endParaRPr kumimoji="1" lang="en-US" altLang="zh-CN"/>
          </a:p>
          <a:p>
            <a:r>
              <a:rPr kumimoji="1" lang="zh-CN" altLang="en-US"/>
              <a:t>拼写错误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程序结构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第一部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package</a:t>
            </a:r>
            <a:r>
              <a:rPr kumimoji="1" lang="zh-CN" altLang="en-US"/>
              <a:t>语句    	</a:t>
            </a:r>
            <a:r>
              <a:rPr kumimoji="1" lang="en-US" altLang="zh-CN"/>
              <a:t>//0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/>
              <a:t>个</a:t>
            </a:r>
            <a:r>
              <a:rPr kumimoji="1" lang="en-US" altLang="zh-CN"/>
              <a:t>,</a:t>
            </a:r>
            <a:r>
              <a:rPr kumimoji="1" lang="zh-CN" altLang="en-US"/>
              <a:t>必须放在文件开始</a:t>
            </a:r>
            <a:endParaRPr kumimoji="1" lang="en-US" altLang="zh-CN" smtClean="0"/>
          </a:p>
          <a:p>
            <a:r>
              <a:rPr kumimoji="1" lang="zh-CN" altLang="en-US"/>
              <a:t>第二部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import</a:t>
            </a:r>
            <a:r>
              <a:rPr kumimoji="1" lang="zh-CN" altLang="en-US"/>
              <a:t>语句 	</a:t>
            </a:r>
            <a:r>
              <a:rPr kumimoji="1" lang="en-US" altLang="zh-CN"/>
              <a:t>//0</a:t>
            </a:r>
            <a:r>
              <a:rPr kumimoji="1" lang="zh-CN" altLang="en-US"/>
              <a:t>或多个</a:t>
            </a:r>
            <a:r>
              <a:rPr kumimoji="1" lang="en-US" altLang="zh-CN"/>
              <a:t>,</a:t>
            </a:r>
            <a:r>
              <a:rPr kumimoji="1" lang="zh-CN" altLang="en-US"/>
              <a:t>位于</a:t>
            </a:r>
            <a:r>
              <a:rPr kumimoji="1" lang="en-US" altLang="zh-CN"/>
              <a:t>package</a:t>
            </a:r>
            <a:r>
              <a:rPr kumimoji="1" lang="zh-CN" altLang="en-US"/>
              <a:t>语句之后、其</a:t>
            </a:r>
            <a:r>
              <a:rPr kumimoji="1" lang="zh-CN" altLang="en-US" smtClean="0"/>
              <a:t>它成</a:t>
            </a:r>
            <a:r>
              <a:rPr kumimoji="1" lang="zh-CN" altLang="en-US"/>
              <a:t>分之前。</a:t>
            </a:r>
            <a:endParaRPr kumimoji="1" lang="en-US" altLang="zh-CN" smtClean="0"/>
          </a:p>
          <a:p>
            <a:r>
              <a:rPr kumimoji="1" lang="zh-CN" altLang="en-US"/>
              <a:t>第三部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public class Definition  	//0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 smtClean="0"/>
              <a:t>个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Class </a:t>
            </a:r>
            <a:r>
              <a:rPr kumimoji="1" lang="en-US" altLang="zh-CN"/>
              <a:t>Definition     		//0</a:t>
            </a:r>
            <a:r>
              <a:rPr kumimoji="1" lang="zh-CN" altLang="en-US"/>
              <a:t>或多</a:t>
            </a:r>
            <a:r>
              <a:rPr kumimoji="1" lang="zh-CN" altLang="en-US" smtClean="0"/>
              <a:t>个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Interface </a:t>
            </a:r>
            <a:r>
              <a:rPr kumimoji="1" lang="en-US" altLang="zh-CN"/>
              <a:t>Definition  	</a:t>
            </a:r>
            <a:r>
              <a:rPr kumimoji="1" lang="en-US" altLang="zh-CN" smtClean="0"/>
              <a:t>	//</a:t>
            </a:r>
            <a:r>
              <a:rPr kumimoji="1" lang="en-US" altLang="zh-CN"/>
              <a:t>0</a:t>
            </a:r>
            <a:r>
              <a:rPr kumimoji="1" lang="zh-CN" altLang="en-US"/>
              <a:t>或多个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3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小结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通过本章学习，读者应能对</a:t>
            </a:r>
            <a:r>
              <a:rPr kumimoji="1" lang="en-US" altLang="zh-CN"/>
              <a:t>Java</a:t>
            </a:r>
            <a:r>
              <a:rPr kumimoji="1" lang="zh-CN" altLang="en-US"/>
              <a:t>语言特性、程序运行原理及其应用开发流程有一基本了解，应能够独立安装配置</a:t>
            </a:r>
            <a:r>
              <a:rPr kumimoji="1" lang="en-US" altLang="zh-CN"/>
              <a:t>Java</a:t>
            </a:r>
            <a:r>
              <a:rPr kumimoji="1" lang="zh-CN" altLang="en-US"/>
              <a:t>开发及运行环境，能够编写、编译和运行简单的</a:t>
            </a:r>
            <a:r>
              <a:rPr kumimoji="1" lang="en-US" altLang="zh-CN"/>
              <a:t>Java</a:t>
            </a:r>
            <a:r>
              <a:rPr kumimoji="1" lang="zh-CN" altLang="en-US"/>
              <a:t>应用程序。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/>
              <a:t>Java</a:t>
            </a:r>
            <a:r>
              <a:rPr lang="zh-CN" altLang="en-US" dirty="0"/>
              <a:t>技术概述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平台核心机制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开发环境安装及配置</a:t>
            </a:r>
          </a:p>
          <a:p>
            <a:r>
              <a:rPr lang="zh-CN" altLang="en-US" dirty="0"/>
              <a:t> 第一个</a:t>
            </a:r>
            <a:r>
              <a:rPr lang="en-US" altLang="zh-CN" dirty="0"/>
              <a:t>Java</a:t>
            </a:r>
            <a:r>
              <a:rPr lang="zh-CN" altLang="en-US" dirty="0"/>
              <a:t>应用程序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7" name="图片占位符 2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0" y="1572057"/>
            <a:ext cx="12191999" cy="3387019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0" y="2603855"/>
            <a:ext cx="121919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</a:t>
            </a:r>
            <a:r>
              <a:rPr lang="zh-CN" altLang="en-US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You</a:t>
            </a:r>
            <a:endParaRPr lang="id-ID" sz="8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技术概述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是一种高级编程语言，同时具备功能强大而完备的开发和运行环境。</a:t>
            </a:r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最早由</a:t>
            </a:r>
            <a:r>
              <a:rPr lang="en-US" altLang="zh-CN" dirty="0"/>
              <a:t>Sun</a:t>
            </a:r>
            <a:r>
              <a:rPr lang="zh-CN" altLang="en-US" dirty="0"/>
              <a:t>公司推出，后被</a:t>
            </a:r>
            <a:r>
              <a:rPr lang="en-US" altLang="zh-CN" dirty="0"/>
              <a:t>Oracle</a:t>
            </a:r>
            <a:r>
              <a:rPr lang="zh-CN" altLang="en-US" dirty="0"/>
              <a:t>收购。</a:t>
            </a:r>
          </a:p>
          <a:p>
            <a:pPr marL="838200" lvl="1" indent="-381000"/>
            <a:r>
              <a:rPr lang="en-US" altLang="zh-CN" dirty="0"/>
              <a:t>Sun Micro-System</a:t>
            </a:r>
            <a:r>
              <a:rPr lang="zh-CN" altLang="en-US" dirty="0"/>
              <a:t>（太阳微系统）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月成立，截至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月，其全球雇员共</a:t>
            </a:r>
            <a:r>
              <a:rPr lang="en-US" altLang="zh-CN" dirty="0"/>
              <a:t>27600</a:t>
            </a:r>
            <a:r>
              <a:rPr lang="zh-CN" altLang="en-US" dirty="0"/>
              <a:t>余人，后被</a:t>
            </a:r>
            <a:r>
              <a:rPr lang="en-US" altLang="zh-CN" dirty="0"/>
              <a:t>Oracle</a:t>
            </a:r>
            <a:r>
              <a:rPr lang="zh-CN" altLang="en-US" dirty="0"/>
              <a:t>收购。</a:t>
            </a:r>
          </a:p>
          <a:p>
            <a:pPr marL="838200" lvl="1" indent="-381000"/>
            <a:r>
              <a:rPr lang="en-US" altLang="zh-CN" dirty="0"/>
              <a:t>Oracle</a:t>
            </a:r>
            <a:r>
              <a:rPr lang="zh-CN" altLang="en-US" dirty="0"/>
              <a:t>（甲骨文） </a:t>
            </a:r>
            <a:r>
              <a:rPr lang="en-US" altLang="zh-CN" dirty="0"/>
              <a:t>1977</a:t>
            </a:r>
            <a:r>
              <a:rPr lang="zh-CN" altLang="en-US" dirty="0"/>
              <a:t>年成立，世界第二大软件生产商、第一大数据库产品提供商。</a:t>
            </a:r>
          </a:p>
          <a:p>
            <a:pPr marL="457200" indent="-457200"/>
            <a:r>
              <a:rPr lang="zh-CN" altLang="en-US" dirty="0"/>
              <a:t>官方网站</a:t>
            </a:r>
          </a:p>
          <a:p>
            <a:pPr marL="838200" lvl="1" indent="-381000"/>
            <a:r>
              <a:rPr lang="en-US" altLang="zh-CN" dirty="0">
                <a:hlinkClick r:id="rId2"/>
              </a:rPr>
              <a:t>http://www.oracle.com/technetwork/java/index.html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语言特点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en-US" dirty="0"/>
              <a:t>简单性</a:t>
            </a:r>
            <a:endParaRPr lang="zh-CN" altLang="zh-CN" dirty="0"/>
          </a:p>
          <a:p>
            <a:r>
              <a:rPr lang="zh-CN" altLang="zh-CN" dirty="0"/>
              <a:t>面向对象</a:t>
            </a:r>
          </a:p>
          <a:p>
            <a:r>
              <a:rPr lang="zh-CN" altLang="zh-CN" dirty="0"/>
              <a:t>分布式</a:t>
            </a:r>
          </a:p>
          <a:p>
            <a:r>
              <a:rPr lang="zh-CN" altLang="zh-CN" dirty="0"/>
              <a:t>多线程</a:t>
            </a:r>
          </a:p>
          <a:p>
            <a:r>
              <a:rPr lang="zh-CN" altLang="zh-CN" dirty="0"/>
              <a:t>动态性</a:t>
            </a:r>
          </a:p>
          <a:p>
            <a:r>
              <a:rPr lang="zh-CN" altLang="zh-CN" dirty="0"/>
              <a:t>健壮性</a:t>
            </a:r>
          </a:p>
          <a:p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版本沿革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5</a:t>
            </a:fld>
            <a:endParaRPr kumimoji="1" lang="zh-CN" altLang="en-US"/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53231"/>
              </p:ext>
            </p:extLst>
          </p:nvPr>
        </p:nvGraphicFramePr>
        <p:xfrm>
          <a:off x="838200" y="1870075"/>
          <a:ext cx="10515600" cy="4377214"/>
        </p:xfrm>
        <a:graphic>
          <a:graphicData uri="http://schemas.openxmlformats.org/drawingml/2006/table">
            <a:tbl>
              <a:tblPr/>
              <a:tblGrid>
                <a:gridCol w="3333679"/>
                <a:gridCol w="2095644"/>
                <a:gridCol w="2194598"/>
                <a:gridCol w="2891679"/>
              </a:tblGrid>
              <a:tr h="43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版本号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英文名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中文名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发布日期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JDK 1.0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1996年1月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JDK 1.1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1997年2月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J2SE 1.2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Playground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运动场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1998年12月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J2SE 1.3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Kestrel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美洲红隼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2000年5月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J2SE 1.4.0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Merlin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灰背隼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2002年2月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 5.0 (1.5)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Tiger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老虎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2004年10月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 6.0 (1.6)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Mustang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野马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2006年12月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7.0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(1.7)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Dolphin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海豚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2011年7月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8.0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(1.8)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  <a:cs typeface="+mn-cs"/>
                        </a:rPr>
                        <a:t>Spider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de-DE" sz="1800" b="0" i="0" kern="1200">
                          <a:solidFill>
                            <a:schemeClr val="tx1"/>
                          </a:solidFill>
                          <a:effectLst/>
                          <a:latin typeface="STSong" charset="-122"/>
                          <a:ea typeface="STSong" charset="-122"/>
                          <a:cs typeface="STSong" charset="-122"/>
                        </a:rPr>
                        <a:t>蜘蛛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TSong" charset="-122"/>
                        <a:ea typeface="STSong" charset="-122"/>
                        <a:cs typeface="STSong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2014年3月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平台核心机制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平台</a:t>
            </a:r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程序运行过程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1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三种开发平台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ME (Java Platform Micro Edition )</a:t>
            </a:r>
          </a:p>
          <a:p>
            <a:r>
              <a:rPr lang="en-US" altLang="zh-CN" dirty="0"/>
              <a:t>Java SE (Java Platform Standard Edition )</a:t>
            </a:r>
          </a:p>
          <a:p>
            <a:r>
              <a:rPr lang="en-US" altLang="zh-CN" dirty="0"/>
              <a:t>Java EE (Java Platform Enterprise Edition )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7</a:t>
            </a:fld>
            <a:endParaRPr kumimoji="1" lang="zh-CN" altLang="en-US"/>
          </a:p>
        </p:txBody>
      </p:sp>
      <p:graphicFrame>
        <p:nvGraphicFramePr>
          <p:cNvPr id="7" name="图示 3"/>
          <p:cNvGraphicFramePr/>
          <p:nvPr>
            <p:extLst>
              <p:ext uri="{D42A27DB-BD31-4B8C-83A1-F6EECF244321}">
                <p14:modId xmlns:p14="http://schemas.microsoft.com/office/powerpoint/2010/main" val="838122615"/>
              </p:ext>
            </p:extLst>
          </p:nvPr>
        </p:nvGraphicFramePr>
        <p:xfrm>
          <a:off x="5435598" y="2390748"/>
          <a:ext cx="5905541" cy="378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的平台技术标准有</a:t>
            </a:r>
            <a:r>
              <a:rPr lang="en-US" altLang="zh-CN" dirty="0"/>
              <a:t>________?</a:t>
            </a:r>
          </a:p>
          <a:p>
            <a:pPr marL="457200" indent="-457200"/>
            <a:endParaRPr lang="zh-CN" altLang="en-US" dirty="0"/>
          </a:p>
          <a:p>
            <a:pPr marL="914400" lvl="1" indent="-45720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</a:p>
          <a:p>
            <a:pPr marL="914400" lvl="1" indent="-457200"/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</a:p>
          <a:p>
            <a:pPr marL="914400" lvl="1" indent="-457200"/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SE</a:t>
            </a:r>
          </a:p>
          <a:p>
            <a:pPr marL="914400" lvl="1" indent="-457200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EE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19050">
          <a:solidFill>
            <a:srgbClr val="000000"/>
          </a:solidFill>
          <a:miter lim="800000"/>
          <a:headEnd/>
          <a:tailEnd/>
        </a:ln>
      </a:spPr>
      <a:bodyPr anchor="ctr" anchorCtr="1"/>
      <a:lstStyle>
        <a:defPPr algn="ctr">
          <a:defRPr sz="3200" dirty="0">
            <a:latin typeface="楷体_GB2312" pitchFamily="49" charset="-122"/>
            <a:ea typeface="楷体_GB2312" pitchFamily="49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Java技术入门</Template>
  <TotalTime>2011</TotalTime>
  <Words>1658</Words>
  <Application>Microsoft Macintosh PowerPoint</Application>
  <PresentationFormat>宽屏</PresentationFormat>
  <Paragraphs>371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Aparajita</vt:lpstr>
      <vt:lpstr>Arial</vt:lpstr>
      <vt:lpstr>Calibri</vt:lpstr>
      <vt:lpstr>Heiti SC Light</vt:lpstr>
      <vt:lpstr>STSong</vt:lpstr>
      <vt:lpstr>Times New Roman</vt:lpstr>
      <vt:lpstr>华文中宋</vt:lpstr>
      <vt:lpstr>楷体_GB2312</vt:lpstr>
      <vt:lpstr>宋体</vt:lpstr>
      <vt:lpstr>微软雅黑</vt:lpstr>
      <vt:lpstr>Office 主题</vt:lpstr>
      <vt:lpstr>第一章 Java技术入门</vt:lpstr>
      <vt:lpstr>课程介绍</vt:lpstr>
      <vt:lpstr>目录</vt:lpstr>
      <vt:lpstr>Java技术概述</vt:lpstr>
      <vt:lpstr>Java语言特点</vt:lpstr>
      <vt:lpstr>Java版本沿革</vt:lpstr>
      <vt:lpstr>Java平台核心机制</vt:lpstr>
      <vt:lpstr>Java三种开发平台</vt:lpstr>
      <vt:lpstr>简答题</vt:lpstr>
      <vt:lpstr>Java平台工作原理</vt:lpstr>
      <vt:lpstr>Java平台工作原理</vt:lpstr>
      <vt:lpstr>Java程序运行过程</vt:lpstr>
      <vt:lpstr>Java运行时环境</vt:lpstr>
      <vt:lpstr>简答题</vt:lpstr>
      <vt:lpstr>Java开发环境安装及配置</vt:lpstr>
      <vt:lpstr>Java开发工具集</vt:lpstr>
      <vt:lpstr>JDK安装配置</vt:lpstr>
      <vt:lpstr>环境变量的详细配置</vt:lpstr>
      <vt:lpstr>IDE的介绍和选择</vt:lpstr>
      <vt:lpstr>Eclipse的下载和安装</vt:lpstr>
      <vt:lpstr>Java应用程序分类</vt:lpstr>
      <vt:lpstr>第一个Java应用程序</vt:lpstr>
      <vt:lpstr>第一个Java应用程序</vt:lpstr>
      <vt:lpstr>HelloWorld程序分析</vt:lpstr>
      <vt:lpstr>编译和运行Java应用程序</vt:lpstr>
      <vt:lpstr>编译和运行Java应用程序</vt:lpstr>
      <vt:lpstr>常见问题</vt:lpstr>
      <vt:lpstr>Java程序结构</vt:lpstr>
      <vt:lpstr>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Microsoft Office 用户</dc:creator>
  <cp:lastModifiedBy>Microsoft Office 用户</cp:lastModifiedBy>
  <cp:revision>105</cp:revision>
  <dcterms:created xsi:type="dcterms:W3CDTF">2017-07-18T07:38:35Z</dcterms:created>
  <dcterms:modified xsi:type="dcterms:W3CDTF">2017-08-01T01:43:33Z</dcterms:modified>
</cp:coreProperties>
</file>