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48" r:id="rId1"/>
  </p:sldMasterIdLst>
  <p:notesMasterIdLst>
    <p:notesMasterId r:id="rId49"/>
  </p:notesMasterIdLst>
  <p:handoutMasterIdLst>
    <p:handoutMasterId r:id="rId50"/>
  </p:handoutMasterIdLst>
  <p:sldIdLst>
    <p:sldId id="256" r:id="rId2"/>
    <p:sldId id="257" r:id="rId3"/>
    <p:sldId id="286" r:id="rId4"/>
    <p:sldId id="292" r:id="rId5"/>
    <p:sldId id="293" r:id="rId6"/>
    <p:sldId id="313" r:id="rId7"/>
    <p:sldId id="294" r:id="rId8"/>
    <p:sldId id="314" r:id="rId9"/>
    <p:sldId id="295" r:id="rId10"/>
    <p:sldId id="296" r:id="rId11"/>
    <p:sldId id="297" r:id="rId12"/>
    <p:sldId id="298" r:id="rId13"/>
    <p:sldId id="259" r:id="rId14"/>
    <p:sldId id="260" r:id="rId15"/>
    <p:sldId id="261" r:id="rId16"/>
    <p:sldId id="262" r:id="rId17"/>
    <p:sldId id="263" r:id="rId18"/>
    <p:sldId id="289" r:id="rId19"/>
    <p:sldId id="264" r:id="rId20"/>
    <p:sldId id="265" r:id="rId21"/>
    <p:sldId id="301" r:id="rId22"/>
    <p:sldId id="302" r:id="rId23"/>
    <p:sldId id="303" r:id="rId24"/>
    <p:sldId id="305" r:id="rId25"/>
    <p:sldId id="304" r:id="rId26"/>
    <p:sldId id="308" r:id="rId27"/>
    <p:sldId id="300" r:id="rId28"/>
    <p:sldId id="309" r:id="rId29"/>
    <p:sldId id="310" r:id="rId30"/>
    <p:sldId id="311" r:id="rId31"/>
    <p:sldId id="312" r:id="rId32"/>
    <p:sldId id="306" r:id="rId33"/>
    <p:sldId id="307" r:id="rId34"/>
    <p:sldId id="266" r:id="rId35"/>
    <p:sldId id="267" r:id="rId36"/>
    <p:sldId id="268" r:id="rId37"/>
    <p:sldId id="269" r:id="rId38"/>
    <p:sldId id="290" r:id="rId39"/>
    <p:sldId id="270" r:id="rId40"/>
    <p:sldId id="271" r:id="rId41"/>
    <p:sldId id="272" r:id="rId42"/>
    <p:sldId id="291" r:id="rId43"/>
    <p:sldId id="273" r:id="rId44"/>
    <p:sldId id="288" r:id="rId45"/>
    <p:sldId id="287" r:id="rId46"/>
    <p:sldId id="274" r:id="rId47"/>
    <p:sldId id="258" r:id="rId4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05B52E07-E54C-7548-BB36-E5837EC01A7E}">
          <p14:sldIdLst>
            <p14:sldId id="256"/>
            <p14:sldId id="257"/>
            <p14:sldId id="286"/>
            <p14:sldId id="292"/>
            <p14:sldId id="293"/>
            <p14:sldId id="313"/>
            <p14:sldId id="294"/>
            <p14:sldId id="314"/>
            <p14:sldId id="295"/>
            <p14:sldId id="296"/>
            <p14:sldId id="297"/>
            <p14:sldId id="298"/>
            <p14:sldId id="259"/>
            <p14:sldId id="260"/>
            <p14:sldId id="261"/>
            <p14:sldId id="262"/>
            <p14:sldId id="263"/>
            <p14:sldId id="289"/>
            <p14:sldId id="264"/>
            <p14:sldId id="265"/>
            <p14:sldId id="301"/>
            <p14:sldId id="302"/>
            <p14:sldId id="303"/>
            <p14:sldId id="305"/>
            <p14:sldId id="304"/>
            <p14:sldId id="308"/>
            <p14:sldId id="300"/>
            <p14:sldId id="309"/>
            <p14:sldId id="310"/>
            <p14:sldId id="311"/>
            <p14:sldId id="312"/>
            <p14:sldId id="306"/>
            <p14:sldId id="307"/>
            <p14:sldId id="266"/>
            <p14:sldId id="267"/>
            <p14:sldId id="268"/>
            <p14:sldId id="269"/>
            <p14:sldId id="290"/>
            <p14:sldId id="270"/>
            <p14:sldId id="271"/>
            <p14:sldId id="272"/>
            <p14:sldId id="291"/>
            <p14:sldId id="273"/>
            <p14:sldId id="288"/>
            <p14:sldId id="287"/>
            <p14:sldId id="274"/>
            <p14:sldId id="25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84"/>
    <p:restoredTop sz="89876"/>
  </p:normalViewPr>
  <p:slideViewPr>
    <p:cSldViewPr snapToGrid="0" snapToObjects="1">
      <p:cViewPr>
        <p:scale>
          <a:sx n="80" d="100"/>
          <a:sy n="80" d="100"/>
        </p:scale>
        <p:origin x="200" y="6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handoutMaster" Target="handoutMasters/handoutMaster1.xml"/><Relationship Id="rId51" Type="http://schemas.openxmlformats.org/officeDocument/2006/relationships/presProps" Target="presProps.xml"/><Relationship Id="rId52" Type="http://schemas.openxmlformats.org/officeDocument/2006/relationships/viewProps" Target="viewProps.xml"/><Relationship Id="rId53" Type="http://schemas.openxmlformats.org/officeDocument/2006/relationships/theme" Target="theme/theme1.xml"/><Relationship Id="rId54"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FC624D-DB6E-7340-A84F-872B8F1671E1}" type="datetimeFigureOut">
              <a:rPr kumimoji="1" lang="zh-CN" altLang="en-US" smtClean="0"/>
              <a:t>2017/8/3</a:t>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F10EE0A-CA00-6848-90F9-339D1EB585EC}" type="slidenum">
              <a:rPr kumimoji="1" lang="zh-CN" altLang="en-US" smtClean="0"/>
              <a:t>‹#›</a:t>
            </a:fld>
            <a:endParaRPr kumimoji="1" lang="zh-CN" altLang="en-US"/>
          </a:p>
        </p:txBody>
      </p:sp>
    </p:spTree>
    <p:extLst>
      <p:ext uri="{BB962C8B-B14F-4D97-AF65-F5344CB8AC3E}">
        <p14:creationId xmlns:p14="http://schemas.microsoft.com/office/powerpoint/2010/main" val="416428449"/>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ACCCC3-D214-2C40-A923-DFB71D41ADD6}" type="datetimeFigureOut">
              <a:rPr kumimoji="1" lang="zh-CN" altLang="en-US" smtClean="0"/>
              <a:t>2017/8/3</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D61044-908D-FA44-B63B-9BE5C008B5B6}" type="slidenum">
              <a:rPr kumimoji="1" lang="zh-CN" altLang="en-US" smtClean="0"/>
              <a:t>‹#›</a:t>
            </a:fld>
            <a:endParaRPr kumimoji="1" lang="zh-CN" altLang="en-US"/>
          </a:p>
        </p:txBody>
      </p:sp>
    </p:spTree>
    <p:extLst>
      <p:ext uri="{BB962C8B-B14F-4D97-AF65-F5344CB8AC3E}">
        <p14:creationId xmlns:p14="http://schemas.microsoft.com/office/powerpoint/2010/main" val="427178410"/>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a:solidFill>
                  <a:schemeClr val="tx1"/>
                </a:solidFill>
                <a:effectLst/>
                <a:latin typeface="+mn-lt"/>
                <a:ea typeface="+mn-ea"/>
                <a:cs typeface="+mn-cs"/>
              </a:rPr>
              <a:t>说明：</a:t>
            </a:r>
            <a:r>
              <a:rPr lang="en-US" altLang="zh-CN" sz="1200" kern="1200">
                <a:solidFill>
                  <a:schemeClr val="tx1"/>
                </a:solidFill>
                <a:effectLst/>
                <a:latin typeface="+mn-lt"/>
                <a:ea typeface="+mn-ea"/>
                <a:cs typeface="+mn-cs"/>
              </a:rPr>
              <a:t>16</a:t>
            </a:r>
            <a:r>
              <a:rPr lang="zh-CN" altLang="zh-CN" sz="1200" kern="1200">
                <a:solidFill>
                  <a:schemeClr val="tx1"/>
                </a:solidFill>
                <a:effectLst/>
                <a:latin typeface="+mn-lt"/>
                <a:ea typeface="+mn-ea"/>
                <a:cs typeface="+mn-cs"/>
              </a:rPr>
              <a:t>进制的</a:t>
            </a:r>
            <a:r>
              <a:rPr lang="en-US" altLang="zh-CN" sz="1200" kern="1200">
                <a:solidFill>
                  <a:schemeClr val="tx1"/>
                </a:solidFill>
                <a:effectLst/>
                <a:latin typeface="+mn-lt"/>
                <a:ea typeface="+mn-ea"/>
                <a:cs typeface="+mn-cs"/>
              </a:rPr>
              <a:t>1</a:t>
            </a:r>
            <a:r>
              <a:rPr lang="zh-CN" altLang="zh-CN" sz="1200" kern="1200">
                <a:solidFill>
                  <a:schemeClr val="tx1"/>
                </a:solidFill>
                <a:effectLst/>
                <a:latin typeface="+mn-lt"/>
                <a:ea typeface="+mn-ea"/>
                <a:cs typeface="+mn-cs"/>
              </a:rPr>
              <a:t>位数代表</a:t>
            </a:r>
            <a:r>
              <a:rPr lang="en-US" altLang="zh-CN" sz="1200" kern="1200">
                <a:solidFill>
                  <a:schemeClr val="tx1"/>
                </a:solidFill>
                <a:effectLst/>
                <a:latin typeface="+mn-lt"/>
                <a:ea typeface="+mn-ea"/>
                <a:cs typeface="+mn-cs"/>
              </a:rPr>
              <a:t>2</a:t>
            </a:r>
            <a:r>
              <a:rPr lang="zh-CN" altLang="zh-CN" sz="1200" kern="1200">
                <a:solidFill>
                  <a:schemeClr val="tx1"/>
                </a:solidFill>
                <a:effectLst/>
                <a:latin typeface="+mn-lt"/>
                <a:ea typeface="+mn-ea"/>
                <a:cs typeface="+mn-cs"/>
              </a:rPr>
              <a:t>进制的</a:t>
            </a:r>
            <a:r>
              <a:rPr lang="en-US" altLang="zh-CN" sz="1200" kern="1200">
                <a:solidFill>
                  <a:schemeClr val="tx1"/>
                </a:solidFill>
                <a:effectLst/>
                <a:latin typeface="+mn-lt"/>
                <a:ea typeface="+mn-ea"/>
                <a:cs typeface="+mn-cs"/>
              </a:rPr>
              <a:t>4</a:t>
            </a:r>
            <a:r>
              <a:rPr lang="zh-CN" altLang="zh-CN" sz="1200" kern="1200">
                <a:solidFill>
                  <a:schemeClr val="tx1"/>
                </a:solidFill>
                <a:effectLst/>
                <a:latin typeface="+mn-lt"/>
                <a:ea typeface="+mn-ea"/>
                <a:cs typeface="+mn-cs"/>
              </a:rPr>
              <a:t>位数</a:t>
            </a:r>
            <a:r>
              <a:rPr lang="zh-CN" altLang="zh-CN">
                <a:effectLst/>
              </a:rPr>
              <a:t> </a:t>
            </a:r>
            <a:endParaRPr kumimoji="1" lang="zh-CN" altLang="en-US"/>
          </a:p>
        </p:txBody>
      </p:sp>
      <p:sp>
        <p:nvSpPr>
          <p:cNvPr id="4" name="页脚占位符 3"/>
          <p:cNvSpPr>
            <a:spLocks noGrp="1"/>
          </p:cNvSpPr>
          <p:nvPr>
            <p:ph type="ftr" sz="quarter" idx="10"/>
          </p:nvPr>
        </p:nvSpPr>
        <p:spPr/>
        <p:txBody>
          <a:bodyPr/>
          <a:lstStyle/>
          <a:p>
            <a:endParaRPr kumimoji="1" lang="zh-CN" altLang="en-US"/>
          </a:p>
        </p:txBody>
      </p:sp>
      <p:sp>
        <p:nvSpPr>
          <p:cNvPr id="5" name="幻灯片编号占位符 4"/>
          <p:cNvSpPr>
            <a:spLocks noGrp="1"/>
          </p:cNvSpPr>
          <p:nvPr>
            <p:ph type="sldNum" sz="quarter" idx="11"/>
          </p:nvPr>
        </p:nvSpPr>
        <p:spPr/>
        <p:txBody>
          <a:bodyPr/>
          <a:lstStyle/>
          <a:p>
            <a:fld id="{F0D61044-908D-FA44-B63B-9BE5C008B5B6}" type="slidenum">
              <a:rPr kumimoji="1" lang="zh-CN" altLang="en-US" smtClean="0"/>
              <a:t>24</a:t>
            </a:fld>
            <a:endParaRPr kumimoji="1" lang="zh-CN" altLang="en-US"/>
          </a:p>
        </p:txBody>
      </p:sp>
    </p:spTree>
    <p:extLst>
      <p:ext uri="{BB962C8B-B14F-4D97-AF65-F5344CB8AC3E}">
        <p14:creationId xmlns:p14="http://schemas.microsoft.com/office/powerpoint/2010/main" val="627216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689DC09F-0E79-F741-AD3D-7896AD2FAB9A}" type="datetime1">
              <a:rPr kumimoji="1" lang="zh-CN" altLang="en-US" smtClean="0"/>
              <a:t>2017/8/3</a:t>
            </a:fld>
            <a:endParaRPr kumimoji="1" lang="zh-CN" altLang="en-US"/>
          </a:p>
        </p:txBody>
      </p:sp>
      <p:sp>
        <p:nvSpPr>
          <p:cNvPr id="5" name="页脚占位符 4"/>
          <p:cNvSpPr>
            <a:spLocks noGrp="1"/>
          </p:cNvSpPr>
          <p:nvPr>
            <p:ph type="ftr" sz="quarter" idx="11"/>
          </p:nvPr>
        </p:nvSpPr>
        <p:spPr/>
        <p:txBody>
          <a:bodyPr/>
          <a:lstStyle>
            <a:lvl1pPr>
              <a:defRPr>
                <a:latin typeface="Heiti SC Light" charset="-122"/>
                <a:ea typeface="Heiti SC Light" charset="-122"/>
                <a:cs typeface="Heiti SC Light" charset="-122"/>
              </a:defRPr>
            </a:lvl1pPr>
          </a:lstStyle>
          <a:p>
            <a:r>
              <a:rPr kumimoji="1" lang="zh-CN" altLang="en-US" dirty="0"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a:t>
            </a:fld>
            <a:endParaRPr kumimoji="1" lang="zh-CN" altLang="en-US"/>
          </a:p>
        </p:txBody>
      </p:sp>
    </p:spTree>
    <p:extLst>
      <p:ext uri="{BB962C8B-B14F-4D97-AF65-F5344CB8AC3E}">
        <p14:creationId xmlns:p14="http://schemas.microsoft.com/office/powerpoint/2010/main" val="2652761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7946037" cy="1325563"/>
          </a:xfrm>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AD4E72DA-B515-7949-B55F-F23EC645D0C4}" type="datetime1">
              <a:rPr kumimoji="1" lang="zh-CN" altLang="en-US" smtClean="0"/>
              <a:t>2017/8/3</a:t>
            </a:fld>
            <a:endParaRPr kumimoji="1" lang="zh-CN" altLang="en-US" dirty="0"/>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a:t>
            </a:fld>
            <a:endParaRPr kumimoji="1" lang="zh-CN" altLang="en-US"/>
          </a:p>
        </p:txBody>
      </p:sp>
    </p:spTree>
    <p:extLst>
      <p:ext uri="{BB962C8B-B14F-4D97-AF65-F5344CB8AC3E}">
        <p14:creationId xmlns:p14="http://schemas.microsoft.com/office/powerpoint/2010/main" val="36536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B19BFA5E-EBE3-E14C-BFC2-6DF0B11B971D}" type="datetime1">
              <a:rPr kumimoji="1" lang="zh-CN" altLang="en-US" smtClean="0"/>
              <a:t>2017/8/3</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a:t>
            </a:fld>
            <a:endParaRPr kumimoji="1" lang="zh-CN" altLang="en-US"/>
          </a:p>
        </p:txBody>
      </p:sp>
    </p:spTree>
    <p:extLst>
      <p:ext uri="{BB962C8B-B14F-4D97-AF65-F5344CB8AC3E}">
        <p14:creationId xmlns:p14="http://schemas.microsoft.com/office/powerpoint/2010/main" val="2037040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1" y="365125"/>
            <a:ext cx="7946036" cy="1325563"/>
          </a:xfrm>
        </p:spPr>
        <p:txBody>
          <a:bodyPr/>
          <a:lstStyle/>
          <a:p>
            <a:r>
              <a:rPr kumimoji="1" lang="zh-CN" altLang="en-US" smtClean="0"/>
              <a:t>单击此处编辑母版标题样式</a:t>
            </a:r>
            <a:endParaRPr kumimoji="1" lang="zh-CN" altLang="en-US" dirty="0"/>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2017/8/3</a:t>
            </a:fld>
            <a:endParaRPr kumimoji="1" lang="zh-CN" altLang="en-US"/>
          </a:p>
        </p:txBody>
      </p:sp>
      <p:sp>
        <p:nvSpPr>
          <p:cNvPr id="5" name="页脚占位符 4"/>
          <p:cNvSpPr>
            <a:spLocks noGrp="1"/>
          </p:cNvSpPr>
          <p:nvPr>
            <p:ph type="ftr" sz="quarter" idx="11"/>
          </p:nvPr>
        </p:nvSpPr>
        <p:spPr/>
        <p:txBody>
          <a:bodyPr/>
          <a:lstStyle>
            <a:lvl1pPr>
              <a:defRPr>
                <a:latin typeface="Heiti SC Light" charset="-122"/>
                <a:ea typeface="Heiti SC Light" charset="-122"/>
                <a:cs typeface="Heiti SC Light" charset="-122"/>
              </a:defRPr>
            </a:lvl1pPr>
          </a:lstStyle>
          <a:p>
            <a:r>
              <a:rPr kumimoji="1" lang="zh-CN" altLang="en-US" dirty="0"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a:t>
            </a:fld>
            <a:endParaRPr kumimoji="1" lang="zh-CN" altLang="en-US"/>
          </a:p>
        </p:txBody>
      </p:sp>
    </p:spTree>
    <p:extLst>
      <p:ext uri="{BB962C8B-B14F-4D97-AF65-F5344CB8AC3E}">
        <p14:creationId xmlns:p14="http://schemas.microsoft.com/office/powerpoint/2010/main" val="1174702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752B3A49-0C71-3E47-A120-3128B2DE8685}" type="datetime1">
              <a:rPr kumimoji="1" lang="zh-CN" altLang="en-US" smtClean="0"/>
              <a:t>2017/8/3</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a:t>
            </a:fld>
            <a:endParaRPr kumimoji="1" lang="zh-CN" altLang="en-US"/>
          </a:p>
        </p:txBody>
      </p:sp>
    </p:spTree>
    <p:extLst>
      <p:ext uri="{BB962C8B-B14F-4D97-AF65-F5344CB8AC3E}">
        <p14:creationId xmlns:p14="http://schemas.microsoft.com/office/powerpoint/2010/main" val="1400792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1" y="365125"/>
            <a:ext cx="7946036" cy="1325563"/>
          </a:xfrm>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23C49747-F413-224E-A5A0-B2AB1D100FD3}" type="datetime1">
              <a:rPr kumimoji="1" lang="zh-CN" altLang="en-US" smtClean="0"/>
              <a:t>2017/8/3</a:t>
            </a:fld>
            <a:endParaRPr kumimoji="1" lang="zh-CN" altLang="en-US"/>
          </a:p>
        </p:txBody>
      </p:sp>
      <p:sp>
        <p:nvSpPr>
          <p:cNvPr id="6" name="页脚占位符 5"/>
          <p:cNvSpPr>
            <a:spLocks noGrp="1"/>
          </p:cNvSpPr>
          <p:nvPr>
            <p:ph type="ftr" sz="quarter" idx="11"/>
          </p:nvPr>
        </p:nvSpPr>
        <p:spPr/>
        <p:txBody>
          <a:bodyPr/>
          <a:lstStyle/>
          <a:p>
            <a:r>
              <a:rPr kumimoji="1" lang="zh-CN" altLang="en-US" smtClean="0"/>
              <a:t>北京优才创智科技有限公司</a:t>
            </a:r>
            <a:endParaRPr kumimoji="1" lang="zh-CN" altLang="en-US"/>
          </a:p>
        </p:txBody>
      </p:sp>
      <p:sp>
        <p:nvSpPr>
          <p:cNvPr id="7" name="幻灯片编号占位符 6"/>
          <p:cNvSpPr>
            <a:spLocks noGrp="1"/>
          </p:cNvSpPr>
          <p:nvPr>
            <p:ph type="sldNum" sz="quarter" idx="12"/>
          </p:nvPr>
        </p:nvSpPr>
        <p:spPr/>
        <p:txBody>
          <a:bodyPr/>
          <a:lstStyle/>
          <a:p>
            <a:fld id="{7BBC1F62-F2EE-734B-B0E2-00D101347D04}" type="slidenum">
              <a:rPr kumimoji="1" lang="zh-CN" altLang="en-US" smtClean="0"/>
              <a:t>‹#›</a:t>
            </a:fld>
            <a:endParaRPr kumimoji="1" lang="zh-CN" altLang="en-US"/>
          </a:p>
        </p:txBody>
      </p:sp>
    </p:spTree>
    <p:extLst>
      <p:ext uri="{BB962C8B-B14F-4D97-AF65-F5344CB8AC3E}">
        <p14:creationId xmlns:p14="http://schemas.microsoft.com/office/powerpoint/2010/main" val="256846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7886075" cy="1325563"/>
          </a:xfrm>
        </p:spPr>
        <p:txBody>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5868708C-AA40-2D45-A9B0-7232C0131ED5}" type="datetime1">
              <a:rPr kumimoji="1" lang="zh-CN" altLang="en-US" smtClean="0"/>
              <a:t>2017/8/3</a:t>
            </a:fld>
            <a:endParaRPr kumimoji="1" lang="zh-CN" altLang="en-US"/>
          </a:p>
        </p:txBody>
      </p:sp>
      <p:sp>
        <p:nvSpPr>
          <p:cNvPr id="8" name="页脚占位符 7"/>
          <p:cNvSpPr>
            <a:spLocks noGrp="1"/>
          </p:cNvSpPr>
          <p:nvPr>
            <p:ph type="ftr" sz="quarter" idx="11"/>
          </p:nvPr>
        </p:nvSpPr>
        <p:spPr/>
        <p:txBody>
          <a:bodyPr/>
          <a:lstStyle/>
          <a:p>
            <a:r>
              <a:rPr kumimoji="1" lang="zh-CN" altLang="en-US" smtClean="0"/>
              <a:t>北京优才创智科技有限公司</a:t>
            </a:r>
            <a:endParaRPr kumimoji="1" lang="zh-CN" altLang="en-US"/>
          </a:p>
        </p:txBody>
      </p:sp>
      <p:sp>
        <p:nvSpPr>
          <p:cNvPr id="9" name="幻灯片编号占位符 8"/>
          <p:cNvSpPr>
            <a:spLocks noGrp="1"/>
          </p:cNvSpPr>
          <p:nvPr>
            <p:ph type="sldNum" sz="quarter" idx="12"/>
          </p:nvPr>
        </p:nvSpPr>
        <p:spPr/>
        <p:txBody>
          <a:bodyPr/>
          <a:lstStyle/>
          <a:p>
            <a:fld id="{7BBC1F62-F2EE-734B-B0E2-00D101347D04}" type="slidenum">
              <a:rPr kumimoji="1" lang="zh-CN" altLang="en-US" smtClean="0"/>
              <a:t>‹#›</a:t>
            </a:fld>
            <a:endParaRPr kumimoji="1" lang="zh-CN" altLang="en-US"/>
          </a:p>
        </p:txBody>
      </p:sp>
    </p:spTree>
    <p:extLst>
      <p:ext uri="{BB962C8B-B14F-4D97-AF65-F5344CB8AC3E}">
        <p14:creationId xmlns:p14="http://schemas.microsoft.com/office/powerpoint/2010/main" val="376255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1" y="365125"/>
            <a:ext cx="7946036" cy="1325563"/>
          </a:xfrm>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4FC3EACD-5FEE-E243-88D8-ED43A2B28F1B}" type="datetime1">
              <a:rPr kumimoji="1" lang="zh-CN" altLang="en-US" smtClean="0"/>
              <a:t>2017/8/3</a:t>
            </a:fld>
            <a:endParaRPr kumimoji="1" lang="zh-CN" altLang="en-US"/>
          </a:p>
        </p:txBody>
      </p:sp>
      <p:sp>
        <p:nvSpPr>
          <p:cNvPr id="4" name="页脚占位符 3"/>
          <p:cNvSpPr>
            <a:spLocks noGrp="1"/>
          </p:cNvSpPr>
          <p:nvPr>
            <p:ph type="ftr" sz="quarter" idx="11"/>
          </p:nvPr>
        </p:nvSpPr>
        <p:spPr/>
        <p:txBody>
          <a:bodyPr/>
          <a:lstStyle/>
          <a:p>
            <a:r>
              <a:rPr kumimoji="1" lang="zh-CN" altLang="en-US" smtClean="0"/>
              <a:t>北京优才创智科技有限公司</a:t>
            </a:r>
            <a:endParaRPr kumimoji="1" lang="zh-CN" altLang="en-US"/>
          </a:p>
        </p:txBody>
      </p:sp>
      <p:sp>
        <p:nvSpPr>
          <p:cNvPr id="5" name="幻灯片编号占位符 4"/>
          <p:cNvSpPr>
            <a:spLocks noGrp="1"/>
          </p:cNvSpPr>
          <p:nvPr>
            <p:ph type="sldNum" sz="quarter" idx="12"/>
          </p:nvPr>
        </p:nvSpPr>
        <p:spPr/>
        <p:txBody>
          <a:bodyPr/>
          <a:lstStyle/>
          <a:p>
            <a:fld id="{7BBC1F62-F2EE-734B-B0E2-00D101347D04}" type="slidenum">
              <a:rPr kumimoji="1" lang="zh-CN" altLang="en-US" smtClean="0"/>
              <a:t>‹#›</a:t>
            </a:fld>
            <a:endParaRPr kumimoji="1" lang="zh-CN" altLang="en-US"/>
          </a:p>
        </p:txBody>
      </p:sp>
    </p:spTree>
    <p:extLst>
      <p:ext uri="{BB962C8B-B14F-4D97-AF65-F5344CB8AC3E}">
        <p14:creationId xmlns:p14="http://schemas.microsoft.com/office/powerpoint/2010/main" val="1534701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08C8775-124B-AD41-8BA5-8B00B75490C7}" type="datetime1">
              <a:rPr kumimoji="1" lang="zh-CN" altLang="en-US" smtClean="0"/>
              <a:t>2017/8/3</a:t>
            </a:fld>
            <a:endParaRPr kumimoji="1" lang="zh-CN" altLang="en-US"/>
          </a:p>
        </p:txBody>
      </p:sp>
      <p:sp>
        <p:nvSpPr>
          <p:cNvPr id="3" name="页脚占位符 2"/>
          <p:cNvSpPr>
            <a:spLocks noGrp="1"/>
          </p:cNvSpPr>
          <p:nvPr>
            <p:ph type="ftr" sz="quarter" idx="11"/>
          </p:nvPr>
        </p:nvSpPr>
        <p:spPr/>
        <p:txBody>
          <a:bodyPr/>
          <a:lstStyle/>
          <a:p>
            <a:r>
              <a:rPr kumimoji="1" lang="zh-CN" altLang="en-US" smtClean="0"/>
              <a:t>北京优才创智科技有限公司</a:t>
            </a:r>
            <a:endParaRPr kumimoji="1" lang="zh-CN" altLang="en-US"/>
          </a:p>
        </p:txBody>
      </p:sp>
      <p:sp>
        <p:nvSpPr>
          <p:cNvPr id="4" name="幻灯片编号占位符 3"/>
          <p:cNvSpPr>
            <a:spLocks noGrp="1"/>
          </p:cNvSpPr>
          <p:nvPr>
            <p:ph type="sldNum" sz="quarter" idx="12"/>
          </p:nvPr>
        </p:nvSpPr>
        <p:spPr/>
        <p:txBody>
          <a:bodyPr/>
          <a:lstStyle/>
          <a:p>
            <a:fld id="{7BBC1F62-F2EE-734B-B0E2-00D101347D04}" type="slidenum">
              <a:rPr kumimoji="1" lang="zh-CN" altLang="en-US" smtClean="0"/>
              <a:t>‹#›</a:t>
            </a:fld>
            <a:endParaRPr kumimoji="1" lang="zh-CN" altLang="en-US"/>
          </a:p>
        </p:txBody>
      </p:sp>
    </p:spTree>
    <p:extLst>
      <p:ext uri="{BB962C8B-B14F-4D97-AF65-F5344CB8AC3E}">
        <p14:creationId xmlns:p14="http://schemas.microsoft.com/office/powerpoint/2010/main" val="301791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D7DC5D93-28BB-C245-9D11-DFAA41170583}" type="datetime1">
              <a:rPr kumimoji="1" lang="zh-CN" altLang="en-US" smtClean="0"/>
              <a:t>2017/8/3</a:t>
            </a:fld>
            <a:endParaRPr kumimoji="1" lang="zh-CN" altLang="en-US"/>
          </a:p>
        </p:txBody>
      </p:sp>
      <p:sp>
        <p:nvSpPr>
          <p:cNvPr id="6" name="页脚占位符 5"/>
          <p:cNvSpPr>
            <a:spLocks noGrp="1"/>
          </p:cNvSpPr>
          <p:nvPr>
            <p:ph type="ftr" sz="quarter" idx="11"/>
          </p:nvPr>
        </p:nvSpPr>
        <p:spPr/>
        <p:txBody>
          <a:bodyPr/>
          <a:lstStyle/>
          <a:p>
            <a:r>
              <a:rPr kumimoji="1" lang="zh-CN" altLang="en-US" smtClean="0"/>
              <a:t>北京优才创智科技有限公司</a:t>
            </a:r>
            <a:endParaRPr kumimoji="1" lang="zh-CN" altLang="en-US"/>
          </a:p>
        </p:txBody>
      </p:sp>
      <p:sp>
        <p:nvSpPr>
          <p:cNvPr id="7" name="幻灯片编号占位符 6"/>
          <p:cNvSpPr>
            <a:spLocks noGrp="1"/>
          </p:cNvSpPr>
          <p:nvPr>
            <p:ph type="sldNum" sz="quarter" idx="12"/>
          </p:nvPr>
        </p:nvSpPr>
        <p:spPr/>
        <p:txBody>
          <a:bodyPr/>
          <a:lstStyle/>
          <a:p>
            <a:fld id="{7BBC1F62-F2EE-734B-B0E2-00D101347D04}" type="slidenum">
              <a:rPr kumimoji="1" lang="zh-CN" altLang="en-US" smtClean="0"/>
              <a:t>‹#›</a:t>
            </a:fld>
            <a:endParaRPr kumimoji="1" lang="zh-CN" altLang="en-US"/>
          </a:p>
        </p:txBody>
      </p:sp>
    </p:spTree>
    <p:extLst>
      <p:ext uri="{BB962C8B-B14F-4D97-AF65-F5344CB8AC3E}">
        <p14:creationId xmlns:p14="http://schemas.microsoft.com/office/powerpoint/2010/main" val="1993875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zh-CN" altLang="en-US" smtClean="0"/>
              <a:t>将图片拖动到占位符，或单击添加图标</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BC53A12B-721C-B34F-9449-2D61FD4D5064}" type="datetime1">
              <a:rPr kumimoji="1" lang="zh-CN" altLang="en-US" smtClean="0"/>
              <a:t>2017/8/3</a:t>
            </a:fld>
            <a:endParaRPr kumimoji="1" lang="zh-CN" altLang="en-US"/>
          </a:p>
        </p:txBody>
      </p:sp>
      <p:sp>
        <p:nvSpPr>
          <p:cNvPr id="6" name="页脚占位符 5"/>
          <p:cNvSpPr>
            <a:spLocks noGrp="1"/>
          </p:cNvSpPr>
          <p:nvPr>
            <p:ph type="ftr" sz="quarter" idx="11"/>
          </p:nvPr>
        </p:nvSpPr>
        <p:spPr/>
        <p:txBody>
          <a:bodyPr/>
          <a:lstStyle/>
          <a:p>
            <a:r>
              <a:rPr kumimoji="1" lang="zh-CN" altLang="en-US" smtClean="0"/>
              <a:t>北京优才创智科技有限公司</a:t>
            </a:r>
            <a:endParaRPr kumimoji="1" lang="zh-CN" altLang="en-US"/>
          </a:p>
        </p:txBody>
      </p:sp>
      <p:sp>
        <p:nvSpPr>
          <p:cNvPr id="7" name="幻灯片编号占位符 6"/>
          <p:cNvSpPr>
            <a:spLocks noGrp="1"/>
          </p:cNvSpPr>
          <p:nvPr>
            <p:ph type="sldNum" sz="quarter" idx="12"/>
          </p:nvPr>
        </p:nvSpPr>
        <p:spPr/>
        <p:txBody>
          <a:bodyPr/>
          <a:lstStyle/>
          <a:p>
            <a:fld id="{7BBC1F62-F2EE-734B-B0E2-00D101347D04}" type="slidenum">
              <a:rPr kumimoji="1" lang="zh-CN" altLang="en-US" smtClean="0"/>
              <a:t>‹#›</a:t>
            </a:fld>
            <a:endParaRPr kumimoji="1" lang="zh-CN" altLang="en-US"/>
          </a:p>
        </p:txBody>
      </p:sp>
    </p:spTree>
    <p:extLst>
      <p:ext uri="{BB962C8B-B14F-4D97-AF65-F5344CB8AC3E}">
        <p14:creationId xmlns:p14="http://schemas.microsoft.com/office/powerpoint/2010/main" val="172276780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13">
            <a:alphaModFix amt="20000"/>
            <a:extLst>
              <a:ext uri="{28A0092B-C50C-407E-A947-70E740481C1C}">
                <a14:useLocalDpi xmlns:a14="http://schemas.microsoft.com/office/drawing/2010/main" val="0"/>
              </a:ext>
            </a:extLst>
          </a:blip>
          <a:stretch>
            <a:fillRect/>
          </a:stretch>
        </p:blipFill>
        <p:spPr>
          <a:xfrm>
            <a:off x="1" y="0"/>
            <a:ext cx="12191998" cy="6857999"/>
          </a:xfrm>
          <a:prstGeom prst="rect">
            <a:avLst/>
          </a:prstGeom>
        </p:spPr>
      </p:pic>
      <p:sp>
        <p:nvSpPr>
          <p:cNvPr id="2" name="标题占位符 1"/>
          <p:cNvSpPr>
            <a:spLocks noGrp="1"/>
          </p:cNvSpPr>
          <p:nvPr>
            <p:ph type="title"/>
          </p:nvPr>
        </p:nvSpPr>
        <p:spPr>
          <a:xfrm>
            <a:off x="1678897" y="365125"/>
            <a:ext cx="7105339" cy="1325563"/>
          </a:xfrm>
          <a:prstGeom prst="rect">
            <a:avLst/>
          </a:prstGeom>
        </p:spPr>
        <p:txBody>
          <a:bodyPr vert="horz" lIns="91440" tIns="45720" rIns="91440" bIns="45720" rtlCol="0" anchor="ctr">
            <a:normAutofit/>
          </a:bodyPr>
          <a:lstStyle/>
          <a:p>
            <a:r>
              <a:rPr kumimoji="1" lang="zh-CN" altLang="en-US" dirty="0" smtClean="0"/>
              <a:t>单击此处编辑母版标题样式</a:t>
            </a:r>
            <a:endParaRPr kumimoji="1"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dirty="0" smtClean="0"/>
              <a:t>单击此处编辑母版文本样式</a:t>
            </a:r>
          </a:p>
          <a:p>
            <a:pPr lvl="1"/>
            <a:r>
              <a:rPr kumimoji="1" lang="zh-CN" altLang="en-US" dirty="0" smtClean="0"/>
              <a:t>二级</a:t>
            </a:r>
          </a:p>
          <a:p>
            <a:pPr lvl="2"/>
            <a:r>
              <a:rPr kumimoji="1" lang="zh-CN" altLang="en-US" dirty="0" smtClean="0"/>
              <a:t>三级</a:t>
            </a:r>
          </a:p>
          <a:p>
            <a:pPr lvl="3"/>
            <a:r>
              <a:rPr kumimoji="1" lang="zh-CN" altLang="en-US" dirty="0" smtClean="0"/>
              <a:t>四级</a:t>
            </a:r>
          </a:p>
          <a:p>
            <a:pPr lvl="4"/>
            <a:r>
              <a:rPr kumimoji="1" lang="zh-CN" altLang="en-US" dirty="0" smtClean="0"/>
              <a:t>五级</a:t>
            </a:r>
            <a:endParaRPr kumimoji="1"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FEF49B-A17A-4941-B7F1-8CE89A2E4AE5}" type="datetime1">
              <a:rPr kumimoji="1" lang="zh-CN" altLang="en-US" smtClean="0"/>
              <a:t>2017/8/3</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Heiti SC Light" charset="-122"/>
                <a:ea typeface="Heiti SC Light" charset="-122"/>
                <a:cs typeface="Heiti SC Light" charset="-122"/>
              </a:defRPr>
            </a:lvl1pPr>
          </a:lstStyle>
          <a:p>
            <a:r>
              <a:rPr kumimoji="1" lang="zh-CN" altLang="en-US" dirty="0" smtClean="0"/>
              <a:t>北京优才创智科技有限公司</a:t>
            </a:r>
            <a:endParaRPr kumimoji="1" lang="zh-CN" altLang="en-US" dirty="0"/>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BC1F62-F2EE-734B-B0E2-00D101347D04}" type="slidenum">
              <a:rPr kumimoji="1" lang="zh-CN" altLang="en-US" smtClean="0"/>
              <a:t>‹#›</a:t>
            </a:fld>
            <a:endParaRPr kumimoji="1" lang="zh-CN" altLang="en-US"/>
          </a:p>
        </p:txBody>
      </p:sp>
      <p:pic>
        <p:nvPicPr>
          <p:cNvPr id="7" name="图片 6"/>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8784236" y="780960"/>
            <a:ext cx="2569564" cy="435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581053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accent2"/>
          </a:solidFill>
          <a:latin typeface="Heiti SC Light" charset="-122"/>
          <a:ea typeface="Heiti SC Light" charset="-122"/>
          <a:cs typeface="Heiti SC Light" charset="-122"/>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Heiti SC Light" charset="-122"/>
          <a:ea typeface="Heiti SC Light" charset="-122"/>
          <a:cs typeface="Heiti SC Light"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Heiti SC Light" charset="-122"/>
          <a:ea typeface="Heiti SC Light" charset="-122"/>
          <a:cs typeface="Heiti SC Light"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Heiti SC Light" charset="-122"/>
          <a:ea typeface="Heiti SC Light" charset="-122"/>
          <a:cs typeface="Heiti SC Light"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Heiti SC Light" charset="-122"/>
          <a:ea typeface="Heiti SC Light" charset="-122"/>
          <a:cs typeface="Heiti SC Light"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Heiti SC Light" charset="-122"/>
          <a:ea typeface="Heiti SC Light" charset="-122"/>
          <a:cs typeface="Heiti SC Light"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 Id="rId3" Type="http://schemas.openxmlformats.org/officeDocument/2006/relationships/image" Target="../media/image5.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a:t>Java</a:t>
            </a:r>
            <a:r>
              <a:rPr kumimoji="1" lang="zh-CN" altLang="en-US" dirty="0"/>
              <a:t>基础语法</a:t>
            </a:r>
          </a:p>
        </p:txBody>
      </p:sp>
      <p:sp>
        <p:nvSpPr>
          <p:cNvPr id="3" name="副标题 2"/>
          <p:cNvSpPr>
            <a:spLocks noGrp="1"/>
          </p:cNvSpPr>
          <p:nvPr>
            <p:ph type="subTitle" idx="1"/>
          </p:nvPr>
        </p:nvSpPr>
        <p:spPr/>
        <p:txBody>
          <a:bodyPr/>
          <a:lstStyle/>
          <a:p>
            <a:r>
              <a:rPr kumimoji="1" lang="zh-CN" altLang="en-US" dirty="0"/>
              <a:t>陈赛涛</a:t>
            </a:r>
          </a:p>
        </p:txBody>
      </p:sp>
    </p:spTree>
    <p:extLst>
      <p:ext uri="{BB962C8B-B14F-4D97-AF65-F5344CB8AC3E}">
        <p14:creationId xmlns:p14="http://schemas.microsoft.com/office/powerpoint/2010/main" val="3202186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控制台输出</a:t>
            </a:r>
            <a:endParaRPr kumimoji="1" lang="zh-CN" altLang="en-US" dirty="0">
              <a:solidFill>
                <a:schemeClr val="accent2"/>
              </a:solidFill>
            </a:endParaRPr>
          </a:p>
        </p:txBody>
      </p:sp>
      <p:sp>
        <p:nvSpPr>
          <p:cNvPr id="3" name="内容占位符 2"/>
          <p:cNvSpPr>
            <a:spLocks noGrp="1"/>
          </p:cNvSpPr>
          <p:nvPr>
            <p:ph idx="1"/>
          </p:nvPr>
        </p:nvSpPr>
        <p:spPr/>
        <p:txBody>
          <a:bodyPr/>
          <a:lstStyle/>
          <a:p>
            <a:r>
              <a:rPr kumimoji="1" lang="zh-CN" altLang="en-US"/>
              <a:t>控制台输出的三种方式</a:t>
            </a:r>
            <a:endParaRPr kumimoji="1" lang="en-US" altLang="zh-CN"/>
          </a:p>
          <a:p>
            <a:pPr lvl="1"/>
            <a:r>
              <a:rPr kumimoji="1" lang="en-US" altLang="zh-CN"/>
              <a:t>System.out.pirntln()</a:t>
            </a:r>
            <a:r>
              <a:rPr kumimoji="1" lang="zh-CN" altLang="en-US"/>
              <a:t>输出单个数据到控制台上并换行</a:t>
            </a:r>
            <a:endParaRPr kumimoji="1" lang="en-US" altLang="zh-CN"/>
          </a:p>
          <a:p>
            <a:pPr lvl="1"/>
            <a:r>
              <a:rPr kumimoji="1" lang="en-US" altLang="zh-CN"/>
              <a:t>System.out.print()</a:t>
            </a:r>
            <a:r>
              <a:rPr kumimoji="1" lang="zh-CN" altLang="en-US"/>
              <a:t>输出单个数据但不换行</a:t>
            </a:r>
            <a:endParaRPr kumimoji="1" lang="en-US" altLang="zh-CN"/>
          </a:p>
          <a:p>
            <a:pPr lvl="1"/>
            <a:r>
              <a:rPr kumimoji="1" lang="en-US" altLang="zh-CN"/>
              <a:t>System.out.printf()</a:t>
            </a:r>
            <a:r>
              <a:rPr kumimoji="1" lang="zh-CN" altLang="en-US"/>
              <a:t>提供增强的格式化输出数据的功能</a:t>
            </a:r>
            <a:endParaRPr kumimoji="1" lang="en-US" altLang="zh-CN"/>
          </a:p>
          <a:p>
            <a:r>
              <a:rPr kumimoji="1" lang="en-US" altLang="zh-CN"/>
              <a:t>printf() </a:t>
            </a:r>
            <a:r>
              <a:rPr kumimoji="1" lang="zh-CN" altLang="en-US"/>
              <a:t>语法格式</a:t>
            </a:r>
            <a:endParaRPr kumimoji="1" lang="en-US" altLang="zh-CN"/>
          </a:p>
          <a:p>
            <a:endParaRPr kumimoji="1" lang="en-US" altLang="zh-CN"/>
          </a:p>
          <a:p>
            <a:r>
              <a:rPr kumimoji="1" lang="en-US" altLang="zh-CN"/>
              <a:t>printf()</a:t>
            </a:r>
            <a:r>
              <a:rPr kumimoji="1" lang="zh-CN" altLang="en-US"/>
              <a:t>应用举例</a:t>
            </a:r>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2017/8/3</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9</a:t>
            </a:fld>
            <a:endParaRPr kumimoji="1" lang="zh-CN" altLang="en-US"/>
          </a:p>
        </p:txBody>
      </p:sp>
      <p:sp>
        <p:nvSpPr>
          <p:cNvPr id="8" name="矩形 7"/>
          <p:cNvSpPr/>
          <p:nvPr/>
        </p:nvSpPr>
        <p:spPr>
          <a:xfrm>
            <a:off x="1651000" y="4034633"/>
            <a:ext cx="7708900" cy="414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kumimoji="1" lang="mr-IN" altLang="zh-CN"/>
              <a:t>&lt;</a:t>
            </a:r>
            <a:r>
              <a:rPr kumimoji="1" lang="zh-CN" altLang="mr-IN"/>
              <a:t>类型</a:t>
            </a:r>
            <a:r>
              <a:rPr kumimoji="1" lang="mr-IN" altLang="zh-CN"/>
              <a:t>&gt;  &lt;</a:t>
            </a:r>
            <a:r>
              <a:rPr kumimoji="1" lang="zh-CN" altLang="mr-IN"/>
              <a:t>变量名</a:t>
            </a:r>
            <a:r>
              <a:rPr kumimoji="1" lang="mr-IN" altLang="zh-CN"/>
              <a:t>1&gt;[=&lt;</a:t>
            </a:r>
            <a:r>
              <a:rPr kumimoji="1" lang="zh-CN" altLang="mr-IN"/>
              <a:t>缺省值</a:t>
            </a:r>
            <a:r>
              <a:rPr kumimoji="1" lang="mr-IN" altLang="zh-CN"/>
              <a:t>1&gt;][,&lt;</a:t>
            </a:r>
            <a:r>
              <a:rPr kumimoji="1" lang="zh-CN" altLang="mr-IN"/>
              <a:t>变量名</a:t>
            </a:r>
            <a:r>
              <a:rPr kumimoji="1" lang="mr-IN" altLang="zh-CN"/>
              <a:t>2&gt;[=&lt;</a:t>
            </a:r>
            <a:r>
              <a:rPr kumimoji="1" lang="zh-CN" altLang="mr-IN"/>
              <a:t>缺省值</a:t>
            </a:r>
            <a:r>
              <a:rPr kumimoji="1" lang="mr-IN" altLang="zh-CN"/>
              <a:t>2&gt;]…] ;</a:t>
            </a:r>
            <a:endParaRPr kumimoji="1" lang="zh-CN" altLang="en-US"/>
          </a:p>
        </p:txBody>
      </p:sp>
      <p:sp>
        <p:nvSpPr>
          <p:cNvPr id="9" name="矩形 8"/>
          <p:cNvSpPr/>
          <p:nvPr/>
        </p:nvSpPr>
        <p:spPr>
          <a:xfrm>
            <a:off x="1651000" y="5083179"/>
            <a:ext cx="7708900" cy="6699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kumimoji="1" lang="en-US" altLang="zh-CN"/>
              <a:t>double salary = 5000.0 / 3  ;</a:t>
            </a:r>
          </a:p>
          <a:p>
            <a:pPr algn="just"/>
            <a:r>
              <a:rPr kumimoji="1" lang="en-US" altLang="zh-CN"/>
              <a:t>System.out.printf("%10.2f",salary);</a:t>
            </a:r>
            <a:endParaRPr kumimoji="1" lang="zh-CN" altLang="en-US"/>
          </a:p>
        </p:txBody>
      </p:sp>
    </p:spTree>
    <p:extLst>
      <p:ext uri="{BB962C8B-B14F-4D97-AF65-F5344CB8AC3E}">
        <p14:creationId xmlns:p14="http://schemas.microsoft.com/office/powerpoint/2010/main" val="4737322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变量声明和初始化举例</a:t>
            </a:r>
            <a:endParaRPr kumimoji="1" lang="zh-CN" altLang="en-US" dirty="0">
              <a:solidFill>
                <a:schemeClr val="accent2"/>
              </a:solidFill>
            </a:endParaRPr>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2017/8/3</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10</a:t>
            </a:fld>
            <a:endParaRPr kumimoji="1" lang="zh-CN" altLang="en-US"/>
          </a:p>
        </p:txBody>
      </p:sp>
      <p:sp>
        <p:nvSpPr>
          <p:cNvPr id="8" name="矩形 7"/>
          <p:cNvSpPr/>
          <p:nvPr/>
        </p:nvSpPr>
        <p:spPr>
          <a:xfrm>
            <a:off x="838200" y="1867151"/>
            <a:ext cx="7708900" cy="31219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kumimoji="1" lang="mr-IN" altLang="zh-CN">
                <a:latin typeface="Heiti SC Light" charset="-122"/>
                <a:ea typeface="Heiti SC Light" charset="-122"/>
                <a:cs typeface="Heiti SC Light" charset="-122"/>
              </a:rPr>
              <a:t>public static void main(String[] args) </a:t>
            </a:r>
            <a:r>
              <a:rPr kumimoji="1" lang="en-US" altLang="zh-CN">
                <a:latin typeface="Heiti SC Light" charset="-122"/>
                <a:ea typeface="Heiti SC Light" charset="-122"/>
                <a:cs typeface="Heiti SC Light" charset="-122"/>
              </a:rPr>
              <a:t>{</a:t>
            </a:r>
          </a:p>
          <a:p>
            <a:pPr algn="just"/>
            <a:r>
              <a:rPr kumimoji="1" lang="mr-IN" altLang="zh-CN">
                <a:latin typeface="Heiti SC Light" charset="-122"/>
                <a:ea typeface="Heiti SC Light" charset="-122"/>
                <a:cs typeface="Heiti SC Light" charset="-122"/>
              </a:rPr>
              <a:t>                String sex1 = </a:t>
            </a:r>
            <a:r>
              <a:rPr kumimoji="1" lang="en-US" altLang="zh-CN">
                <a:latin typeface="Heiti SC Light" charset="-122"/>
                <a:ea typeface="Heiti SC Light" charset="-122"/>
                <a:cs typeface="Heiti SC Light" charset="-122"/>
              </a:rPr>
              <a:t>“</a:t>
            </a:r>
            <a:r>
              <a:rPr kumimoji="1" lang="zh-CN" altLang="mr-IN">
                <a:latin typeface="Heiti SC Light" charset="-122"/>
                <a:ea typeface="Heiti SC Light" charset="-122"/>
                <a:cs typeface="Heiti SC Light" charset="-122"/>
              </a:rPr>
              <a:t>男生</a:t>
            </a:r>
            <a:r>
              <a:rPr kumimoji="1" lang="en-US" altLang="zh-CN">
                <a:latin typeface="Heiti SC Light" charset="-122"/>
                <a:ea typeface="Heiti SC Light" charset="-122"/>
                <a:cs typeface="Heiti SC Light" charset="-122"/>
              </a:rPr>
              <a:t>”;</a:t>
            </a:r>
          </a:p>
          <a:p>
            <a:pPr algn="just"/>
            <a:r>
              <a:rPr kumimoji="1" lang="mr-IN" altLang="zh-CN">
                <a:latin typeface="Heiti SC Light" charset="-122"/>
                <a:ea typeface="Heiti SC Light" charset="-122"/>
                <a:cs typeface="Heiti SC Light" charset="-122"/>
              </a:rPr>
              <a:t>                String sex2</a:t>
            </a:r>
            <a:r>
              <a:rPr kumimoji="1" lang="en-US" altLang="zh-CN">
                <a:latin typeface="Heiti SC Light" charset="-122"/>
                <a:ea typeface="Heiti SC Light" charset="-122"/>
                <a:cs typeface="Heiti SC Light" charset="-122"/>
              </a:rPr>
              <a:t>;</a:t>
            </a:r>
          </a:p>
          <a:p>
            <a:pPr algn="just"/>
            <a:r>
              <a:rPr kumimoji="1" lang="zh-CN" altLang="en-US">
                <a:latin typeface="Heiti SC Light" charset="-122"/>
                <a:ea typeface="Heiti SC Light" charset="-122"/>
                <a:cs typeface="Heiti SC Light" charset="-122"/>
              </a:rPr>
              <a:t>                </a:t>
            </a:r>
            <a:r>
              <a:rPr kumimoji="1" lang="mr-IN" altLang="zh-CN">
                <a:latin typeface="Heiti SC Light" charset="-122"/>
                <a:ea typeface="Heiti SC Light" charset="-122"/>
                <a:cs typeface="Heiti SC Light" charset="-122"/>
              </a:rPr>
              <a:t>sex2 = </a:t>
            </a:r>
            <a:r>
              <a:rPr kumimoji="1" lang="en-US" altLang="zh-CN">
                <a:latin typeface="Heiti SC Light" charset="-122"/>
                <a:ea typeface="Heiti SC Light" charset="-122"/>
                <a:cs typeface="Heiti SC Light" charset="-122"/>
              </a:rPr>
              <a:t>“</a:t>
            </a:r>
            <a:r>
              <a:rPr kumimoji="1" lang="zh-CN" altLang="mr-IN">
                <a:latin typeface="Heiti SC Light" charset="-122"/>
                <a:ea typeface="Heiti SC Light" charset="-122"/>
                <a:cs typeface="Heiti SC Light" charset="-122"/>
              </a:rPr>
              <a:t>女生</a:t>
            </a:r>
            <a:r>
              <a:rPr kumimoji="1" lang="en-US" altLang="zh-CN">
                <a:latin typeface="Heiti SC Light" charset="-122"/>
                <a:ea typeface="Heiti SC Light" charset="-122"/>
                <a:cs typeface="Heiti SC Light" charset="-122"/>
              </a:rPr>
              <a:t>”;</a:t>
            </a:r>
          </a:p>
          <a:p>
            <a:pPr algn="just"/>
            <a:r>
              <a:rPr kumimoji="1" lang="mr-IN" altLang="zh-CN">
                <a:latin typeface="Heiti SC Light" charset="-122"/>
                <a:ea typeface="Heiti SC Light" charset="-122"/>
                <a:cs typeface="Heiti SC Light" charset="-122"/>
              </a:rPr>
              <a:t>                System.out.println("</a:t>
            </a:r>
            <a:r>
              <a:rPr kumimoji="1" lang="zh-CN" altLang="mr-IN">
                <a:latin typeface="Heiti SC Light" charset="-122"/>
                <a:ea typeface="Heiti SC Light" charset="-122"/>
                <a:cs typeface="Heiti SC Light" charset="-122"/>
              </a:rPr>
              <a:t>小红是</a:t>
            </a:r>
            <a:r>
              <a:rPr kumimoji="1" lang="mr-IN" altLang="zh-CN">
                <a:latin typeface="Heiti SC Light" charset="-122"/>
                <a:ea typeface="Heiti SC Light" charset="-122"/>
                <a:cs typeface="Heiti SC Light" charset="-122"/>
              </a:rPr>
              <a:t>"+sex2)</a:t>
            </a:r>
            <a:r>
              <a:rPr kumimoji="1" lang="en-US" altLang="zh-CN">
                <a:latin typeface="Heiti SC Light" charset="-122"/>
                <a:ea typeface="Heiti SC Light" charset="-122"/>
                <a:cs typeface="Heiti SC Light" charset="-122"/>
              </a:rPr>
              <a:t>;</a:t>
            </a:r>
          </a:p>
          <a:p>
            <a:pPr algn="just"/>
            <a:r>
              <a:rPr kumimoji="1" lang="mr-IN" altLang="zh-CN">
                <a:latin typeface="Heiti SC Light" charset="-122"/>
                <a:ea typeface="Heiti SC Light" charset="-122"/>
                <a:cs typeface="Heiti SC Light" charset="-122"/>
              </a:rPr>
              <a:t>                System.out.println("</a:t>
            </a:r>
            <a:r>
              <a:rPr kumimoji="1" lang="zh-CN" altLang="mr-IN">
                <a:latin typeface="Heiti SC Light" charset="-122"/>
                <a:ea typeface="Heiti SC Light" charset="-122"/>
                <a:cs typeface="Heiti SC Light" charset="-122"/>
              </a:rPr>
              <a:t>小芳是</a:t>
            </a:r>
            <a:r>
              <a:rPr kumimoji="1" lang="mr-IN" altLang="zh-CN">
                <a:latin typeface="Heiti SC Light" charset="-122"/>
                <a:ea typeface="Heiti SC Light" charset="-122"/>
                <a:cs typeface="Heiti SC Light" charset="-122"/>
              </a:rPr>
              <a:t>"+sex2)</a:t>
            </a:r>
            <a:r>
              <a:rPr kumimoji="1" lang="en-US" altLang="zh-CN">
                <a:latin typeface="Heiti SC Light" charset="-122"/>
                <a:ea typeface="Heiti SC Light" charset="-122"/>
                <a:cs typeface="Heiti SC Light" charset="-122"/>
              </a:rPr>
              <a:t>;</a:t>
            </a:r>
          </a:p>
          <a:p>
            <a:pPr algn="just"/>
            <a:r>
              <a:rPr kumimoji="1" lang="mr-IN" altLang="zh-CN">
                <a:latin typeface="Heiti SC Light" charset="-122"/>
                <a:ea typeface="Heiti SC Light" charset="-122"/>
                <a:cs typeface="Heiti SC Light" charset="-122"/>
              </a:rPr>
              <a:t>                System.out.println("</a:t>
            </a:r>
            <a:r>
              <a:rPr kumimoji="1" lang="zh-CN" altLang="mr-IN">
                <a:latin typeface="Heiti SC Light" charset="-122"/>
                <a:ea typeface="Heiti SC Light" charset="-122"/>
                <a:cs typeface="Heiti SC Light" charset="-122"/>
              </a:rPr>
              <a:t>小勇是</a:t>
            </a:r>
            <a:r>
              <a:rPr kumimoji="1" lang="mr-IN" altLang="zh-CN">
                <a:latin typeface="Heiti SC Light" charset="-122"/>
                <a:ea typeface="Heiti SC Light" charset="-122"/>
                <a:cs typeface="Heiti SC Light" charset="-122"/>
              </a:rPr>
              <a:t>"+sex1)</a:t>
            </a:r>
            <a:r>
              <a:rPr kumimoji="1" lang="en-US" altLang="zh-CN">
                <a:latin typeface="Heiti SC Light" charset="-122"/>
                <a:ea typeface="Heiti SC Light" charset="-122"/>
                <a:cs typeface="Heiti SC Light" charset="-122"/>
              </a:rPr>
              <a:t>;</a:t>
            </a:r>
          </a:p>
          <a:p>
            <a:pPr algn="just"/>
            <a:r>
              <a:rPr kumimoji="1" lang="mr-IN" altLang="zh-CN">
                <a:latin typeface="Heiti SC Light" charset="-122"/>
                <a:ea typeface="Heiti SC Light" charset="-122"/>
                <a:cs typeface="Heiti SC Light" charset="-122"/>
              </a:rPr>
              <a:t>                System.out.println("</a:t>
            </a:r>
            <a:r>
              <a:rPr kumimoji="1" lang="zh-CN" altLang="mr-IN">
                <a:latin typeface="Heiti SC Light" charset="-122"/>
                <a:ea typeface="Heiti SC Light" charset="-122"/>
                <a:cs typeface="Heiti SC Light" charset="-122"/>
              </a:rPr>
              <a:t>小明是</a:t>
            </a:r>
            <a:r>
              <a:rPr kumimoji="1" lang="mr-IN" altLang="zh-CN">
                <a:latin typeface="Heiti SC Light" charset="-122"/>
                <a:ea typeface="Heiti SC Light" charset="-122"/>
                <a:cs typeface="Heiti SC Light" charset="-122"/>
              </a:rPr>
              <a:t>"+sex1)</a:t>
            </a:r>
            <a:r>
              <a:rPr kumimoji="1" lang="en-US" altLang="zh-CN">
                <a:latin typeface="Heiti SC Light" charset="-122"/>
                <a:ea typeface="Heiti SC Light" charset="-122"/>
                <a:cs typeface="Heiti SC Light" charset="-122"/>
              </a:rPr>
              <a:t>;</a:t>
            </a:r>
          </a:p>
          <a:p>
            <a:pPr algn="just"/>
            <a:r>
              <a:rPr kumimoji="1" lang="mr-IN" altLang="zh-CN">
                <a:latin typeface="Heiti SC Light" charset="-122"/>
                <a:ea typeface="Heiti SC Light" charset="-122"/>
                <a:cs typeface="Heiti SC Light" charset="-122"/>
              </a:rPr>
              <a:t>                System.out.println("</a:t>
            </a:r>
            <a:r>
              <a:rPr kumimoji="1" lang="zh-CN" altLang="mr-IN">
                <a:latin typeface="Heiti SC Light" charset="-122"/>
                <a:ea typeface="Heiti SC Light" charset="-122"/>
                <a:cs typeface="Heiti SC Light" charset="-122"/>
              </a:rPr>
              <a:t>小亮是</a:t>
            </a:r>
            <a:r>
              <a:rPr kumimoji="1" lang="mr-IN" altLang="zh-CN">
                <a:latin typeface="Heiti SC Light" charset="-122"/>
                <a:ea typeface="Heiti SC Light" charset="-122"/>
                <a:cs typeface="Heiti SC Light" charset="-122"/>
              </a:rPr>
              <a:t>"+sex1)</a:t>
            </a:r>
            <a:r>
              <a:rPr kumimoji="1" lang="en-US" altLang="zh-CN">
                <a:latin typeface="Heiti SC Light" charset="-122"/>
                <a:ea typeface="Heiti SC Light" charset="-122"/>
                <a:cs typeface="Heiti SC Light" charset="-122"/>
              </a:rPr>
              <a:t>;</a:t>
            </a:r>
          </a:p>
          <a:p>
            <a:pPr algn="just"/>
            <a:r>
              <a:rPr kumimoji="1" lang="en-US" altLang="zh-CN">
                <a:latin typeface="Heiti SC Light" charset="-122"/>
                <a:ea typeface="Heiti SC Light" charset="-122"/>
                <a:cs typeface="Heiti SC Light" charset="-122"/>
              </a:rPr>
              <a:t>}</a:t>
            </a:r>
            <a:endParaRPr kumimoji="1" lang="zh-CN" altLang="en-US">
              <a:latin typeface="Heiti SC Light" charset="-122"/>
              <a:ea typeface="Heiti SC Light" charset="-122"/>
              <a:cs typeface="Heiti SC Light" charset="-122"/>
            </a:endParaRPr>
          </a:p>
        </p:txBody>
      </p:sp>
    </p:spTree>
    <p:extLst>
      <p:ext uri="{BB962C8B-B14F-4D97-AF65-F5344CB8AC3E}">
        <p14:creationId xmlns:p14="http://schemas.microsoft.com/office/powerpoint/2010/main" val="1390065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变量的声明和初始化练习</a:t>
            </a:r>
            <a:endParaRPr kumimoji="1" lang="zh-CN" altLang="en-US" dirty="0">
              <a:solidFill>
                <a:schemeClr val="accent2"/>
              </a:solidFill>
            </a:endParaRPr>
          </a:p>
        </p:txBody>
      </p:sp>
      <p:sp>
        <p:nvSpPr>
          <p:cNvPr id="3" name="内容占位符 2"/>
          <p:cNvSpPr>
            <a:spLocks noGrp="1"/>
          </p:cNvSpPr>
          <p:nvPr>
            <p:ph idx="1"/>
          </p:nvPr>
        </p:nvSpPr>
        <p:spPr/>
        <p:txBody>
          <a:bodyPr/>
          <a:lstStyle/>
          <a:p>
            <a:r>
              <a:rPr kumimoji="1" lang="zh-CN" altLang="en-US"/>
              <a:t>输出</a:t>
            </a:r>
            <a:r>
              <a:rPr kumimoji="1" lang="en-US" altLang="zh-CN"/>
              <a:t>10</a:t>
            </a:r>
            <a:r>
              <a:rPr kumimoji="1" lang="zh-CN" altLang="en-US"/>
              <a:t>次</a:t>
            </a:r>
            <a:r>
              <a:rPr kumimoji="1" lang="en-US" altLang="zh-CN"/>
              <a:t>“ HelloWorld”</a:t>
            </a:r>
            <a:endParaRPr kumimoji="1" lang="zh-CN" altLang="en-US"/>
          </a:p>
          <a:p>
            <a:endParaRPr kumimoji="1" lang="en-US" altLang="zh-CN"/>
          </a:p>
          <a:p>
            <a:r>
              <a:rPr kumimoji="1" lang="zh-CN" altLang="en-US"/>
              <a:t>在此基础上修改为输出</a:t>
            </a:r>
            <a:r>
              <a:rPr kumimoji="1" lang="en-US" altLang="zh-CN"/>
              <a:t>10</a:t>
            </a:r>
            <a:r>
              <a:rPr kumimoji="1" lang="zh-CN" altLang="en-US"/>
              <a:t>次</a:t>
            </a:r>
            <a:r>
              <a:rPr kumimoji="1" lang="en-US" altLang="zh-CN"/>
              <a:t>“</a:t>
            </a:r>
            <a:r>
              <a:rPr kumimoji="1" lang="zh-CN" altLang="en-US"/>
              <a:t>你好中国</a:t>
            </a:r>
            <a:r>
              <a:rPr kumimoji="1" lang="en-US" altLang="zh-CN"/>
              <a:t>”</a:t>
            </a:r>
            <a:endParaRPr kumimoji="1" lang="zh-CN" altLang="en-US"/>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2017/8/3</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11</a:t>
            </a:fld>
            <a:endParaRPr kumimoji="1" lang="zh-CN" altLang="en-US"/>
          </a:p>
        </p:txBody>
      </p:sp>
    </p:spTree>
    <p:extLst>
      <p:ext uri="{BB962C8B-B14F-4D97-AF65-F5344CB8AC3E}">
        <p14:creationId xmlns:p14="http://schemas.microsoft.com/office/powerpoint/2010/main" val="7166951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注释</a:t>
            </a:r>
            <a:endParaRPr kumimoji="1" lang="zh-CN" altLang="en-US" dirty="0">
              <a:solidFill>
                <a:schemeClr val="accent2"/>
              </a:solidFill>
            </a:endParaRPr>
          </a:p>
        </p:txBody>
      </p:sp>
      <p:sp>
        <p:nvSpPr>
          <p:cNvPr id="3" name="内容占位符 2"/>
          <p:cNvSpPr>
            <a:spLocks noGrp="1"/>
          </p:cNvSpPr>
          <p:nvPr>
            <p:ph idx="1"/>
          </p:nvPr>
        </p:nvSpPr>
        <p:spPr/>
        <p:txBody>
          <a:bodyPr/>
          <a:lstStyle/>
          <a:p>
            <a:r>
              <a:rPr lang="zh-CN" altLang="en-US" dirty="0"/>
              <a:t>注释</a:t>
            </a:r>
            <a:r>
              <a:rPr lang="en-US" altLang="zh-CN" dirty="0"/>
              <a:t>(Comment)</a:t>
            </a:r>
            <a:r>
              <a:rPr lang="zh-CN" altLang="en-US" dirty="0"/>
              <a:t>是对源程序起解释说明作用的文本信息，适当使用注释能够</a:t>
            </a:r>
            <a:r>
              <a:rPr lang="zh-CN" altLang="en-US" dirty="0">
                <a:solidFill>
                  <a:srgbClr val="FF0000"/>
                </a:solidFill>
              </a:rPr>
              <a:t>增强代码的可读性。</a:t>
            </a:r>
            <a:endParaRPr lang="en-US" altLang="zh-CN" dirty="0">
              <a:solidFill>
                <a:srgbClr val="FF0000"/>
              </a:solidFill>
            </a:endParaRPr>
          </a:p>
          <a:p>
            <a:r>
              <a:rPr lang="en-US" altLang="zh-CN" dirty="0"/>
              <a:t>Java</a:t>
            </a:r>
            <a:r>
              <a:rPr lang="zh-CN" altLang="en-US" dirty="0"/>
              <a:t>语言中定义了三种注释形式</a:t>
            </a:r>
            <a:endParaRPr lang="en-US" altLang="zh-CN" dirty="0"/>
          </a:p>
          <a:p>
            <a:pPr lvl="1"/>
            <a:r>
              <a:rPr lang="en-US" altLang="zh-CN" dirty="0">
                <a:solidFill>
                  <a:schemeClr val="accent2"/>
                </a:solidFill>
              </a:rPr>
              <a:t>//</a:t>
            </a:r>
            <a:r>
              <a:rPr lang="en-US" altLang="zh-CN" dirty="0"/>
              <a:t> </a:t>
            </a:r>
            <a:r>
              <a:rPr lang="zh-CN" altLang="en-US" dirty="0"/>
              <a:t>单行注释</a:t>
            </a:r>
            <a:r>
              <a:rPr lang="en-US" altLang="zh-CN" dirty="0"/>
              <a:t>----</a:t>
            </a:r>
            <a:r>
              <a:rPr lang="zh-CN" altLang="en-US" dirty="0"/>
              <a:t>注释到行尾</a:t>
            </a:r>
            <a:endParaRPr lang="en-US" altLang="zh-CN" dirty="0"/>
          </a:p>
          <a:p>
            <a:pPr lvl="1"/>
            <a:r>
              <a:rPr lang="en-US" altLang="zh-CN" dirty="0">
                <a:solidFill>
                  <a:schemeClr val="accent2"/>
                </a:solidFill>
              </a:rPr>
              <a:t>/*</a:t>
            </a:r>
            <a:r>
              <a:rPr lang="en-US" altLang="zh-CN" dirty="0"/>
              <a:t> </a:t>
            </a:r>
            <a:r>
              <a:rPr lang="zh-CN" altLang="en-US" dirty="0"/>
              <a:t>单行或多行注释</a:t>
            </a:r>
            <a:r>
              <a:rPr lang="zh-CN" altLang="en-US" dirty="0">
                <a:solidFill>
                  <a:schemeClr val="accent2"/>
                </a:solidFill>
              </a:rPr>
              <a:t> *</a:t>
            </a:r>
            <a:r>
              <a:rPr lang="en-US" altLang="zh-CN" dirty="0">
                <a:solidFill>
                  <a:schemeClr val="accent2"/>
                </a:solidFill>
              </a:rPr>
              <a:t>/</a:t>
            </a:r>
          </a:p>
          <a:p>
            <a:pPr lvl="1"/>
            <a:r>
              <a:rPr lang="en-US" altLang="zh-CN" dirty="0">
                <a:solidFill>
                  <a:schemeClr val="accent2"/>
                </a:solidFill>
              </a:rPr>
              <a:t>/**</a:t>
            </a:r>
            <a:r>
              <a:rPr lang="en-US" altLang="zh-CN" dirty="0"/>
              <a:t> </a:t>
            </a:r>
            <a:r>
              <a:rPr lang="zh-CN" altLang="en-US" dirty="0"/>
              <a:t>可用于文档化处理的单行或多行注释 </a:t>
            </a:r>
            <a:r>
              <a:rPr lang="zh-CN" altLang="en-US" dirty="0">
                <a:solidFill>
                  <a:schemeClr val="accent2"/>
                </a:solidFill>
              </a:rPr>
              <a:t>*</a:t>
            </a:r>
            <a:r>
              <a:rPr lang="en-US" altLang="zh-CN" dirty="0">
                <a:solidFill>
                  <a:schemeClr val="accent2"/>
                </a:solidFill>
              </a:rPr>
              <a:t>/</a:t>
            </a:r>
          </a:p>
          <a:p>
            <a:pPr lvl="1"/>
            <a:endParaRPr kumimoji="1" lang="en-US" altLang="zh-CN"/>
          </a:p>
          <a:p>
            <a:pPr marL="228600" lvl="1">
              <a:spcBef>
                <a:spcPts val="1000"/>
              </a:spcBef>
            </a:pPr>
            <a:r>
              <a:rPr lang="zh-CN" altLang="en-US" b="1" dirty="0">
                <a:solidFill>
                  <a:srgbClr val="FF0000"/>
                </a:solidFill>
              </a:rPr>
              <a:t>做为程序员，要养成注释的好习惯</a:t>
            </a:r>
            <a:r>
              <a:rPr lang="zh-CN" altLang="en-US" dirty="0">
                <a:solidFill>
                  <a:schemeClr val="accent2"/>
                </a:solidFill>
              </a:rPr>
              <a:t>。</a:t>
            </a:r>
            <a:endParaRPr lang="en-US" altLang="zh-CN" dirty="0">
              <a:solidFill>
                <a:schemeClr val="accent2"/>
              </a:solidFill>
            </a:endParaRPr>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2017/8/3</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12</a:t>
            </a:fld>
            <a:endParaRPr kumimoji="1" lang="zh-CN" altLang="en-US"/>
          </a:p>
        </p:txBody>
      </p:sp>
    </p:spTree>
    <p:extLst>
      <p:ext uri="{BB962C8B-B14F-4D97-AF65-F5344CB8AC3E}">
        <p14:creationId xmlns:p14="http://schemas.microsoft.com/office/powerpoint/2010/main" val="1456326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分隔符、标识符和关键字</a:t>
            </a:r>
            <a:endParaRPr kumimoji="1" lang="zh-CN" altLang="en-US" dirty="0">
              <a:solidFill>
                <a:schemeClr val="accent2"/>
              </a:solidFill>
            </a:endParaRPr>
          </a:p>
        </p:txBody>
      </p:sp>
      <p:sp>
        <p:nvSpPr>
          <p:cNvPr id="3" name="内容占位符 2"/>
          <p:cNvSpPr>
            <a:spLocks noGrp="1"/>
          </p:cNvSpPr>
          <p:nvPr>
            <p:ph idx="1"/>
          </p:nvPr>
        </p:nvSpPr>
        <p:spPr/>
        <p:txBody>
          <a:bodyPr/>
          <a:lstStyle/>
          <a:p>
            <a:r>
              <a:rPr kumimoji="1" lang="zh-CN" altLang="en-US"/>
              <a:t>分隔符</a:t>
            </a:r>
            <a:endParaRPr kumimoji="1" lang="en-US" altLang="zh-CN"/>
          </a:p>
          <a:p>
            <a:r>
              <a:rPr kumimoji="1" lang="zh-CN" altLang="en-US"/>
              <a:t>标识符</a:t>
            </a:r>
            <a:endParaRPr kumimoji="1" lang="en-US" altLang="zh-CN"/>
          </a:p>
          <a:p>
            <a:r>
              <a:rPr kumimoji="1" lang="zh-CN" altLang="en-US"/>
              <a:t>关键字</a:t>
            </a:r>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2017/8/3</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13</a:t>
            </a:fld>
            <a:endParaRPr kumimoji="1" lang="zh-CN" altLang="en-US"/>
          </a:p>
        </p:txBody>
      </p:sp>
    </p:spTree>
    <p:extLst>
      <p:ext uri="{BB962C8B-B14F-4D97-AF65-F5344CB8AC3E}">
        <p14:creationId xmlns:p14="http://schemas.microsoft.com/office/powerpoint/2010/main" val="9197503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分隔符</a:t>
            </a:r>
            <a:endParaRPr kumimoji="1" lang="zh-CN" altLang="en-US" dirty="0">
              <a:solidFill>
                <a:schemeClr val="accent2"/>
              </a:solidFill>
            </a:endParaRPr>
          </a:p>
        </p:txBody>
      </p:sp>
      <p:sp>
        <p:nvSpPr>
          <p:cNvPr id="3" name="内容占位符 2"/>
          <p:cNvSpPr>
            <a:spLocks noGrp="1"/>
          </p:cNvSpPr>
          <p:nvPr>
            <p:ph idx="1"/>
          </p:nvPr>
        </p:nvSpPr>
        <p:spPr/>
        <p:txBody>
          <a:bodyPr/>
          <a:lstStyle/>
          <a:p>
            <a:r>
              <a:rPr lang="en-US" altLang="zh-CN" dirty="0"/>
              <a:t>Java</a:t>
            </a:r>
            <a:r>
              <a:rPr lang="zh-CN" altLang="en-US" dirty="0"/>
              <a:t>分隔符组成</a:t>
            </a:r>
          </a:p>
          <a:p>
            <a:pPr lvl="1"/>
            <a:r>
              <a:rPr lang="zh-CN" altLang="en-US" dirty="0"/>
              <a:t>分号</a:t>
            </a:r>
            <a:r>
              <a:rPr lang="en-US" altLang="zh-CN" dirty="0"/>
              <a:t>-";”	</a:t>
            </a:r>
            <a:r>
              <a:rPr lang="zh-CN" altLang="en-US" dirty="0"/>
              <a:t>逗号</a:t>
            </a:r>
            <a:r>
              <a:rPr lang="en-US" altLang="zh-CN" dirty="0"/>
              <a:t>-",”	</a:t>
            </a:r>
            <a:r>
              <a:rPr lang="zh-CN" altLang="en-US" dirty="0"/>
              <a:t>空格</a:t>
            </a:r>
            <a:r>
              <a:rPr lang="en-US" altLang="zh-CN" dirty="0"/>
              <a:t>-" ”	</a:t>
            </a:r>
            <a:r>
              <a:rPr lang="zh-CN" altLang="en-US" dirty="0"/>
              <a:t>圆点</a:t>
            </a:r>
            <a:r>
              <a:rPr lang="en-US" altLang="zh-CN" dirty="0"/>
              <a:t>-".”	</a:t>
            </a:r>
            <a:r>
              <a:rPr lang="zh-CN" altLang="en-US" dirty="0"/>
              <a:t>花括号</a:t>
            </a:r>
            <a:r>
              <a:rPr lang="en-US" altLang="zh-CN" dirty="0"/>
              <a:t>-"{}"</a:t>
            </a:r>
          </a:p>
          <a:p>
            <a:r>
              <a:rPr lang="en-US" altLang="zh-CN" dirty="0"/>
              <a:t>Java</a:t>
            </a:r>
            <a:r>
              <a:rPr lang="zh-CN" altLang="en-US" dirty="0"/>
              <a:t>分隔符作用</a:t>
            </a:r>
          </a:p>
          <a:p>
            <a:pPr lvl="1"/>
            <a:r>
              <a:rPr lang="en-US" altLang="zh-CN" dirty="0"/>
              <a:t>Java</a:t>
            </a:r>
            <a:r>
              <a:rPr lang="zh-CN" altLang="en-US" dirty="0"/>
              <a:t>语句必须以分号作为结束标记，</a:t>
            </a:r>
            <a:r>
              <a:rPr lang="en-US" altLang="zh-CN" dirty="0"/>
              <a:t>for</a:t>
            </a:r>
            <a:r>
              <a:rPr lang="zh-CN" altLang="en-US" dirty="0"/>
              <a:t>循环语句中使用分号来分隔不同的成份。 </a:t>
            </a:r>
          </a:p>
          <a:p>
            <a:pPr lvl="1"/>
            <a:r>
              <a:rPr lang="zh-CN" altLang="en-US" dirty="0"/>
              <a:t>逗号可以在方法声明或调用时的参数列表中用于分隔多个参数，也可在一条声明语句中同时声明多个属性或局部变量时起分隔作用。</a:t>
            </a:r>
          </a:p>
          <a:p>
            <a:pPr lvl="1"/>
            <a:r>
              <a:rPr lang="en-US" altLang="zh-CN" dirty="0"/>
              <a:t>Java</a:t>
            </a:r>
            <a:r>
              <a:rPr lang="zh-CN" altLang="en-US" dirty="0"/>
              <a:t>程序源代码中各组成部分之间可以插入任意数量的空格，包括换行。 </a:t>
            </a:r>
          </a:p>
          <a:p>
            <a:pPr lvl="1"/>
            <a:r>
              <a:rPr lang="zh-CN" altLang="en-US" dirty="0"/>
              <a:t>圆点用于访问对象成员</a:t>
            </a:r>
            <a:r>
              <a:rPr lang="en-US" altLang="zh-CN" dirty="0"/>
              <a:t>(</a:t>
            </a:r>
            <a:r>
              <a:rPr lang="zh-CN" altLang="en-US" dirty="0"/>
              <a:t>属性或方法</a:t>
            </a:r>
            <a:r>
              <a:rPr lang="en-US" altLang="zh-CN" dirty="0"/>
              <a:t>)</a:t>
            </a:r>
            <a:r>
              <a:rPr lang="zh-CN" altLang="en-US" dirty="0"/>
              <a:t>时标明调用或隶属关系，其格式为</a:t>
            </a:r>
            <a:r>
              <a:rPr lang="en-US" altLang="zh-CN" dirty="0"/>
              <a:t>"</a:t>
            </a:r>
            <a:r>
              <a:rPr lang="zh-CN" altLang="en-US" dirty="0"/>
              <a:t>对象名</a:t>
            </a:r>
            <a:r>
              <a:rPr lang="en-US" altLang="zh-CN" dirty="0"/>
              <a:t>.</a:t>
            </a:r>
            <a:r>
              <a:rPr lang="zh-CN" altLang="en-US" dirty="0"/>
              <a:t>对象成员</a:t>
            </a:r>
            <a:r>
              <a:rPr lang="en-US" altLang="zh-CN" dirty="0"/>
              <a:t>"</a:t>
            </a:r>
            <a:r>
              <a:rPr lang="zh-CN" altLang="en-US" dirty="0"/>
              <a:t>。</a:t>
            </a:r>
          </a:p>
          <a:p>
            <a:pPr lvl="1"/>
            <a:r>
              <a:rPr lang="zh-CN" altLang="en-US" dirty="0"/>
              <a:t>花括号用于构造语句块。</a:t>
            </a:r>
          </a:p>
          <a:p>
            <a:endParaRPr kumimoji="1" lang="zh-CN" altLang="en-US"/>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2017/8/3</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14</a:t>
            </a:fld>
            <a:endParaRPr kumimoji="1" lang="zh-CN" altLang="en-US"/>
          </a:p>
        </p:txBody>
      </p:sp>
    </p:spTree>
    <p:extLst>
      <p:ext uri="{BB962C8B-B14F-4D97-AF65-F5344CB8AC3E}">
        <p14:creationId xmlns:p14="http://schemas.microsoft.com/office/powerpoint/2010/main" val="1616059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标识符</a:t>
            </a:r>
            <a:r>
              <a:rPr kumimoji="1" lang="en-US" altLang="zh-CN" dirty="0"/>
              <a:t>(Identifier)</a:t>
            </a:r>
            <a:endParaRPr kumimoji="1" lang="zh-CN" altLang="en-US" dirty="0">
              <a:solidFill>
                <a:schemeClr val="accent2"/>
              </a:solidFill>
            </a:endParaRPr>
          </a:p>
        </p:txBody>
      </p:sp>
      <p:sp>
        <p:nvSpPr>
          <p:cNvPr id="3" name="内容占位符 2"/>
          <p:cNvSpPr>
            <a:spLocks noGrp="1"/>
          </p:cNvSpPr>
          <p:nvPr>
            <p:ph idx="1"/>
          </p:nvPr>
        </p:nvSpPr>
        <p:spPr/>
        <p:txBody>
          <a:bodyPr/>
          <a:lstStyle/>
          <a:p>
            <a:r>
              <a:rPr lang="en-US" altLang="zh-CN" dirty="0"/>
              <a:t>Java</a:t>
            </a:r>
            <a:r>
              <a:rPr lang="zh-CN" altLang="en-US" dirty="0"/>
              <a:t>语言中，为各种变量、方法和类等起的名字称为标识符</a:t>
            </a:r>
          </a:p>
          <a:p>
            <a:r>
              <a:rPr lang="en-US" altLang="zh-CN" dirty="0"/>
              <a:t>Java</a:t>
            </a:r>
            <a:r>
              <a:rPr lang="zh-CN" altLang="en-US" dirty="0"/>
              <a:t>标识符的命名规则：</a:t>
            </a:r>
          </a:p>
          <a:p>
            <a:pPr lvl="1"/>
            <a:r>
              <a:rPr lang="zh-CN" altLang="en-US" dirty="0"/>
              <a:t>应以字母、下划线</a:t>
            </a:r>
            <a:r>
              <a:rPr lang="en-US" altLang="zh-CN" dirty="0"/>
              <a:t>(_)</a:t>
            </a:r>
            <a:r>
              <a:rPr lang="zh-CN" altLang="en-US" dirty="0"/>
              <a:t>、美元符</a:t>
            </a:r>
            <a:r>
              <a:rPr lang="en-US" altLang="zh-CN" dirty="0"/>
              <a:t>($)</a:t>
            </a:r>
            <a:r>
              <a:rPr lang="zh-CN" altLang="en-US" dirty="0"/>
              <a:t>开头，不能以数字开头</a:t>
            </a:r>
          </a:p>
          <a:p>
            <a:pPr lvl="1"/>
            <a:r>
              <a:rPr lang="zh-CN" altLang="en-US" dirty="0"/>
              <a:t>后跟字母、下划线、美元符或数字</a:t>
            </a:r>
          </a:p>
          <a:p>
            <a:pPr lvl="1"/>
            <a:r>
              <a:rPr lang="en-US" altLang="zh-CN" dirty="0"/>
              <a:t>Java</a:t>
            </a:r>
            <a:r>
              <a:rPr lang="zh-CN" altLang="en-US" dirty="0"/>
              <a:t>标识符大小写敏感，长度无限制</a:t>
            </a:r>
            <a:endParaRPr lang="en-US" altLang="zh-CN" dirty="0"/>
          </a:p>
          <a:p>
            <a:pPr lvl="1"/>
            <a:r>
              <a:rPr lang="zh-CN" altLang="en-US" dirty="0"/>
              <a:t>驼峰命名法，见名知意</a:t>
            </a:r>
            <a:endParaRPr lang="en-US" altLang="zh-CN" dirty="0"/>
          </a:p>
          <a:p>
            <a:pPr lvl="2"/>
            <a:r>
              <a:rPr lang="zh-CN" altLang="en-US" dirty="0"/>
              <a:t>类单词首字母大写</a:t>
            </a:r>
            <a:endParaRPr lang="en-US" altLang="zh-CN" dirty="0"/>
          </a:p>
          <a:p>
            <a:pPr lvl="2"/>
            <a:r>
              <a:rPr lang="zh-CN" altLang="en-US" dirty="0"/>
              <a:t>方法和变量首字母小写</a:t>
            </a:r>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2017/8/3</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15</a:t>
            </a:fld>
            <a:endParaRPr kumimoji="1" lang="zh-CN" altLang="en-US"/>
          </a:p>
        </p:txBody>
      </p:sp>
      <p:graphicFrame>
        <p:nvGraphicFramePr>
          <p:cNvPr id="7" name="Group 46"/>
          <p:cNvGraphicFramePr>
            <a:graphicFrameLocks noGrp="1"/>
          </p:cNvGraphicFramePr>
          <p:nvPr>
            <p:extLst>
              <p:ext uri="{D42A27DB-BD31-4B8C-83A1-F6EECF244321}">
                <p14:modId xmlns:p14="http://schemas.microsoft.com/office/powerpoint/2010/main" val="1836138941"/>
              </p:ext>
            </p:extLst>
          </p:nvPr>
        </p:nvGraphicFramePr>
        <p:xfrm>
          <a:off x="5105400" y="4195764"/>
          <a:ext cx="6096000" cy="1851027"/>
        </p:xfrm>
        <a:graphic>
          <a:graphicData uri="http://schemas.openxmlformats.org/drawingml/2006/table">
            <a:tbl>
              <a:tblPr/>
              <a:tblGrid>
                <a:gridCol w="3048000"/>
                <a:gridCol w="3048000"/>
              </a:tblGrid>
              <a:tr h="387483">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kumimoji="0" lang="zh-CN" altLang="en-US" sz="1600" b="0" i="0" u="none" strike="noStrike" cap="none" normalizeH="0" baseline="0" dirty="0" smtClean="0">
                          <a:ln>
                            <a:noFill/>
                          </a:ln>
                          <a:solidFill>
                            <a:schemeClr val="tx1"/>
                          </a:solidFill>
                          <a:effectLst/>
                          <a:latin typeface="Heiti SC Light" charset="-122"/>
                          <a:ea typeface="Heiti SC Light" charset="-122"/>
                          <a:cs typeface="Heiti SC Light" charset="-122"/>
                        </a:rPr>
                        <a:t>合法的标识符</a:t>
                      </a:r>
                    </a:p>
                  </a:txBody>
                  <a:tcPr marL="121920" marR="121920" marT="45736" marB="45736"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kumimoji="0" lang="zh-CN" altLang="en-US" sz="1600" b="0" i="0" u="none" strike="noStrike" cap="none" normalizeH="0" baseline="0" smtClean="0">
                          <a:ln>
                            <a:noFill/>
                          </a:ln>
                          <a:solidFill>
                            <a:schemeClr val="tx1"/>
                          </a:solidFill>
                          <a:effectLst/>
                          <a:latin typeface="Heiti SC Light" charset="-122"/>
                          <a:ea typeface="Heiti SC Light" charset="-122"/>
                          <a:cs typeface="Heiti SC Light" charset="-122"/>
                        </a:rPr>
                        <a:t>不合法的标识符</a:t>
                      </a:r>
                    </a:p>
                  </a:txBody>
                  <a:tcPr marL="121920" marR="121920" marT="45736" marB="45736"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365886">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Heiti SC Light" charset="-122"/>
                          <a:ea typeface="Heiti SC Light" charset="-122"/>
                          <a:cs typeface="Heiti SC Light" charset="-122"/>
                        </a:rPr>
                        <a:t>        HelloWorld</a:t>
                      </a:r>
                    </a:p>
                  </a:txBody>
                  <a:tcPr marL="121920" marR="121920" marT="45736" marB="45736"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Heiti SC Light" charset="-122"/>
                          <a:ea typeface="Heiti SC Light" charset="-122"/>
                          <a:cs typeface="Heiti SC Light" charset="-122"/>
                        </a:rPr>
                        <a:t>        class</a:t>
                      </a:r>
                    </a:p>
                  </a:txBody>
                  <a:tcPr marL="121920" marR="121920" marT="45736" marB="45736"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886">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dirty="0" smtClean="0">
                          <a:ln>
                            <a:noFill/>
                          </a:ln>
                          <a:solidFill>
                            <a:schemeClr val="accent2"/>
                          </a:solidFill>
                          <a:effectLst/>
                          <a:latin typeface="Heiti SC Light" charset="-122"/>
                          <a:ea typeface="Heiti SC Light" charset="-122"/>
                          <a:cs typeface="Heiti SC Light" charset="-122"/>
                        </a:rPr>
                        <a:t>        </a:t>
                      </a:r>
                      <a:r>
                        <a:rPr kumimoji="0" lang="en-US" altLang="zh-CN" sz="1800" b="0" i="0" u="none" strike="noStrike" cap="none" normalizeH="0" baseline="0" dirty="0" err="1" smtClean="0">
                          <a:ln>
                            <a:noFill/>
                          </a:ln>
                          <a:solidFill>
                            <a:schemeClr val="accent2"/>
                          </a:solidFill>
                          <a:effectLst/>
                          <a:latin typeface="Heiti SC Light" charset="-122"/>
                          <a:ea typeface="Heiti SC Light" charset="-122"/>
                          <a:cs typeface="Heiti SC Light" charset="-122"/>
                        </a:rPr>
                        <a:t>DataClass</a:t>
                      </a:r>
                      <a:endParaRPr kumimoji="0" lang="en-US" altLang="zh-CN" sz="1800" b="0" i="0" u="none" strike="noStrike" cap="none" normalizeH="0" baseline="0" dirty="0" smtClean="0">
                        <a:ln>
                          <a:noFill/>
                        </a:ln>
                        <a:solidFill>
                          <a:schemeClr val="accent2"/>
                        </a:solidFill>
                        <a:effectLst/>
                        <a:latin typeface="Heiti SC Light" charset="-122"/>
                        <a:ea typeface="Heiti SC Light" charset="-122"/>
                        <a:cs typeface="Heiti SC Light" charset="-122"/>
                      </a:endParaRPr>
                    </a:p>
                  </a:txBody>
                  <a:tcPr marL="121920" marR="121920" marT="45736" marB="45736"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Heiti SC Light" charset="-122"/>
                          <a:ea typeface="Heiti SC Light" charset="-122"/>
                          <a:cs typeface="Heiti SC Light" charset="-122"/>
                        </a:rPr>
                        <a:t>        DataClass#</a:t>
                      </a:r>
                    </a:p>
                  </a:txBody>
                  <a:tcPr marL="121920" marR="121920" marT="45736" marB="45736"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886">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Heiti SC Light" charset="-122"/>
                          <a:ea typeface="Heiti SC Light" charset="-122"/>
                          <a:cs typeface="Heiti SC Light" charset="-122"/>
                        </a:rPr>
                        <a:t>        _983</a:t>
                      </a:r>
                    </a:p>
                  </a:txBody>
                  <a:tcPr marL="121920" marR="121920" marT="45736" marB="45736"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dirty="0" smtClean="0">
                          <a:ln>
                            <a:noFill/>
                          </a:ln>
                          <a:solidFill>
                            <a:schemeClr val="accent2"/>
                          </a:solidFill>
                          <a:effectLst/>
                          <a:latin typeface="Heiti SC Light" charset="-122"/>
                          <a:ea typeface="Heiti SC Light" charset="-122"/>
                          <a:cs typeface="Heiti SC Light" charset="-122"/>
                        </a:rPr>
                        <a:t>        98.3</a:t>
                      </a:r>
                    </a:p>
                  </a:txBody>
                  <a:tcPr marL="121920" marR="121920" marT="45736" marB="45736"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886">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dirty="0" smtClean="0">
                          <a:ln>
                            <a:noFill/>
                          </a:ln>
                          <a:solidFill>
                            <a:schemeClr val="accent2"/>
                          </a:solidFill>
                          <a:effectLst/>
                          <a:latin typeface="Heiti SC Light" charset="-122"/>
                          <a:ea typeface="Heiti SC Light" charset="-122"/>
                          <a:cs typeface="Heiti SC Light" charset="-122"/>
                        </a:rPr>
                        <a:t>        $bS5_c7</a:t>
                      </a:r>
                    </a:p>
                  </a:txBody>
                  <a:tcPr marL="121920" marR="121920" marT="45736" marB="45736"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dirty="0" smtClean="0">
                          <a:ln>
                            <a:noFill/>
                          </a:ln>
                          <a:solidFill>
                            <a:schemeClr val="accent2"/>
                          </a:solidFill>
                          <a:effectLst/>
                          <a:latin typeface="Heiti SC Light" charset="-122"/>
                          <a:ea typeface="Heiti SC Light" charset="-122"/>
                          <a:cs typeface="Heiti SC Light" charset="-122"/>
                        </a:rPr>
                        <a:t>        Hell World</a:t>
                      </a:r>
                    </a:p>
                  </a:txBody>
                  <a:tcPr marL="121920" marR="121920" marT="45736" marB="45736"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08178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抢答题</a:t>
            </a:r>
            <a:endParaRPr kumimoji="1" lang="zh-CN" altLang="en-US" dirty="0">
              <a:solidFill>
                <a:schemeClr val="accent2"/>
              </a:solidFill>
            </a:endParaRPr>
          </a:p>
        </p:txBody>
      </p:sp>
      <p:sp>
        <p:nvSpPr>
          <p:cNvPr id="3" name="内容占位符 2"/>
          <p:cNvSpPr>
            <a:spLocks noGrp="1"/>
          </p:cNvSpPr>
          <p:nvPr>
            <p:ph idx="1"/>
          </p:nvPr>
        </p:nvSpPr>
        <p:spPr/>
        <p:txBody>
          <a:bodyPr/>
          <a:lstStyle/>
          <a:p>
            <a:r>
              <a:rPr lang="zh-CN" altLang="en-US">
                <a:ea typeface="宋体" pitchFamily="2" charset="-122"/>
              </a:rPr>
              <a:t>以下标识符定义错误或不规范的是</a:t>
            </a:r>
            <a:r>
              <a:rPr lang="en-US" altLang="zh-CN">
                <a:ea typeface="宋体" pitchFamily="2" charset="-122"/>
              </a:rPr>
              <a:t>______</a:t>
            </a:r>
            <a:r>
              <a:rPr lang="zh-CN" altLang="en-US">
                <a:ea typeface="宋体" pitchFamily="2" charset="-122"/>
              </a:rPr>
              <a:t>。</a:t>
            </a:r>
            <a:endParaRPr lang="en-US" altLang="zh-CN">
              <a:ea typeface="宋体" pitchFamily="2" charset="-122"/>
            </a:endParaRPr>
          </a:p>
          <a:p>
            <a:endParaRPr lang="en-US" altLang="zh-CN">
              <a:ea typeface="宋体" pitchFamily="2" charset="-122"/>
            </a:endParaRPr>
          </a:p>
          <a:p>
            <a:pPr lvl="1"/>
            <a:r>
              <a:rPr lang="en-US" altLang="zh-CN">
                <a:ea typeface="宋体" pitchFamily="2" charset="-122"/>
              </a:rPr>
              <a:t>A.</a:t>
            </a:r>
            <a:r>
              <a:rPr lang="zh-CN" altLang="en-US">
                <a:ea typeface="宋体" pitchFamily="2" charset="-122"/>
              </a:rPr>
              <a:t> </a:t>
            </a:r>
            <a:r>
              <a:rPr lang="en-US" altLang="zh-CN">
                <a:ea typeface="宋体" pitchFamily="2" charset="-122"/>
              </a:rPr>
              <a:t>Srting yourname</a:t>
            </a:r>
          </a:p>
          <a:p>
            <a:pPr lvl="1"/>
            <a:r>
              <a:rPr lang="en-US" altLang="zh-CN">
                <a:ea typeface="宋体" pitchFamily="2" charset="-122"/>
              </a:rPr>
              <a:t>B.</a:t>
            </a:r>
            <a:r>
              <a:rPr lang="zh-CN" altLang="en-US">
                <a:ea typeface="宋体" pitchFamily="2" charset="-122"/>
              </a:rPr>
              <a:t>  </a:t>
            </a:r>
            <a:r>
              <a:rPr lang="en-US" altLang="zh-CN">
                <a:ea typeface="宋体" pitchFamily="2" charset="-122"/>
              </a:rPr>
              <a:t>String YourName</a:t>
            </a:r>
          </a:p>
          <a:p>
            <a:pPr lvl="1"/>
            <a:r>
              <a:rPr lang="en-US" altLang="zh-CN">
                <a:ea typeface="宋体" pitchFamily="2" charset="-122"/>
              </a:rPr>
              <a:t>C.</a:t>
            </a:r>
            <a:r>
              <a:rPr lang="zh-CN" altLang="en-US">
                <a:ea typeface="宋体" pitchFamily="2" charset="-122"/>
              </a:rPr>
              <a:t> </a:t>
            </a:r>
            <a:r>
              <a:rPr lang="en-US" altLang="zh-CN">
                <a:ea typeface="宋体" pitchFamily="2" charset="-122"/>
              </a:rPr>
              <a:t>String yourName</a:t>
            </a:r>
          </a:p>
          <a:p>
            <a:pPr lvl="1"/>
            <a:r>
              <a:rPr lang="en-US" altLang="zh-CN">
                <a:ea typeface="宋体" pitchFamily="2" charset="-122"/>
              </a:rPr>
              <a:t>D.</a:t>
            </a:r>
            <a:r>
              <a:rPr lang="zh-CN" altLang="en-US">
                <a:ea typeface="宋体" pitchFamily="2" charset="-122"/>
              </a:rPr>
              <a:t> </a:t>
            </a:r>
            <a:r>
              <a:rPr lang="en-US" altLang="zh-CN">
                <a:ea typeface="宋体" pitchFamily="2" charset="-122"/>
              </a:rPr>
              <a:t>String your_name</a:t>
            </a:r>
          </a:p>
          <a:p>
            <a:pPr lvl="1"/>
            <a:r>
              <a:rPr lang="en-US" altLang="zh-CN">
                <a:ea typeface="宋体" pitchFamily="2" charset="-122"/>
              </a:rPr>
              <a:t>E.</a:t>
            </a:r>
            <a:r>
              <a:rPr lang="zh-CN" altLang="en-US">
                <a:ea typeface="宋体" pitchFamily="2" charset="-122"/>
              </a:rPr>
              <a:t>  </a:t>
            </a:r>
            <a:r>
              <a:rPr lang="en-US" altLang="zh-CN">
                <a:ea typeface="宋体" pitchFamily="2" charset="-122"/>
              </a:rPr>
              <a:t>Class</a:t>
            </a:r>
            <a:r>
              <a:rPr lang="zh-CN" altLang="en-US">
                <a:ea typeface="宋体" pitchFamily="2" charset="-122"/>
              </a:rPr>
              <a:t> </a:t>
            </a:r>
            <a:r>
              <a:rPr lang="en-US" altLang="zh-CN">
                <a:ea typeface="宋体" pitchFamily="2" charset="-122"/>
              </a:rPr>
              <a:t>yourname</a:t>
            </a:r>
          </a:p>
          <a:p>
            <a:pPr lvl="1"/>
            <a:r>
              <a:rPr lang="en-US" altLang="zh-CN">
                <a:ea typeface="宋体" pitchFamily="2" charset="-122"/>
              </a:rPr>
              <a:t>F.</a:t>
            </a:r>
            <a:r>
              <a:rPr lang="zh-CN" altLang="en-US">
                <a:ea typeface="宋体" pitchFamily="2" charset="-122"/>
              </a:rPr>
              <a:t>  </a:t>
            </a:r>
            <a:r>
              <a:rPr lang="en-US" altLang="zh-CN">
                <a:ea typeface="宋体" pitchFamily="2" charset="-122"/>
              </a:rPr>
              <a:t>Class</a:t>
            </a:r>
            <a:r>
              <a:rPr lang="zh-CN" altLang="en-US">
                <a:ea typeface="宋体" pitchFamily="2" charset="-122"/>
              </a:rPr>
              <a:t> </a:t>
            </a:r>
            <a:r>
              <a:rPr lang="en-US" altLang="zh-CN">
                <a:ea typeface="宋体" pitchFamily="2" charset="-122"/>
              </a:rPr>
              <a:t>YourName</a:t>
            </a:r>
          </a:p>
          <a:p>
            <a:pPr lvl="1"/>
            <a:r>
              <a:rPr lang="en-US" altLang="zh-CN">
                <a:ea typeface="宋体" pitchFamily="2" charset="-122"/>
              </a:rPr>
              <a:t>G.</a:t>
            </a:r>
            <a:r>
              <a:rPr lang="zh-CN" altLang="en-US">
                <a:ea typeface="宋体" pitchFamily="2" charset="-122"/>
              </a:rPr>
              <a:t> </a:t>
            </a:r>
            <a:r>
              <a:rPr lang="en-US" altLang="zh-CN">
                <a:ea typeface="宋体" pitchFamily="2" charset="-122"/>
              </a:rPr>
              <a:t>Class</a:t>
            </a:r>
            <a:r>
              <a:rPr lang="zh-CN" altLang="en-US">
                <a:ea typeface="宋体" pitchFamily="2" charset="-122"/>
              </a:rPr>
              <a:t> </a:t>
            </a:r>
            <a:r>
              <a:rPr lang="en-US" altLang="zh-CN">
                <a:ea typeface="宋体" pitchFamily="2" charset="-122"/>
              </a:rPr>
              <a:t>yourName</a:t>
            </a:r>
          </a:p>
          <a:p>
            <a:pPr lvl="1"/>
            <a:r>
              <a:rPr lang="en-US" altLang="zh-CN">
                <a:ea typeface="宋体" pitchFamily="2" charset="-122"/>
              </a:rPr>
              <a:t>H.</a:t>
            </a:r>
            <a:r>
              <a:rPr lang="zh-CN" altLang="en-US">
                <a:ea typeface="宋体" pitchFamily="2" charset="-122"/>
              </a:rPr>
              <a:t>  </a:t>
            </a:r>
            <a:r>
              <a:rPr lang="en-US" altLang="zh-CN">
                <a:ea typeface="宋体" pitchFamily="2" charset="-122"/>
              </a:rPr>
              <a:t>Class</a:t>
            </a:r>
            <a:r>
              <a:rPr lang="zh-CN" altLang="en-US">
                <a:ea typeface="宋体" pitchFamily="2" charset="-122"/>
              </a:rPr>
              <a:t> </a:t>
            </a:r>
            <a:r>
              <a:rPr lang="en-US" altLang="zh-CN">
                <a:ea typeface="宋体" pitchFamily="2" charset="-122"/>
              </a:rPr>
              <a:t>your_name</a:t>
            </a:r>
          </a:p>
          <a:p>
            <a:pPr lvl="1"/>
            <a:endParaRPr lang="en-US" altLang="zh-CN">
              <a:ea typeface="宋体" pitchFamily="2" charset="-122"/>
            </a:endParaRPr>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2017/8/3</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16</a:t>
            </a:fld>
            <a:endParaRPr kumimoji="1" lang="zh-CN" altLang="en-US"/>
          </a:p>
        </p:txBody>
      </p:sp>
    </p:spTree>
    <p:extLst>
      <p:ext uri="{BB962C8B-B14F-4D97-AF65-F5344CB8AC3E}">
        <p14:creationId xmlns:p14="http://schemas.microsoft.com/office/powerpoint/2010/main" val="1981043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关键字</a:t>
            </a:r>
            <a:endParaRPr kumimoji="1" lang="zh-CN" altLang="en-US" dirty="0">
              <a:solidFill>
                <a:schemeClr val="accent2"/>
              </a:solidFill>
            </a:endParaRPr>
          </a:p>
        </p:txBody>
      </p:sp>
      <p:sp>
        <p:nvSpPr>
          <p:cNvPr id="3" name="内容占位符 2"/>
          <p:cNvSpPr>
            <a:spLocks noGrp="1"/>
          </p:cNvSpPr>
          <p:nvPr>
            <p:ph idx="1"/>
          </p:nvPr>
        </p:nvSpPr>
        <p:spPr/>
        <p:txBody>
          <a:bodyPr/>
          <a:lstStyle/>
          <a:p>
            <a:r>
              <a:rPr lang="en-US" altLang="zh-CN"/>
              <a:t>Java</a:t>
            </a:r>
            <a:r>
              <a:rPr lang="zh-CN" altLang="en-US"/>
              <a:t>语言中一些被赋以特定的含义，并用做专门用途的单词称为关键字</a:t>
            </a:r>
            <a:r>
              <a:rPr lang="en-US" altLang="zh-CN"/>
              <a:t>(Keyword)</a:t>
            </a:r>
            <a:endParaRPr lang="zh-CN" altLang="en-US"/>
          </a:p>
          <a:p>
            <a:r>
              <a:rPr lang="zh-CN" altLang="en-US"/>
              <a:t>所有</a:t>
            </a:r>
            <a:r>
              <a:rPr lang="en-US" altLang="zh-CN"/>
              <a:t>Java</a:t>
            </a:r>
            <a:r>
              <a:rPr lang="zh-CN" altLang="en-US"/>
              <a:t>关键字都是小写的，</a:t>
            </a:r>
            <a:r>
              <a:rPr lang="en-US" altLang="zh-CN"/>
              <a:t>TURE</a:t>
            </a:r>
            <a:r>
              <a:rPr lang="zh-CN" altLang="en-US"/>
              <a:t>、</a:t>
            </a:r>
            <a:r>
              <a:rPr lang="en-US" altLang="zh-CN"/>
              <a:t>FALSE</a:t>
            </a:r>
            <a:r>
              <a:rPr lang="zh-CN" altLang="en-US"/>
              <a:t>、</a:t>
            </a:r>
            <a:r>
              <a:rPr lang="en-US" altLang="zh-CN"/>
              <a:t>NULL</a:t>
            </a:r>
            <a:r>
              <a:rPr lang="zh-CN" altLang="en-US"/>
              <a:t>等都不是</a:t>
            </a:r>
            <a:r>
              <a:rPr lang="en-US" altLang="zh-CN"/>
              <a:t>Java</a:t>
            </a:r>
            <a:r>
              <a:rPr lang="zh-CN" altLang="en-US"/>
              <a:t>关键字 </a:t>
            </a:r>
          </a:p>
          <a:p>
            <a:r>
              <a:rPr lang="en-US" altLang="zh-CN"/>
              <a:t>goto</a:t>
            </a:r>
            <a:r>
              <a:rPr lang="zh-CN" altLang="en-US"/>
              <a:t>和</a:t>
            </a:r>
            <a:r>
              <a:rPr lang="en-US" altLang="zh-CN"/>
              <a:t>const </a:t>
            </a:r>
            <a:r>
              <a:rPr lang="zh-CN" altLang="en-US"/>
              <a:t>虽然从未使用，但被作为</a:t>
            </a:r>
            <a:r>
              <a:rPr lang="en-US" altLang="zh-CN"/>
              <a:t>Java</a:t>
            </a:r>
            <a:r>
              <a:rPr lang="zh-CN" altLang="en-US"/>
              <a:t>关键字保留</a:t>
            </a:r>
          </a:p>
          <a:p>
            <a:r>
              <a:rPr lang="en-US" altLang="zh-CN"/>
              <a:t>true</a:t>
            </a:r>
            <a:r>
              <a:rPr lang="zh-CN" altLang="en-US"/>
              <a:t>，</a:t>
            </a:r>
            <a:r>
              <a:rPr lang="en-US" altLang="zh-CN"/>
              <a:t>false</a:t>
            </a:r>
            <a:r>
              <a:rPr lang="zh-CN" altLang="en-US"/>
              <a:t>虽被用做专门用途，但不是</a:t>
            </a:r>
            <a:r>
              <a:rPr lang="en-US" altLang="zh-CN"/>
              <a:t>Java</a:t>
            </a:r>
            <a:r>
              <a:rPr lang="zh-CN" altLang="en-US"/>
              <a:t>关键字</a:t>
            </a:r>
          </a:p>
          <a:p>
            <a:endParaRPr lang="en-US" altLang="zh-CN">
              <a:ea typeface="宋体" pitchFamily="2" charset="-122"/>
            </a:endParaRPr>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2017/8/3</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17</a:t>
            </a:fld>
            <a:endParaRPr kumimoji="1" lang="zh-CN" altLang="en-US"/>
          </a:p>
        </p:txBody>
      </p:sp>
    </p:spTree>
    <p:extLst>
      <p:ext uri="{BB962C8B-B14F-4D97-AF65-F5344CB8AC3E}">
        <p14:creationId xmlns:p14="http://schemas.microsoft.com/office/powerpoint/2010/main" val="1115472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Java</a:t>
            </a:r>
            <a:r>
              <a:rPr kumimoji="1" lang="zh-CN" altLang="en-US" dirty="0"/>
              <a:t>关键字表</a:t>
            </a:r>
            <a:endParaRPr kumimoji="1" lang="zh-CN" altLang="en-US" dirty="0">
              <a:solidFill>
                <a:schemeClr val="accent2"/>
              </a:solidFill>
            </a:endParaRPr>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2017/8/3</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18</a:t>
            </a:fld>
            <a:endParaRPr kumimoji="1" lang="zh-CN" altLang="en-US"/>
          </a:p>
        </p:txBody>
      </p:sp>
      <p:graphicFrame>
        <p:nvGraphicFramePr>
          <p:cNvPr id="7" name="Group 112"/>
          <p:cNvGraphicFramePr>
            <a:graphicFrameLocks/>
          </p:cNvGraphicFramePr>
          <p:nvPr>
            <p:extLst>
              <p:ext uri="{D42A27DB-BD31-4B8C-83A1-F6EECF244321}">
                <p14:modId xmlns:p14="http://schemas.microsoft.com/office/powerpoint/2010/main" val="71727023"/>
              </p:ext>
            </p:extLst>
          </p:nvPr>
        </p:nvGraphicFramePr>
        <p:xfrm>
          <a:off x="812800" y="1690688"/>
          <a:ext cx="10541001" cy="4191000"/>
        </p:xfrm>
        <a:graphic>
          <a:graphicData uri="http://schemas.openxmlformats.org/drawingml/2006/table">
            <a:tbl>
              <a:tblPr/>
              <a:tblGrid>
                <a:gridCol w="2130239"/>
                <a:gridCol w="2100543"/>
                <a:gridCol w="2104838"/>
                <a:gridCol w="2100543"/>
                <a:gridCol w="2104838"/>
              </a:tblGrid>
              <a:tr h="419100">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dirty="0" smtClean="0">
                          <a:ln>
                            <a:noFill/>
                          </a:ln>
                          <a:solidFill>
                            <a:schemeClr val="accent2"/>
                          </a:solidFill>
                          <a:effectLst/>
                          <a:latin typeface="Times New Roman" pitchFamily="18" charset="0"/>
                          <a:ea typeface="宋体" pitchFamily="2" charset="-122"/>
                        </a:rPr>
                        <a:t>abstract </a:t>
                      </a:r>
                    </a:p>
                  </a:txBody>
                  <a:tcPr marL="129092" marR="129092"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Times New Roman" pitchFamily="18" charset="0"/>
                          <a:ea typeface="宋体" pitchFamily="2" charset="-122"/>
                        </a:rPr>
                        <a:t>assert </a:t>
                      </a:r>
                    </a:p>
                  </a:txBody>
                  <a:tcPr marL="129092" marR="1290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dirty="0" err="1" smtClean="0">
                          <a:ln>
                            <a:noFill/>
                          </a:ln>
                          <a:solidFill>
                            <a:schemeClr val="accent2"/>
                          </a:solidFill>
                          <a:effectLst/>
                          <a:latin typeface="Times New Roman" pitchFamily="18" charset="0"/>
                          <a:ea typeface="宋体" pitchFamily="2" charset="-122"/>
                        </a:rPr>
                        <a:t>boolean</a:t>
                      </a:r>
                      <a:r>
                        <a:rPr kumimoji="0" lang="en-US" altLang="zh-CN" sz="1800" b="0" i="0" u="none" strike="noStrike" cap="none" normalizeH="0" baseline="0" dirty="0" smtClean="0">
                          <a:ln>
                            <a:noFill/>
                          </a:ln>
                          <a:solidFill>
                            <a:schemeClr val="accent2"/>
                          </a:solidFill>
                          <a:effectLst/>
                          <a:latin typeface="Times New Roman" pitchFamily="18" charset="0"/>
                          <a:ea typeface="宋体" pitchFamily="2" charset="-122"/>
                        </a:rPr>
                        <a:t> </a:t>
                      </a:r>
                    </a:p>
                  </a:txBody>
                  <a:tcPr marL="129092" marR="1290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dirty="0" smtClean="0">
                          <a:ln>
                            <a:noFill/>
                          </a:ln>
                          <a:solidFill>
                            <a:schemeClr val="accent2"/>
                          </a:solidFill>
                          <a:effectLst/>
                          <a:latin typeface="Times New Roman" pitchFamily="18" charset="0"/>
                          <a:ea typeface="宋体" pitchFamily="2" charset="-122"/>
                        </a:rPr>
                        <a:t>break </a:t>
                      </a:r>
                    </a:p>
                  </a:txBody>
                  <a:tcPr marL="129092" marR="1290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dirty="0" smtClean="0">
                          <a:ln>
                            <a:noFill/>
                          </a:ln>
                          <a:solidFill>
                            <a:schemeClr val="accent2"/>
                          </a:solidFill>
                          <a:effectLst/>
                          <a:latin typeface="Times New Roman" pitchFamily="18" charset="0"/>
                          <a:ea typeface="宋体" pitchFamily="2" charset="-122"/>
                        </a:rPr>
                        <a:t>byte </a:t>
                      </a:r>
                    </a:p>
                  </a:txBody>
                  <a:tcPr marL="129092" marR="129092"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9100">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dirty="0" smtClean="0">
                          <a:ln>
                            <a:noFill/>
                          </a:ln>
                          <a:solidFill>
                            <a:schemeClr val="accent2"/>
                          </a:solidFill>
                          <a:effectLst/>
                          <a:latin typeface="Times New Roman" pitchFamily="18" charset="0"/>
                          <a:ea typeface="宋体" pitchFamily="2" charset="-122"/>
                        </a:rPr>
                        <a:t>case </a:t>
                      </a:r>
                    </a:p>
                  </a:txBody>
                  <a:tcPr marL="129092" marR="129092"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dirty="0" smtClean="0">
                          <a:ln>
                            <a:noFill/>
                          </a:ln>
                          <a:solidFill>
                            <a:schemeClr val="accent2"/>
                          </a:solidFill>
                          <a:effectLst/>
                          <a:latin typeface="Times New Roman" pitchFamily="18" charset="0"/>
                          <a:ea typeface="宋体" pitchFamily="2" charset="-122"/>
                        </a:rPr>
                        <a:t>catch </a:t>
                      </a:r>
                    </a:p>
                  </a:txBody>
                  <a:tcPr marL="129092" marR="1290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Times New Roman" pitchFamily="18" charset="0"/>
                          <a:ea typeface="宋体" pitchFamily="2" charset="-122"/>
                        </a:rPr>
                        <a:t>char </a:t>
                      </a:r>
                    </a:p>
                  </a:txBody>
                  <a:tcPr marL="129092" marR="1290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Times New Roman" pitchFamily="18" charset="0"/>
                          <a:ea typeface="宋体" pitchFamily="2" charset="-122"/>
                        </a:rPr>
                        <a:t>class </a:t>
                      </a:r>
                    </a:p>
                  </a:txBody>
                  <a:tcPr marL="129092" marR="1290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Times New Roman" pitchFamily="18" charset="0"/>
                          <a:ea typeface="宋体" pitchFamily="2" charset="-122"/>
                        </a:rPr>
                        <a:t>const </a:t>
                      </a:r>
                    </a:p>
                  </a:txBody>
                  <a:tcPr marL="129092" marR="129092"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9100">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Times New Roman" pitchFamily="18" charset="0"/>
                          <a:ea typeface="宋体" pitchFamily="2" charset="-122"/>
                        </a:rPr>
                        <a:t>continue </a:t>
                      </a:r>
                    </a:p>
                  </a:txBody>
                  <a:tcPr marL="129092" marR="129092"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Times New Roman" pitchFamily="18" charset="0"/>
                          <a:ea typeface="宋体" pitchFamily="2" charset="-122"/>
                        </a:rPr>
                        <a:t>default </a:t>
                      </a:r>
                    </a:p>
                  </a:txBody>
                  <a:tcPr marL="129092" marR="1290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Times New Roman" pitchFamily="18" charset="0"/>
                          <a:ea typeface="宋体" pitchFamily="2" charset="-122"/>
                        </a:rPr>
                        <a:t>do </a:t>
                      </a:r>
                    </a:p>
                  </a:txBody>
                  <a:tcPr marL="129092" marR="1290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Times New Roman" pitchFamily="18" charset="0"/>
                          <a:ea typeface="宋体" pitchFamily="2" charset="-122"/>
                        </a:rPr>
                        <a:t>double </a:t>
                      </a:r>
                    </a:p>
                  </a:txBody>
                  <a:tcPr marL="129092" marR="1290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Times New Roman" pitchFamily="18" charset="0"/>
                          <a:ea typeface="宋体" pitchFamily="2" charset="-122"/>
                        </a:rPr>
                        <a:t>else </a:t>
                      </a:r>
                    </a:p>
                  </a:txBody>
                  <a:tcPr marL="129092" marR="129092"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9100">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Times New Roman" pitchFamily="18" charset="0"/>
                          <a:ea typeface="宋体" pitchFamily="2" charset="-122"/>
                        </a:rPr>
                        <a:t>extends </a:t>
                      </a:r>
                    </a:p>
                  </a:txBody>
                  <a:tcPr marL="129092" marR="129092"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Times New Roman" pitchFamily="18" charset="0"/>
                          <a:ea typeface="宋体" pitchFamily="2" charset="-122"/>
                        </a:rPr>
                        <a:t>final </a:t>
                      </a:r>
                    </a:p>
                  </a:txBody>
                  <a:tcPr marL="129092" marR="1290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Times New Roman" pitchFamily="18" charset="0"/>
                          <a:ea typeface="宋体" pitchFamily="2" charset="-122"/>
                        </a:rPr>
                        <a:t>finally </a:t>
                      </a:r>
                    </a:p>
                  </a:txBody>
                  <a:tcPr marL="129092" marR="1290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Times New Roman" pitchFamily="18" charset="0"/>
                          <a:ea typeface="宋体" pitchFamily="2" charset="-122"/>
                        </a:rPr>
                        <a:t>float </a:t>
                      </a:r>
                    </a:p>
                  </a:txBody>
                  <a:tcPr marL="129092" marR="1290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Times New Roman" pitchFamily="18" charset="0"/>
                          <a:ea typeface="宋体" pitchFamily="2" charset="-122"/>
                        </a:rPr>
                        <a:t>for </a:t>
                      </a:r>
                    </a:p>
                  </a:txBody>
                  <a:tcPr marL="129092" marR="129092"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9100">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Times New Roman" pitchFamily="18" charset="0"/>
                          <a:ea typeface="宋体" pitchFamily="2" charset="-122"/>
                        </a:rPr>
                        <a:t>goto </a:t>
                      </a:r>
                    </a:p>
                  </a:txBody>
                  <a:tcPr marL="129092" marR="129092"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Times New Roman" pitchFamily="18" charset="0"/>
                          <a:ea typeface="宋体" pitchFamily="2" charset="-122"/>
                        </a:rPr>
                        <a:t>if </a:t>
                      </a:r>
                    </a:p>
                  </a:txBody>
                  <a:tcPr marL="129092" marR="1290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Times New Roman" pitchFamily="18" charset="0"/>
                          <a:ea typeface="宋体" pitchFamily="2" charset="-122"/>
                        </a:rPr>
                        <a:t>implements </a:t>
                      </a:r>
                    </a:p>
                  </a:txBody>
                  <a:tcPr marL="129092" marR="1290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Times New Roman" pitchFamily="18" charset="0"/>
                          <a:ea typeface="宋体" pitchFamily="2" charset="-122"/>
                        </a:rPr>
                        <a:t>import </a:t>
                      </a:r>
                    </a:p>
                  </a:txBody>
                  <a:tcPr marL="129092" marR="1290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Times New Roman" pitchFamily="18" charset="0"/>
                          <a:ea typeface="宋体" pitchFamily="2" charset="-122"/>
                        </a:rPr>
                        <a:t>instanceof </a:t>
                      </a:r>
                    </a:p>
                  </a:txBody>
                  <a:tcPr marL="129092" marR="129092"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9100">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Times New Roman" pitchFamily="18" charset="0"/>
                          <a:ea typeface="宋体" pitchFamily="2" charset="-122"/>
                        </a:rPr>
                        <a:t>int </a:t>
                      </a:r>
                    </a:p>
                  </a:txBody>
                  <a:tcPr marL="129092" marR="129092"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Times New Roman" pitchFamily="18" charset="0"/>
                          <a:ea typeface="宋体" pitchFamily="2" charset="-122"/>
                        </a:rPr>
                        <a:t>interface </a:t>
                      </a:r>
                    </a:p>
                  </a:txBody>
                  <a:tcPr marL="129092" marR="1290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Times New Roman" pitchFamily="18" charset="0"/>
                          <a:ea typeface="宋体" pitchFamily="2" charset="-122"/>
                        </a:rPr>
                        <a:t>long </a:t>
                      </a:r>
                    </a:p>
                  </a:txBody>
                  <a:tcPr marL="129092" marR="1290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Times New Roman" pitchFamily="18" charset="0"/>
                          <a:ea typeface="宋体" pitchFamily="2" charset="-122"/>
                        </a:rPr>
                        <a:t>native </a:t>
                      </a:r>
                    </a:p>
                  </a:txBody>
                  <a:tcPr marL="129092" marR="1290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Times New Roman" pitchFamily="18" charset="0"/>
                          <a:ea typeface="宋体" pitchFamily="2" charset="-122"/>
                        </a:rPr>
                        <a:t>new </a:t>
                      </a:r>
                    </a:p>
                  </a:txBody>
                  <a:tcPr marL="129092" marR="129092"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9100">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Times New Roman" pitchFamily="18" charset="0"/>
                          <a:ea typeface="宋体" pitchFamily="2" charset="-122"/>
                        </a:rPr>
                        <a:t>null </a:t>
                      </a:r>
                    </a:p>
                  </a:txBody>
                  <a:tcPr marL="129092" marR="129092"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Times New Roman" pitchFamily="18" charset="0"/>
                          <a:ea typeface="宋体" pitchFamily="2" charset="-122"/>
                        </a:rPr>
                        <a:t>package </a:t>
                      </a:r>
                    </a:p>
                  </a:txBody>
                  <a:tcPr marL="129092" marR="1290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Times New Roman" pitchFamily="18" charset="0"/>
                          <a:ea typeface="宋体" pitchFamily="2" charset="-122"/>
                        </a:rPr>
                        <a:t>private </a:t>
                      </a:r>
                    </a:p>
                  </a:txBody>
                  <a:tcPr marL="129092" marR="1290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dirty="0" smtClean="0">
                          <a:ln>
                            <a:noFill/>
                          </a:ln>
                          <a:solidFill>
                            <a:schemeClr val="accent2"/>
                          </a:solidFill>
                          <a:effectLst/>
                          <a:latin typeface="Times New Roman" pitchFamily="18" charset="0"/>
                          <a:ea typeface="宋体" pitchFamily="2" charset="-122"/>
                        </a:rPr>
                        <a:t>protected </a:t>
                      </a:r>
                    </a:p>
                  </a:txBody>
                  <a:tcPr marL="129092" marR="1290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Times New Roman" pitchFamily="18" charset="0"/>
                          <a:ea typeface="宋体" pitchFamily="2" charset="-122"/>
                        </a:rPr>
                        <a:t>public </a:t>
                      </a:r>
                    </a:p>
                  </a:txBody>
                  <a:tcPr marL="129092" marR="129092"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9100">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Times New Roman" pitchFamily="18" charset="0"/>
                          <a:ea typeface="宋体" pitchFamily="2" charset="-122"/>
                        </a:rPr>
                        <a:t>return </a:t>
                      </a:r>
                    </a:p>
                  </a:txBody>
                  <a:tcPr marL="129092" marR="129092"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Times New Roman" pitchFamily="18" charset="0"/>
                          <a:ea typeface="宋体" pitchFamily="2" charset="-122"/>
                        </a:rPr>
                        <a:t>short </a:t>
                      </a:r>
                    </a:p>
                  </a:txBody>
                  <a:tcPr marL="129092" marR="1290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Times New Roman" pitchFamily="18" charset="0"/>
                          <a:ea typeface="宋体" pitchFamily="2" charset="-122"/>
                        </a:rPr>
                        <a:t>static </a:t>
                      </a:r>
                    </a:p>
                  </a:txBody>
                  <a:tcPr marL="129092" marR="1290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Times New Roman" pitchFamily="18" charset="0"/>
                          <a:ea typeface="宋体" pitchFamily="2" charset="-122"/>
                        </a:rPr>
                        <a:t>strictfp </a:t>
                      </a:r>
                    </a:p>
                  </a:txBody>
                  <a:tcPr marL="129092" marR="1290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Times New Roman" pitchFamily="18" charset="0"/>
                          <a:ea typeface="宋体" pitchFamily="2" charset="-122"/>
                        </a:rPr>
                        <a:t>super </a:t>
                      </a:r>
                    </a:p>
                  </a:txBody>
                  <a:tcPr marL="129092" marR="129092"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9100">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Times New Roman" pitchFamily="18" charset="0"/>
                          <a:ea typeface="宋体" pitchFamily="2" charset="-122"/>
                        </a:rPr>
                        <a:t>switch </a:t>
                      </a:r>
                    </a:p>
                  </a:txBody>
                  <a:tcPr marL="129092" marR="129092"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dirty="0" smtClean="0">
                          <a:ln>
                            <a:noFill/>
                          </a:ln>
                          <a:solidFill>
                            <a:schemeClr val="accent2"/>
                          </a:solidFill>
                          <a:effectLst/>
                          <a:latin typeface="Times New Roman" pitchFamily="18" charset="0"/>
                          <a:ea typeface="宋体" pitchFamily="2" charset="-122"/>
                        </a:rPr>
                        <a:t>synchronized </a:t>
                      </a:r>
                    </a:p>
                  </a:txBody>
                  <a:tcPr marL="129092" marR="1290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Times New Roman" pitchFamily="18" charset="0"/>
                          <a:ea typeface="宋体" pitchFamily="2" charset="-122"/>
                        </a:rPr>
                        <a:t>this </a:t>
                      </a:r>
                    </a:p>
                  </a:txBody>
                  <a:tcPr marL="129092" marR="1290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Times New Roman" pitchFamily="18" charset="0"/>
                          <a:ea typeface="宋体" pitchFamily="2" charset="-122"/>
                        </a:rPr>
                        <a:t>throw </a:t>
                      </a:r>
                    </a:p>
                  </a:txBody>
                  <a:tcPr marL="129092" marR="1290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Times New Roman" pitchFamily="18" charset="0"/>
                          <a:ea typeface="宋体" pitchFamily="2" charset="-122"/>
                        </a:rPr>
                        <a:t>throws </a:t>
                      </a:r>
                    </a:p>
                  </a:txBody>
                  <a:tcPr marL="129092" marR="129092"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9100">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Times New Roman" pitchFamily="18" charset="0"/>
                          <a:ea typeface="宋体" pitchFamily="2" charset="-122"/>
                        </a:rPr>
                        <a:t>transient </a:t>
                      </a:r>
                    </a:p>
                  </a:txBody>
                  <a:tcPr marL="129092" marR="129092"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dirty="0" smtClean="0">
                          <a:ln>
                            <a:noFill/>
                          </a:ln>
                          <a:solidFill>
                            <a:schemeClr val="accent2"/>
                          </a:solidFill>
                          <a:effectLst/>
                          <a:latin typeface="Times New Roman" pitchFamily="18" charset="0"/>
                          <a:ea typeface="宋体" pitchFamily="2" charset="-122"/>
                        </a:rPr>
                        <a:t>try </a:t>
                      </a:r>
                    </a:p>
                  </a:txBody>
                  <a:tcPr marL="129092" marR="1290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Times New Roman" pitchFamily="18" charset="0"/>
                          <a:ea typeface="宋体" pitchFamily="2" charset="-122"/>
                        </a:rPr>
                        <a:t>void </a:t>
                      </a:r>
                    </a:p>
                  </a:txBody>
                  <a:tcPr marL="129092" marR="1290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smtClean="0">
                          <a:ln>
                            <a:noFill/>
                          </a:ln>
                          <a:solidFill>
                            <a:schemeClr val="accent2"/>
                          </a:solidFill>
                          <a:effectLst/>
                          <a:latin typeface="Times New Roman" pitchFamily="18" charset="0"/>
                          <a:ea typeface="宋体" pitchFamily="2" charset="-122"/>
                        </a:rPr>
                        <a:t>volatile </a:t>
                      </a:r>
                    </a:p>
                  </a:txBody>
                  <a:tcPr marL="129092" marR="1290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800" b="0" i="0" u="none" strike="noStrike" cap="none" normalizeH="0" baseline="0" dirty="0" smtClean="0">
                          <a:ln>
                            <a:noFill/>
                          </a:ln>
                          <a:solidFill>
                            <a:schemeClr val="accent2"/>
                          </a:solidFill>
                          <a:effectLst/>
                          <a:latin typeface="Times New Roman" pitchFamily="18" charset="0"/>
                          <a:ea typeface="宋体" pitchFamily="2" charset="-122"/>
                        </a:rPr>
                        <a:t>while </a:t>
                      </a:r>
                    </a:p>
                  </a:txBody>
                  <a:tcPr marL="129092" marR="129092"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8190869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课程介绍</a:t>
            </a:r>
            <a:endParaRPr kumimoji="1" lang="zh-CN" altLang="en-US" dirty="0">
              <a:solidFill>
                <a:schemeClr val="accent2"/>
              </a:solidFill>
            </a:endParaRPr>
          </a:p>
        </p:txBody>
      </p:sp>
      <p:sp>
        <p:nvSpPr>
          <p:cNvPr id="3" name="内容占位符 2"/>
          <p:cNvSpPr>
            <a:spLocks noGrp="1"/>
          </p:cNvSpPr>
          <p:nvPr>
            <p:ph idx="1"/>
          </p:nvPr>
        </p:nvSpPr>
        <p:spPr/>
        <p:txBody>
          <a:bodyPr/>
          <a:lstStyle/>
          <a:p>
            <a:r>
              <a:rPr kumimoji="1" lang="zh-CN" altLang="en-US" dirty="0"/>
              <a:t>目的：掌握</a:t>
            </a:r>
            <a:r>
              <a:rPr kumimoji="1" lang="en-US" altLang="zh-CN" dirty="0"/>
              <a:t>Java</a:t>
            </a:r>
            <a:r>
              <a:rPr kumimoji="1" lang="zh-CN" altLang="en-US" dirty="0"/>
              <a:t>语言基础语法</a:t>
            </a:r>
            <a:endParaRPr kumimoji="1" lang="en-US" altLang="zh-CN" dirty="0" smtClean="0"/>
          </a:p>
          <a:p>
            <a:r>
              <a:rPr kumimoji="1" lang="zh-CN" altLang="en-US" dirty="0"/>
              <a:t>内容：变量、控制台输出、注释、分隔符、标识符、关键字、计算机数制及转换、数据类型</a:t>
            </a:r>
            <a:endParaRPr kumimoji="1" lang="en-US" altLang="zh-CN" dirty="0"/>
          </a:p>
          <a:p>
            <a:r>
              <a:rPr kumimoji="1" lang="zh-CN" altLang="en-US" dirty="0"/>
              <a:t>重点：数据类型、变量</a:t>
            </a:r>
            <a:endParaRPr kumimoji="1" lang="en-US" altLang="zh-CN" dirty="0" smtClean="0"/>
          </a:p>
          <a:p>
            <a:r>
              <a:rPr kumimoji="1" lang="zh-CN" altLang="en-US" dirty="0" smtClean="0"/>
              <a:t>难点：变量的声明和初始化、数制转换</a:t>
            </a:r>
          </a:p>
        </p:txBody>
      </p:sp>
      <p:sp>
        <p:nvSpPr>
          <p:cNvPr id="5" name="日期占位符 4"/>
          <p:cNvSpPr>
            <a:spLocks noGrp="1"/>
          </p:cNvSpPr>
          <p:nvPr>
            <p:ph type="dt" sz="half" idx="10"/>
          </p:nvPr>
        </p:nvSpPr>
        <p:spPr/>
        <p:txBody>
          <a:bodyPr/>
          <a:lstStyle/>
          <a:p>
            <a:fld id="{5B48A030-F790-DA4A-A78D-ACF0F9D8C0E6}" type="datetime1">
              <a:rPr kumimoji="1" lang="zh-CN" altLang="en-US" smtClean="0"/>
              <a:t>2017/8/3</a:t>
            </a:fld>
            <a:endParaRPr kumimoji="1" lang="zh-CN" altLang="en-US"/>
          </a:p>
        </p:txBody>
      </p:sp>
      <p:sp>
        <p:nvSpPr>
          <p:cNvPr id="6" name="页脚占位符 5"/>
          <p:cNvSpPr>
            <a:spLocks noGrp="1"/>
          </p:cNvSpPr>
          <p:nvPr>
            <p:ph type="ftr" sz="quarter" idx="11"/>
          </p:nvPr>
        </p:nvSpPr>
        <p:spPr/>
        <p:txBody>
          <a:bodyPr/>
          <a:lstStyle/>
          <a:p>
            <a:r>
              <a:rPr kumimoji="1" lang="zh-CN" altLang="en-US" smtClean="0"/>
              <a:t>北京优才创智科技有限公司</a:t>
            </a:r>
            <a:endParaRPr kumimoji="1" lang="zh-CN" altLang="en-US"/>
          </a:p>
        </p:txBody>
      </p:sp>
      <p:sp>
        <p:nvSpPr>
          <p:cNvPr id="7" name="幻灯片编号占位符 6"/>
          <p:cNvSpPr>
            <a:spLocks noGrp="1"/>
          </p:cNvSpPr>
          <p:nvPr>
            <p:ph type="sldNum" sz="quarter" idx="12"/>
          </p:nvPr>
        </p:nvSpPr>
        <p:spPr/>
        <p:txBody>
          <a:bodyPr/>
          <a:lstStyle/>
          <a:p>
            <a:fld id="{7BBC1F62-F2EE-734B-B0E2-00D101347D04}" type="slidenum">
              <a:rPr kumimoji="1" lang="zh-CN" altLang="en-US" smtClean="0"/>
              <a:t>1</a:t>
            </a:fld>
            <a:endParaRPr kumimoji="1" lang="zh-CN" altLang="en-US"/>
          </a:p>
        </p:txBody>
      </p:sp>
    </p:spTree>
    <p:extLst>
      <p:ext uri="{BB962C8B-B14F-4D97-AF65-F5344CB8AC3E}">
        <p14:creationId xmlns:p14="http://schemas.microsoft.com/office/powerpoint/2010/main" val="901367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计算机系统的进制和数制转换</a:t>
            </a:r>
            <a:endParaRPr kumimoji="1" lang="zh-CN" altLang="en-US" dirty="0">
              <a:solidFill>
                <a:schemeClr val="accent2"/>
              </a:solidFill>
            </a:endParaRPr>
          </a:p>
        </p:txBody>
      </p:sp>
      <p:sp>
        <p:nvSpPr>
          <p:cNvPr id="3" name="内容占位符 2"/>
          <p:cNvSpPr>
            <a:spLocks noGrp="1"/>
          </p:cNvSpPr>
          <p:nvPr>
            <p:ph idx="1"/>
          </p:nvPr>
        </p:nvSpPr>
        <p:spPr/>
        <p:txBody>
          <a:bodyPr/>
          <a:lstStyle/>
          <a:p>
            <a:r>
              <a:rPr kumimoji="1" lang="zh-CN" altLang="en-US"/>
              <a:t>概述</a:t>
            </a:r>
            <a:endParaRPr kumimoji="1" lang="en-US" altLang="zh-CN"/>
          </a:p>
          <a:p>
            <a:r>
              <a:rPr kumimoji="1" lang="zh-CN" altLang="en-US"/>
              <a:t>进制</a:t>
            </a:r>
            <a:endParaRPr kumimoji="1" lang="en-US" altLang="zh-CN"/>
          </a:p>
          <a:p>
            <a:r>
              <a:rPr kumimoji="1" lang="zh-CN" altLang="en-US"/>
              <a:t>数制转换</a:t>
            </a:r>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2017/8/3</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19</a:t>
            </a:fld>
            <a:endParaRPr kumimoji="1" lang="zh-CN" altLang="en-US"/>
          </a:p>
        </p:txBody>
      </p:sp>
    </p:spTree>
    <p:extLst>
      <p:ext uri="{BB962C8B-B14F-4D97-AF65-F5344CB8AC3E}">
        <p14:creationId xmlns:p14="http://schemas.microsoft.com/office/powerpoint/2010/main" val="1023569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计算机系统进制概述</a:t>
            </a:r>
            <a:endParaRPr kumimoji="1" lang="zh-CN" altLang="en-US" dirty="0">
              <a:solidFill>
                <a:schemeClr val="accent2"/>
              </a:solidFill>
            </a:endParaRPr>
          </a:p>
        </p:txBody>
      </p:sp>
      <p:sp>
        <p:nvSpPr>
          <p:cNvPr id="3" name="内容占位符 2"/>
          <p:cNvSpPr>
            <a:spLocks noGrp="1"/>
          </p:cNvSpPr>
          <p:nvPr>
            <p:ph idx="1"/>
          </p:nvPr>
        </p:nvSpPr>
        <p:spPr/>
        <p:txBody>
          <a:bodyPr/>
          <a:lstStyle/>
          <a:p>
            <a:r>
              <a:rPr kumimoji="1" lang="zh-CN" altLang="en-US"/>
              <a:t>计算机底层使用的数制是二进制</a:t>
            </a:r>
            <a:endParaRPr kumimoji="1" lang="en-US" altLang="zh-CN"/>
          </a:p>
          <a:p>
            <a:r>
              <a:rPr kumimoji="1" lang="zh-CN" altLang="en-US"/>
              <a:t>用</a:t>
            </a:r>
            <a:r>
              <a:rPr kumimoji="1" lang="en-US" altLang="zh-CN"/>
              <a:t>Java</a:t>
            </a:r>
            <a:r>
              <a:rPr kumimoji="1" lang="zh-CN" altLang="en-US"/>
              <a:t>编程使用的是十进制，</a:t>
            </a:r>
            <a:r>
              <a:rPr kumimoji="1" lang="en-US" altLang="zh-CN"/>
              <a:t>Java</a:t>
            </a:r>
            <a:r>
              <a:rPr kumimoji="1" lang="zh-CN" altLang="en-US"/>
              <a:t>底层仍使用二进制</a:t>
            </a:r>
            <a:endParaRPr kumimoji="1" lang="en-US" altLang="zh-CN"/>
          </a:p>
          <a:p>
            <a:r>
              <a:rPr kumimoji="1" lang="zh-CN" altLang="en-US"/>
              <a:t>还可以使用八进制、十六进制表示</a:t>
            </a:r>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2017/8/3</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20</a:t>
            </a:fld>
            <a:endParaRPr kumimoji="1" lang="zh-CN" altLang="en-US"/>
          </a:p>
        </p:txBody>
      </p:sp>
    </p:spTree>
    <p:extLst>
      <p:ext uri="{BB962C8B-B14F-4D97-AF65-F5344CB8AC3E}">
        <p14:creationId xmlns:p14="http://schemas.microsoft.com/office/powerpoint/2010/main" val="1058379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十进制</a:t>
            </a:r>
            <a:endParaRPr kumimoji="1" lang="zh-CN" altLang="en-US" dirty="0">
              <a:solidFill>
                <a:schemeClr val="accent2"/>
              </a:solidFill>
            </a:endParaRPr>
          </a:p>
        </p:txBody>
      </p:sp>
      <p:sp>
        <p:nvSpPr>
          <p:cNvPr id="3" name="内容占位符 2"/>
          <p:cNvSpPr>
            <a:spLocks noGrp="1"/>
          </p:cNvSpPr>
          <p:nvPr>
            <p:ph idx="1"/>
          </p:nvPr>
        </p:nvSpPr>
        <p:spPr/>
        <p:txBody>
          <a:bodyPr/>
          <a:lstStyle/>
          <a:p>
            <a:r>
              <a:rPr kumimoji="1" lang="zh-CN" altLang="en-US"/>
              <a:t>逢</a:t>
            </a:r>
            <a:r>
              <a:rPr kumimoji="1" lang="en-US" altLang="zh-CN"/>
              <a:t>10</a:t>
            </a:r>
            <a:r>
              <a:rPr kumimoji="1" lang="zh-CN" altLang="en-US"/>
              <a:t>进位是我们最常用的一种数位进制方式</a:t>
            </a:r>
            <a:endParaRPr kumimoji="1" lang="en-US" altLang="zh-CN"/>
          </a:p>
          <a:p>
            <a:pPr lvl="1"/>
            <a:endParaRPr kumimoji="1" lang="en-US" altLang="zh-CN"/>
          </a:p>
          <a:p>
            <a:pPr lvl="1"/>
            <a:endParaRPr kumimoji="1" lang="en-US" altLang="zh-CN"/>
          </a:p>
          <a:p>
            <a:pPr lvl="1"/>
            <a:endParaRPr kumimoji="1" lang="en-US" altLang="zh-CN"/>
          </a:p>
          <a:p>
            <a:r>
              <a:rPr lang="zh-CN" altLang="zh-CN"/>
              <a:t>如上例所示，</a:t>
            </a:r>
            <a:r>
              <a:rPr lang="en-US" altLang="zh-CN"/>
              <a:t>10</a:t>
            </a:r>
            <a:r>
              <a:rPr lang="zh-CN" altLang="zh-CN"/>
              <a:t>称做</a:t>
            </a:r>
            <a:r>
              <a:rPr lang="en-US" altLang="zh-CN"/>
              <a:t>“</a:t>
            </a:r>
            <a:r>
              <a:rPr lang="zh-CN" altLang="zh-CN"/>
              <a:t>基数</a:t>
            </a:r>
            <a:r>
              <a:rPr lang="en-US" altLang="zh-CN"/>
              <a:t>”</a:t>
            </a:r>
            <a:r>
              <a:rPr lang="zh-CN" altLang="zh-CN"/>
              <a:t>，</a:t>
            </a:r>
            <a:r>
              <a:rPr lang="en-US" altLang="zh-CN"/>
              <a:t>10</a:t>
            </a:r>
            <a:r>
              <a:rPr lang="en-US" altLang="zh-CN" baseline="30000">
                <a:solidFill>
                  <a:srgbClr val="FF0000"/>
                </a:solidFill>
              </a:rPr>
              <a:t>n</a:t>
            </a:r>
            <a:r>
              <a:rPr lang="zh-CN" altLang="zh-CN"/>
              <a:t>（</a:t>
            </a:r>
            <a:r>
              <a:rPr lang="en-US" altLang="zh-CN"/>
              <a:t>10</a:t>
            </a:r>
            <a:r>
              <a:rPr lang="zh-CN" altLang="zh-CN"/>
              <a:t>的</a:t>
            </a:r>
            <a:r>
              <a:rPr lang="en-US" altLang="zh-CN"/>
              <a:t>n</a:t>
            </a:r>
            <a:r>
              <a:rPr lang="zh-CN" altLang="zh-CN"/>
              <a:t>次幂）被称作</a:t>
            </a:r>
            <a:r>
              <a:rPr lang="en-US" altLang="zh-CN"/>
              <a:t>"</a:t>
            </a:r>
            <a:r>
              <a:rPr lang="zh-CN" altLang="zh-CN"/>
              <a:t>权</a:t>
            </a:r>
            <a:r>
              <a:rPr lang="en-US" altLang="zh-CN"/>
              <a:t>"</a:t>
            </a:r>
            <a:r>
              <a:rPr lang="zh-CN" altLang="zh-CN">
                <a:effectLst/>
              </a:rPr>
              <a:t> </a:t>
            </a:r>
            <a:endParaRPr kumimoji="1" lang="en-US" altLang="zh-CN"/>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2017/8/3</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21</a:t>
            </a:fld>
            <a:endParaRPr kumimoji="1" lang="zh-CN" altLang="en-US"/>
          </a:p>
        </p:txBody>
      </p:sp>
      <p:sp>
        <p:nvSpPr>
          <p:cNvPr id="7" name="矩形 6"/>
          <p:cNvSpPr/>
          <p:nvPr/>
        </p:nvSpPr>
        <p:spPr>
          <a:xfrm>
            <a:off x="1075337" y="2373688"/>
            <a:ext cx="7708900" cy="10111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a:latin typeface="Heiti SC Light" charset="-122"/>
                <a:ea typeface="Heiti SC Light" charset="-122"/>
                <a:cs typeface="Heiti SC Light" charset="-122"/>
              </a:rPr>
              <a:t>23678(10</a:t>
            </a:r>
            <a:r>
              <a:rPr lang="zh-CN" altLang="zh-CN">
                <a:latin typeface="Heiti SC Light" charset="-122"/>
                <a:ea typeface="Heiti SC Light" charset="-122"/>
                <a:cs typeface="Heiti SC Light" charset="-122"/>
              </a:rPr>
              <a:t>进制</a:t>
            </a:r>
            <a:r>
              <a:rPr lang="en-US" altLang="zh-CN">
                <a:latin typeface="Heiti SC Light" charset="-122"/>
                <a:ea typeface="Heiti SC Light" charset="-122"/>
                <a:cs typeface="Heiti SC Light" charset="-122"/>
              </a:rPr>
              <a:t>)  =  2*10000+3*1000+6*100+7*10+8*1 </a:t>
            </a:r>
            <a:endParaRPr lang="zh-CN" altLang="zh-CN">
              <a:latin typeface="Heiti SC Light" charset="-122"/>
              <a:ea typeface="Heiti SC Light" charset="-122"/>
              <a:cs typeface="Heiti SC Light" charset="-122"/>
            </a:endParaRPr>
          </a:p>
          <a:p>
            <a:r>
              <a:rPr lang="en-US" altLang="zh-CN">
                <a:latin typeface="Heiti SC Light" charset="-122"/>
                <a:ea typeface="Heiti SC Light" charset="-122"/>
                <a:cs typeface="Heiti SC Light" charset="-122"/>
              </a:rPr>
              <a:t>               =  2*10</a:t>
            </a:r>
            <a:r>
              <a:rPr lang="en-US" altLang="zh-CN" baseline="30000">
                <a:solidFill>
                  <a:srgbClr val="FF0000"/>
                </a:solidFill>
                <a:latin typeface="Heiti SC Light" charset="-122"/>
                <a:ea typeface="Heiti SC Light" charset="-122"/>
                <a:cs typeface="Heiti SC Light" charset="-122"/>
              </a:rPr>
              <a:t>4</a:t>
            </a:r>
            <a:r>
              <a:rPr lang="en-US" altLang="zh-CN">
                <a:latin typeface="Heiti SC Light" charset="-122"/>
                <a:ea typeface="Heiti SC Light" charset="-122"/>
                <a:cs typeface="Heiti SC Light" charset="-122"/>
              </a:rPr>
              <a:t> + 3*10</a:t>
            </a:r>
            <a:r>
              <a:rPr lang="en-US" altLang="zh-CN" baseline="30000">
                <a:solidFill>
                  <a:srgbClr val="FF0000"/>
                </a:solidFill>
                <a:latin typeface="Heiti SC Light" charset="-122"/>
                <a:ea typeface="Heiti SC Light" charset="-122"/>
                <a:cs typeface="Heiti SC Light" charset="-122"/>
              </a:rPr>
              <a:t>3</a:t>
            </a:r>
            <a:r>
              <a:rPr lang="en-US" altLang="zh-CN" b="1">
                <a:latin typeface="Heiti SC Light" charset="-122"/>
                <a:ea typeface="Heiti SC Light" charset="-122"/>
                <a:cs typeface="Heiti SC Light" charset="-122"/>
              </a:rPr>
              <a:t> </a:t>
            </a:r>
            <a:r>
              <a:rPr lang="en-US" altLang="zh-CN">
                <a:latin typeface="Heiti SC Light" charset="-122"/>
                <a:ea typeface="Heiti SC Light" charset="-122"/>
                <a:cs typeface="Heiti SC Light" charset="-122"/>
              </a:rPr>
              <a:t>+ 6*10</a:t>
            </a:r>
            <a:r>
              <a:rPr lang="en-US" altLang="zh-CN" baseline="30000">
                <a:solidFill>
                  <a:srgbClr val="FF0000"/>
                </a:solidFill>
                <a:latin typeface="Heiti SC Light" charset="-122"/>
                <a:ea typeface="Heiti SC Light" charset="-122"/>
                <a:cs typeface="Heiti SC Light" charset="-122"/>
              </a:rPr>
              <a:t>2</a:t>
            </a:r>
            <a:r>
              <a:rPr lang="en-US" altLang="zh-CN" b="1">
                <a:latin typeface="Heiti SC Light" charset="-122"/>
                <a:ea typeface="Heiti SC Light" charset="-122"/>
                <a:cs typeface="Heiti SC Light" charset="-122"/>
              </a:rPr>
              <a:t> </a:t>
            </a:r>
            <a:r>
              <a:rPr lang="en-US" altLang="zh-CN">
                <a:latin typeface="Heiti SC Light" charset="-122"/>
                <a:ea typeface="Heiti SC Light" charset="-122"/>
                <a:cs typeface="Heiti SC Light" charset="-122"/>
              </a:rPr>
              <a:t>+ 7*10</a:t>
            </a:r>
            <a:r>
              <a:rPr lang="en-US" altLang="zh-CN" baseline="30000">
                <a:solidFill>
                  <a:srgbClr val="FF0000"/>
                </a:solidFill>
                <a:latin typeface="Heiti SC Light" charset="-122"/>
                <a:ea typeface="Heiti SC Light" charset="-122"/>
                <a:cs typeface="Heiti SC Light" charset="-122"/>
              </a:rPr>
              <a:t>1</a:t>
            </a:r>
            <a:r>
              <a:rPr lang="en-US" altLang="zh-CN">
                <a:latin typeface="Heiti SC Light" charset="-122"/>
                <a:ea typeface="Heiti SC Light" charset="-122"/>
                <a:cs typeface="Heiti SC Light" charset="-122"/>
              </a:rPr>
              <a:t> + 8*10</a:t>
            </a:r>
            <a:r>
              <a:rPr lang="en-US" altLang="zh-CN" baseline="30000">
                <a:solidFill>
                  <a:srgbClr val="FF0000"/>
                </a:solidFill>
                <a:latin typeface="Heiti SC Light" charset="-122"/>
                <a:ea typeface="Heiti SC Light" charset="-122"/>
                <a:cs typeface="Heiti SC Light" charset="-122"/>
              </a:rPr>
              <a:t>0</a:t>
            </a:r>
            <a:r>
              <a:rPr lang="en-US" altLang="zh-CN" b="1">
                <a:latin typeface="Heiti SC Light" charset="-122"/>
                <a:ea typeface="Heiti SC Light" charset="-122"/>
                <a:cs typeface="Heiti SC Light" charset="-122"/>
              </a:rPr>
              <a:t> </a:t>
            </a:r>
            <a:endParaRPr lang="zh-CN" altLang="zh-CN">
              <a:latin typeface="Heiti SC Light" charset="-122"/>
              <a:ea typeface="Heiti SC Light" charset="-122"/>
              <a:cs typeface="Heiti SC Light" charset="-122"/>
            </a:endParaRPr>
          </a:p>
          <a:p>
            <a:r>
              <a:rPr lang="en-US" altLang="zh-CN">
                <a:latin typeface="Heiti SC Light" charset="-122"/>
                <a:ea typeface="Heiti SC Light" charset="-122"/>
                <a:cs typeface="Heiti SC Light" charset="-122"/>
              </a:rPr>
              <a:t>                =  23678</a:t>
            </a:r>
            <a:endParaRPr lang="zh-CN" altLang="zh-CN">
              <a:latin typeface="Heiti SC Light" charset="-122"/>
              <a:ea typeface="Heiti SC Light" charset="-122"/>
              <a:cs typeface="Heiti SC Light" charset="-122"/>
            </a:endParaRPr>
          </a:p>
          <a:p>
            <a:pPr algn="just"/>
            <a:endParaRPr kumimoji="1" lang="zh-CN" altLang="en-US"/>
          </a:p>
        </p:txBody>
      </p:sp>
      <p:sp>
        <p:nvSpPr>
          <p:cNvPr id="8" name="矩形 7"/>
          <p:cNvSpPr/>
          <p:nvPr/>
        </p:nvSpPr>
        <p:spPr>
          <a:xfrm>
            <a:off x="1075337" y="4146988"/>
            <a:ext cx="7708900" cy="16442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a:latin typeface="Heiti SC Light" charset="-122"/>
                <a:ea typeface="Heiti SC Light" charset="-122"/>
                <a:cs typeface="Heiti SC Light" charset="-122"/>
              </a:rPr>
              <a:t>10000</a:t>
            </a:r>
            <a:r>
              <a:rPr lang="zh-CN" altLang="zh-CN">
                <a:latin typeface="Heiti SC Light" charset="-122"/>
                <a:ea typeface="Heiti SC Light" charset="-122"/>
                <a:cs typeface="Heiti SC Light" charset="-122"/>
              </a:rPr>
              <a:t>＝</a:t>
            </a:r>
            <a:r>
              <a:rPr lang="en-US" altLang="zh-CN">
                <a:latin typeface="Heiti SC Light" charset="-122"/>
                <a:ea typeface="Heiti SC Light" charset="-122"/>
                <a:cs typeface="Heiti SC Light" charset="-122"/>
              </a:rPr>
              <a:t>10</a:t>
            </a:r>
            <a:r>
              <a:rPr lang="en-US" altLang="zh-CN" baseline="30000">
                <a:solidFill>
                  <a:srgbClr val="FF0000"/>
                </a:solidFill>
                <a:latin typeface="Heiti SC Light" charset="-122"/>
                <a:ea typeface="Heiti SC Light" charset="-122"/>
                <a:cs typeface="Heiti SC Light" charset="-122"/>
              </a:rPr>
              <a:t>4</a:t>
            </a:r>
            <a:endParaRPr lang="zh-CN" altLang="zh-CN">
              <a:solidFill>
                <a:srgbClr val="FF0000"/>
              </a:solidFill>
              <a:latin typeface="Heiti SC Light" charset="-122"/>
              <a:ea typeface="Heiti SC Light" charset="-122"/>
              <a:cs typeface="Heiti SC Light" charset="-122"/>
            </a:endParaRPr>
          </a:p>
          <a:p>
            <a:r>
              <a:rPr lang="en-US" altLang="zh-CN">
                <a:latin typeface="Heiti SC Light" charset="-122"/>
                <a:ea typeface="Heiti SC Light" charset="-122"/>
                <a:cs typeface="Heiti SC Light" charset="-122"/>
              </a:rPr>
              <a:t>1000</a:t>
            </a:r>
            <a:r>
              <a:rPr lang="zh-CN" altLang="zh-CN">
                <a:latin typeface="Heiti SC Light" charset="-122"/>
                <a:ea typeface="Heiti SC Light" charset="-122"/>
                <a:cs typeface="Heiti SC Light" charset="-122"/>
              </a:rPr>
              <a:t>＝</a:t>
            </a:r>
            <a:r>
              <a:rPr lang="en-US" altLang="zh-CN">
                <a:latin typeface="Heiti SC Light" charset="-122"/>
                <a:ea typeface="Heiti SC Light" charset="-122"/>
                <a:cs typeface="Heiti SC Light" charset="-122"/>
              </a:rPr>
              <a:t>10</a:t>
            </a:r>
            <a:r>
              <a:rPr lang="en-US" altLang="zh-CN" baseline="30000">
                <a:solidFill>
                  <a:srgbClr val="FF0000"/>
                </a:solidFill>
                <a:latin typeface="Heiti SC Light" charset="-122"/>
                <a:ea typeface="Heiti SC Light" charset="-122"/>
                <a:cs typeface="Heiti SC Light" charset="-122"/>
              </a:rPr>
              <a:t>3</a:t>
            </a:r>
            <a:endParaRPr lang="zh-CN" altLang="zh-CN">
              <a:solidFill>
                <a:srgbClr val="FF0000"/>
              </a:solidFill>
              <a:latin typeface="Heiti SC Light" charset="-122"/>
              <a:ea typeface="Heiti SC Light" charset="-122"/>
              <a:cs typeface="Heiti SC Light" charset="-122"/>
            </a:endParaRPr>
          </a:p>
          <a:p>
            <a:r>
              <a:rPr lang="en-US" altLang="zh-CN">
                <a:latin typeface="Heiti SC Light" charset="-122"/>
                <a:ea typeface="Heiti SC Light" charset="-122"/>
                <a:cs typeface="Heiti SC Light" charset="-122"/>
              </a:rPr>
              <a:t>100</a:t>
            </a:r>
            <a:r>
              <a:rPr lang="zh-CN" altLang="zh-CN">
                <a:latin typeface="Heiti SC Light" charset="-122"/>
                <a:ea typeface="Heiti SC Light" charset="-122"/>
                <a:cs typeface="Heiti SC Light" charset="-122"/>
              </a:rPr>
              <a:t>＝</a:t>
            </a:r>
            <a:r>
              <a:rPr lang="en-US" altLang="zh-CN">
                <a:latin typeface="Heiti SC Light" charset="-122"/>
                <a:ea typeface="Heiti SC Light" charset="-122"/>
                <a:cs typeface="Heiti SC Light" charset="-122"/>
              </a:rPr>
              <a:t>10</a:t>
            </a:r>
            <a:r>
              <a:rPr lang="en-US" altLang="zh-CN" baseline="30000">
                <a:solidFill>
                  <a:srgbClr val="FF0000"/>
                </a:solidFill>
                <a:latin typeface="Heiti SC Light" charset="-122"/>
                <a:ea typeface="Heiti SC Light" charset="-122"/>
                <a:cs typeface="Heiti SC Light" charset="-122"/>
              </a:rPr>
              <a:t>2</a:t>
            </a:r>
            <a:endParaRPr lang="zh-CN" altLang="zh-CN">
              <a:solidFill>
                <a:srgbClr val="FF0000"/>
              </a:solidFill>
              <a:latin typeface="Heiti SC Light" charset="-122"/>
              <a:ea typeface="Heiti SC Light" charset="-122"/>
              <a:cs typeface="Heiti SC Light" charset="-122"/>
            </a:endParaRPr>
          </a:p>
          <a:p>
            <a:r>
              <a:rPr lang="en-US" altLang="zh-CN">
                <a:latin typeface="Heiti SC Light" charset="-122"/>
                <a:ea typeface="Heiti SC Light" charset="-122"/>
                <a:cs typeface="Heiti SC Light" charset="-122"/>
              </a:rPr>
              <a:t>10</a:t>
            </a:r>
            <a:r>
              <a:rPr lang="zh-CN" altLang="zh-CN">
                <a:latin typeface="Heiti SC Light" charset="-122"/>
                <a:ea typeface="Heiti SC Light" charset="-122"/>
                <a:cs typeface="Heiti SC Light" charset="-122"/>
              </a:rPr>
              <a:t>＝</a:t>
            </a:r>
            <a:r>
              <a:rPr lang="en-US" altLang="zh-CN">
                <a:latin typeface="Heiti SC Light" charset="-122"/>
                <a:ea typeface="Heiti SC Light" charset="-122"/>
                <a:cs typeface="Heiti SC Light" charset="-122"/>
              </a:rPr>
              <a:t>10</a:t>
            </a:r>
            <a:r>
              <a:rPr lang="en-US" altLang="zh-CN" baseline="30000">
                <a:solidFill>
                  <a:srgbClr val="FF0000"/>
                </a:solidFill>
                <a:latin typeface="Heiti SC Light" charset="-122"/>
                <a:ea typeface="Heiti SC Light" charset="-122"/>
                <a:cs typeface="Heiti SC Light" charset="-122"/>
              </a:rPr>
              <a:t>1</a:t>
            </a:r>
            <a:endParaRPr lang="zh-CN" altLang="zh-CN">
              <a:solidFill>
                <a:srgbClr val="FF0000"/>
              </a:solidFill>
              <a:latin typeface="Heiti SC Light" charset="-122"/>
              <a:ea typeface="Heiti SC Light" charset="-122"/>
              <a:cs typeface="Heiti SC Light" charset="-122"/>
            </a:endParaRPr>
          </a:p>
          <a:p>
            <a:r>
              <a:rPr lang="en-US" altLang="zh-CN">
                <a:latin typeface="Heiti SC Light" charset="-122"/>
                <a:ea typeface="Heiti SC Light" charset="-122"/>
                <a:cs typeface="Heiti SC Light" charset="-122"/>
              </a:rPr>
              <a:t>1</a:t>
            </a:r>
            <a:r>
              <a:rPr lang="zh-CN" altLang="zh-CN">
                <a:latin typeface="Heiti SC Light" charset="-122"/>
                <a:ea typeface="Heiti SC Light" charset="-122"/>
                <a:cs typeface="Heiti SC Light" charset="-122"/>
              </a:rPr>
              <a:t>＝</a:t>
            </a:r>
            <a:r>
              <a:rPr lang="en-US" altLang="zh-CN">
                <a:latin typeface="Heiti SC Light" charset="-122"/>
                <a:ea typeface="Heiti SC Light" charset="-122"/>
                <a:cs typeface="Heiti SC Light" charset="-122"/>
              </a:rPr>
              <a:t>10</a:t>
            </a:r>
            <a:r>
              <a:rPr lang="en-US" altLang="zh-CN" baseline="30000">
                <a:solidFill>
                  <a:srgbClr val="FF0000"/>
                </a:solidFill>
                <a:latin typeface="Heiti SC Light" charset="-122"/>
                <a:ea typeface="Heiti SC Light" charset="-122"/>
                <a:cs typeface="Heiti SC Light" charset="-122"/>
              </a:rPr>
              <a:t>0</a:t>
            </a:r>
            <a:endParaRPr lang="zh-CN" altLang="zh-CN">
              <a:solidFill>
                <a:srgbClr val="FF0000"/>
              </a:solidFill>
              <a:latin typeface="Heiti SC Light" charset="-122"/>
              <a:ea typeface="Heiti SC Light" charset="-122"/>
              <a:cs typeface="Heiti SC Light" charset="-122"/>
            </a:endParaRPr>
          </a:p>
          <a:p>
            <a:pPr algn="just"/>
            <a:endParaRPr kumimoji="1" lang="zh-CN" altLang="en-US"/>
          </a:p>
        </p:txBody>
      </p:sp>
    </p:spTree>
    <p:extLst>
      <p:ext uri="{BB962C8B-B14F-4D97-AF65-F5344CB8AC3E}">
        <p14:creationId xmlns:p14="http://schemas.microsoft.com/office/powerpoint/2010/main" val="951445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二进制</a:t>
            </a:r>
            <a:endParaRPr kumimoji="1" lang="zh-CN" altLang="en-US" dirty="0">
              <a:solidFill>
                <a:schemeClr val="accent2"/>
              </a:solidFill>
            </a:endParaRPr>
          </a:p>
        </p:txBody>
      </p:sp>
      <p:sp>
        <p:nvSpPr>
          <p:cNvPr id="3" name="内容占位符 2"/>
          <p:cNvSpPr>
            <a:spLocks noGrp="1"/>
          </p:cNvSpPr>
          <p:nvPr>
            <p:ph idx="1"/>
          </p:nvPr>
        </p:nvSpPr>
        <p:spPr/>
        <p:txBody>
          <a:bodyPr/>
          <a:lstStyle/>
          <a:p>
            <a:r>
              <a:rPr lang="zh-CN" altLang="zh-CN"/>
              <a:t>二进制（逢</a:t>
            </a:r>
            <a:r>
              <a:rPr lang="en-US" altLang="zh-CN"/>
              <a:t>2</a:t>
            </a:r>
            <a:r>
              <a:rPr lang="zh-CN" altLang="zh-CN"/>
              <a:t>进位）是基数为</a:t>
            </a:r>
            <a:r>
              <a:rPr lang="en-US" altLang="zh-CN"/>
              <a:t>"2"</a:t>
            </a:r>
            <a:r>
              <a:rPr lang="zh-CN" altLang="zh-CN"/>
              <a:t>的二进制。</a:t>
            </a:r>
            <a:endParaRPr lang="en-US" altLang="zh-CN"/>
          </a:p>
          <a:p>
            <a:r>
              <a:rPr lang="zh-CN" altLang="zh-CN"/>
              <a:t>计算机为什么要用二进制表示，因为计算机中用二进制表示数据是最简单的，其实用其它进制也可以表示，但是比较麻烦。</a:t>
            </a:r>
          </a:p>
          <a:p>
            <a:r>
              <a:rPr lang="zh-CN" altLang="zh-CN"/>
              <a:t>二进制的基数为</a:t>
            </a:r>
            <a:r>
              <a:rPr lang="en-US" altLang="zh-CN"/>
              <a:t>2</a:t>
            </a:r>
            <a:r>
              <a:rPr lang="zh-CN" altLang="zh-CN"/>
              <a:t>，权为</a:t>
            </a:r>
            <a:r>
              <a:rPr lang="en-US" altLang="zh-CN"/>
              <a:t>2</a:t>
            </a:r>
            <a:r>
              <a:rPr lang="en-US" altLang="zh-CN" baseline="30000">
                <a:solidFill>
                  <a:srgbClr val="FF0000"/>
                </a:solidFill>
              </a:rPr>
              <a:t>n</a:t>
            </a:r>
            <a:r>
              <a:rPr lang="zh-CN" altLang="zh-CN"/>
              <a:t>（</a:t>
            </a:r>
            <a:r>
              <a:rPr lang="en-US" altLang="zh-CN"/>
              <a:t>2</a:t>
            </a:r>
            <a:r>
              <a:rPr lang="zh-CN" altLang="zh-CN"/>
              <a:t>的</a:t>
            </a:r>
            <a:r>
              <a:rPr lang="en-US" altLang="zh-CN"/>
              <a:t>n</a:t>
            </a:r>
            <a:r>
              <a:rPr lang="zh-CN" altLang="zh-CN"/>
              <a:t>次方）</a:t>
            </a:r>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2017/8/3</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22</a:t>
            </a:fld>
            <a:endParaRPr kumimoji="1" lang="zh-CN" altLang="en-US"/>
          </a:p>
        </p:txBody>
      </p:sp>
      <p:sp>
        <p:nvSpPr>
          <p:cNvPr id="7" name="矩形 6"/>
          <p:cNvSpPr/>
          <p:nvPr/>
        </p:nvSpPr>
        <p:spPr>
          <a:xfrm>
            <a:off x="1075337" y="3801435"/>
            <a:ext cx="7708900" cy="2375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1600">
                <a:latin typeface="Heiti SC Light" charset="-122"/>
                <a:ea typeface="Heiti SC Light" charset="-122"/>
                <a:cs typeface="Heiti SC Light" charset="-122"/>
              </a:rPr>
              <a:t>128</a:t>
            </a:r>
            <a:r>
              <a:rPr lang="zh-CN" altLang="zh-CN" sz="1600">
                <a:latin typeface="Heiti SC Light" charset="-122"/>
                <a:ea typeface="Heiti SC Light" charset="-122"/>
                <a:cs typeface="Heiti SC Light" charset="-122"/>
              </a:rPr>
              <a:t>＝</a:t>
            </a:r>
            <a:r>
              <a:rPr lang="en-US" altLang="zh-CN" sz="1600">
                <a:latin typeface="Heiti SC Light" charset="-122"/>
                <a:ea typeface="Heiti SC Light" charset="-122"/>
                <a:cs typeface="Heiti SC Light" charset="-122"/>
              </a:rPr>
              <a:t>2</a:t>
            </a:r>
            <a:r>
              <a:rPr lang="en-US" altLang="zh-CN" sz="1600" baseline="30000">
                <a:solidFill>
                  <a:srgbClr val="FF0000"/>
                </a:solidFill>
                <a:latin typeface="Heiti SC Light" charset="-122"/>
                <a:ea typeface="Heiti SC Light" charset="-122"/>
                <a:cs typeface="Heiti SC Light" charset="-122"/>
              </a:rPr>
              <a:t>7</a:t>
            </a:r>
          </a:p>
          <a:p>
            <a:r>
              <a:rPr lang="en-US" altLang="zh-CN" sz="1600">
                <a:latin typeface="Heiti SC Light" charset="-122"/>
                <a:ea typeface="Heiti SC Light" charset="-122"/>
                <a:cs typeface="Heiti SC Light" charset="-122"/>
              </a:rPr>
              <a:t>64</a:t>
            </a:r>
            <a:r>
              <a:rPr lang="zh-CN" altLang="zh-CN" sz="1600">
                <a:latin typeface="Heiti SC Light" charset="-122"/>
                <a:ea typeface="Heiti SC Light" charset="-122"/>
                <a:cs typeface="Heiti SC Light" charset="-122"/>
              </a:rPr>
              <a:t>＝</a:t>
            </a:r>
            <a:r>
              <a:rPr lang="en-US" altLang="zh-CN" sz="1600">
                <a:latin typeface="Heiti SC Light" charset="-122"/>
                <a:ea typeface="Heiti SC Light" charset="-122"/>
                <a:cs typeface="Heiti SC Light" charset="-122"/>
              </a:rPr>
              <a:t>2</a:t>
            </a:r>
            <a:r>
              <a:rPr lang="en-US" altLang="zh-CN" sz="1600" baseline="30000">
                <a:solidFill>
                  <a:srgbClr val="FF0000"/>
                </a:solidFill>
                <a:latin typeface="Heiti SC Light" charset="-122"/>
                <a:ea typeface="Heiti SC Light" charset="-122"/>
                <a:cs typeface="Heiti SC Light" charset="-122"/>
              </a:rPr>
              <a:t>6</a:t>
            </a:r>
            <a:endParaRPr lang="zh-CN" altLang="zh-CN" sz="1600">
              <a:solidFill>
                <a:srgbClr val="FF0000"/>
              </a:solidFill>
              <a:latin typeface="Heiti SC Light" charset="-122"/>
              <a:ea typeface="Heiti SC Light" charset="-122"/>
              <a:cs typeface="Heiti SC Light" charset="-122"/>
            </a:endParaRPr>
          </a:p>
          <a:p>
            <a:r>
              <a:rPr lang="en-US" altLang="zh-CN" sz="1600">
                <a:latin typeface="Heiti SC Light" charset="-122"/>
                <a:ea typeface="Heiti SC Light" charset="-122"/>
                <a:cs typeface="Heiti SC Light" charset="-122"/>
              </a:rPr>
              <a:t>32</a:t>
            </a:r>
            <a:r>
              <a:rPr lang="zh-CN" altLang="zh-CN" sz="1600">
                <a:latin typeface="Heiti SC Light" charset="-122"/>
                <a:ea typeface="Heiti SC Light" charset="-122"/>
                <a:cs typeface="Heiti SC Light" charset="-122"/>
              </a:rPr>
              <a:t>＝</a:t>
            </a:r>
            <a:r>
              <a:rPr lang="en-US" altLang="zh-CN" sz="1600">
                <a:latin typeface="Heiti SC Light" charset="-122"/>
                <a:ea typeface="Heiti SC Light" charset="-122"/>
                <a:cs typeface="Heiti SC Light" charset="-122"/>
              </a:rPr>
              <a:t>2</a:t>
            </a:r>
            <a:r>
              <a:rPr lang="en-US" altLang="zh-CN" sz="1600" baseline="30000">
                <a:solidFill>
                  <a:srgbClr val="FF0000"/>
                </a:solidFill>
                <a:latin typeface="Heiti SC Light" charset="-122"/>
                <a:ea typeface="Heiti SC Light" charset="-122"/>
                <a:cs typeface="Heiti SC Light" charset="-122"/>
              </a:rPr>
              <a:t>5</a:t>
            </a:r>
            <a:endParaRPr lang="zh-CN" altLang="zh-CN" sz="1600">
              <a:solidFill>
                <a:srgbClr val="FF0000"/>
              </a:solidFill>
              <a:latin typeface="Heiti SC Light" charset="-122"/>
              <a:ea typeface="Heiti SC Light" charset="-122"/>
              <a:cs typeface="Heiti SC Light" charset="-122"/>
            </a:endParaRPr>
          </a:p>
          <a:p>
            <a:r>
              <a:rPr lang="en-US" altLang="zh-CN" sz="1600">
                <a:latin typeface="Heiti SC Light" charset="-122"/>
                <a:ea typeface="Heiti SC Light" charset="-122"/>
                <a:cs typeface="Heiti SC Light" charset="-122"/>
              </a:rPr>
              <a:t>16</a:t>
            </a:r>
            <a:r>
              <a:rPr lang="zh-CN" altLang="zh-CN" sz="1600">
                <a:latin typeface="Heiti SC Light" charset="-122"/>
                <a:ea typeface="Heiti SC Light" charset="-122"/>
                <a:cs typeface="Heiti SC Light" charset="-122"/>
              </a:rPr>
              <a:t>＝</a:t>
            </a:r>
            <a:r>
              <a:rPr lang="en-US" altLang="zh-CN" sz="1600">
                <a:latin typeface="Heiti SC Light" charset="-122"/>
                <a:ea typeface="Heiti SC Light" charset="-122"/>
                <a:cs typeface="Heiti SC Light" charset="-122"/>
              </a:rPr>
              <a:t>2</a:t>
            </a:r>
            <a:r>
              <a:rPr lang="en-US" altLang="zh-CN" sz="1600" baseline="30000">
                <a:solidFill>
                  <a:srgbClr val="FF0000"/>
                </a:solidFill>
                <a:latin typeface="Heiti SC Light" charset="-122"/>
                <a:ea typeface="Heiti SC Light" charset="-122"/>
                <a:cs typeface="Heiti SC Light" charset="-122"/>
              </a:rPr>
              <a:t>4</a:t>
            </a:r>
            <a:endParaRPr lang="zh-CN" altLang="zh-CN" sz="1600">
              <a:solidFill>
                <a:srgbClr val="FF0000"/>
              </a:solidFill>
              <a:latin typeface="Heiti SC Light" charset="-122"/>
              <a:ea typeface="Heiti SC Light" charset="-122"/>
              <a:cs typeface="Heiti SC Light" charset="-122"/>
            </a:endParaRPr>
          </a:p>
          <a:p>
            <a:r>
              <a:rPr lang="en-US" altLang="zh-CN" sz="1600">
                <a:latin typeface="Heiti SC Light" charset="-122"/>
                <a:ea typeface="Heiti SC Light" charset="-122"/>
                <a:cs typeface="Heiti SC Light" charset="-122"/>
              </a:rPr>
              <a:t>8</a:t>
            </a:r>
            <a:r>
              <a:rPr lang="zh-CN" altLang="zh-CN" sz="1600">
                <a:latin typeface="Heiti SC Light" charset="-122"/>
                <a:ea typeface="Heiti SC Light" charset="-122"/>
                <a:cs typeface="Heiti SC Light" charset="-122"/>
              </a:rPr>
              <a:t>＝</a:t>
            </a:r>
            <a:r>
              <a:rPr lang="en-US" altLang="zh-CN" sz="1600">
                <a:latin typeface="Heiti SC Light" charset="-122"/>
                <a:ea typeface="Heiti SC Light" charset="-122"/>
                <a:cs typeface="Heiti SC Light" charset="-122"/>
              </a:rPr>
              <a:t>2</a:t>
            </a:r>
            <a:r>
              <a:rPr lang="en-US" altLang="zh-CN" sz="1600" baseline="30000">
                <a:solidFill>
                  <a:srgbClr val="FF0000"/>
                </a:solidFill>
                <a:latin typeface="Heiti SC Light" charset="-122"/>
                <a:ea typeface="Heiti SC Light" charset="-122"/>
                <a:cs typeface="Heiti SC Light" charset="-122"/>
              </a:rPr>
              <a:t>3</a:t>
            </a:r>
            <a:endParaRPr lang="zh-CN" altLang="zh-CN" sz="1600">
              <a:solidFill>
                <a:srgbClr val="FF0000"/>
              </a:solidFill>
              <a:latin typeface="Heiti SC Light" charset="-122"/>
              <a:ea typeface="Heiti SC Light" charset="-122"/>
              <a:cs typeface="Heiti SC Light" charset="-122"/>
            </a:endParaRPr>
          </a:p>
          <a:p>
            <a:r>
              <a:rPr lang="en-US" altLang="zh-CN" sz="1600">
                <a:latin typeface="Heiti SC Light" charset="-122"/>
                <a:ea typeface="Heiti SC Light" charset="-122"/>
                <a:cs typeface="Heiti SC Light" charset="-122"/>
              </a:rPr>
              <a:t>4</a:t>
            </a:r>
            <a:r>
              <a:rPr lang="zh-CN" altLang="zh-CN" sz="1600">
                <a:latin typeface="Heiti SC Light" charset="-122"/>
                <a:ea typeface="Heiti SC Light" charset="-122"/>
                <a:cs typeface="Heiti SC Light" charset="-122"/>
              </a:rPr>
              <a:t>＝</a:t>
            </a:r>
            <a:r>
              <a:rPr lang="en-US" altLang="zh-CN" sz="1600">
                <a:latin typeface="Heiti SC Light" charset="-122"/>
                <a:ea typeface="Heiti SC Light" charset="-122"/>
                <a:cs typeface="Heiti SC Light" charset="-122"/>
              </a:rPr>
              <a:t>2</a:t>
            </a:r>
            <a:r>
              <a:rPr lang="en-US" altLang="zh-CN" sz="1600" baseline="30000">
                <a:solidFill>
                  <a:srgbClr val="FF0000"/>
                </a:solidFill>
                <a:latin typeface="Heiti SC Light" charset="-122"/>
                <a:ea typeface="Heiti SC Light" charset="-122"/>
                <a:cs typeface="Heiti SC Light" charset="-122"/>
              </a:rPr>
              <a:t>2</a:t>
            </a:r>
            <a:endParaRPr lang="zh-CN" altLang="zh-CN" sz="1600">
              <a:solidFill>
                <a:srgbClr val="FF0000"/>
              </a:solidFill>
              <a:latin typeface="Heiti SC Light" charset="-122"/>
              <a:ea typeface="Heiti SC Light" charset="-122"/>
              <a:cs typeface="Heiti SC Light" charset="-122"/>
            </a:endParaRPr>
          </a:p>
          <a:p>
            <a:r>
              <a:rPr lang="en-US" altLang="zh-CN" sz="1600">
                <a:latin typeface="Heiti SC Light" charset="-122"/>
                <a:ea typeface="Heiti SC Light" charset="-122"/>
                <a:cs typeface="Heiti SC Light" charset="-122"/>
              </a:rPr>
              <a:t>2</a:t>
            </a:r>
            <a:r>
              <a:rPr lang="zh-CN" altLang="zh-CN" sz="1600">
                <a:latin typeface="Heiti SC Light" charset="-122"/>
                <a:ea typeface="Heiti SC Light" charset="-122"/>
                <a:cs typeface="Heiti SC Light" charset="-122"/>
              </a:rPr>
              <a:t>＝</a:t>
            </a:r>
            <a:r>
              <a:rPr lang="en-US" altLang="zh-CN" sz="1600">
                <a:latin typeface="Heiti SC Light" charset="-122"/>
                <a:ea typeface="Heiti SC Light" charset="-122"/>
                <a:cs typeface="Heiti SC Light" charset="-122"/>
              </a:rPr>
              <a:t>2</a:t>
            </a:r>
            <a:r>
              <a:rPr lang="en-US" altLang="zh-CN" sz="1600" baseline="30000">
                <a:solidFill>
                  <a:srgbClr val="FF0000"/>
                </a:solidFill>
                <a:latin typeface="Heiti SC Light" charset="-122"/>
                <a:ea typeface="Heiti SC Light" charset="-122"/>
                <a:cs typeface="Heiti SC Light" charset="-122"/>
              </a:rPr>
              <a:t>1</a:t>
            </a:r>
            <a:endParaRPr lang="zh-CN" altLang="zh-CN" sz="1600">
              <a:solidFill>
                <a:srgbClr val="FF0000"/>
              </a:solidFill>
              <a:latin typeface="Heiti SC Light" charset="-122"/>
              <a:ea typeface="Heiti SC Light" charset="-122"/>
              <a:cs typeface="Heiti SC Light" charset="-122"/>
            </a:endParaRPr>
          </a:p>
          <a:p>
            <a:r>
              <a:rPr lang="en-US" altLang="zh-CN" sz="1600">
                <a:latin typeface="Heiti SC Light" charset="-122"/>
                <a:ea typeface="Heiti SC Light" charset="-122"/>
                <a:cs typeface="Heiti SC Light" charset="-122"/>
              </a:rPr>
              <a:t>1</a:t>
            </a:r>
            <a:r>
              <a:rPr lang="zh-CN" altLang="zh-CN" sz="1600">
                <a:latin typeface="Heiti SC Light" charset="-122"/>
                <a:ea typeface="Heiti SC Light" charset="-122"/>
                <a:cs typeface="Heiti SC Light" charset="-122"/>
              </a:rPr>
              <a:t>＝</a:t>
            </a:r>
            <a:r>
              <a:rPr lang="en-US" altLang="zh-CN" sz="1600">
                <a:latin typeface="Heiti SC Light" charset="-122"/>
                <a:ea typeface="Heiti SC Light" charset="-122"/>
                <a:cs typeface="Heiti SC Light" charset="-122"/>
              </a:rPr>
              <a:t>2</a:t>
            </a:r>
            <a:r>
              <a:rPr lang="en-US" altLang="zh-CN" sz="1600" baseline="30000">
                <a:solidFill>
                  <a:srgbClr val="FF0000"/>
                </a:solidFill>
                <a:latin typeface="Heiti SC Light" charset="-122"/>
                <a:ea typeface="Heiti SC Light" charset="-122"/>
                <a:cs typeface="Heiti SC Light" charset="-122"/>
              </a:rPr>
              <a:t>0</a:t>
            </a:r>
            <a:endParaRPr lang="zh-CN" altLang="zh-CN" sz="1600">
              <a:solidFill>
                <a:srgbClr val="FF0000"/>
              </a:solidFill>
              <a:latin typeface="Heiti SC Light" charset="-122"/>
              <a:ea typeface="Heiti SC Light" charset="-122"/>
              <a:cs typeface="Heiti SC Light" charset="-122"/>
            </a:endParaRPr>
          </a:p>
          <a:p>
            <a:r>
              <a:rPr lang="en-US" altLang="zh-CN" sz="1600">
                <a:latin typeface="Heiti SC Light" charset="-122"/>
                <a:ea typeface="Heiti SC Light" charset="-122"/>
                <a:cs typeface="Heiti SC Light" charset="-122"/>
              </a:rPr>
              <a:t>(1111)</a:t>
            </a:r>
            <a:r>
              <a:rPr lang="en-US" altLang="zh-CN" sz="1600" baseline="-25000">
                <a:latin typeface="Heiti SC Light" charset="-122"/>
                <a:ea typeface="Heiti SC Light" charset="-122"/>
                <a:cs typeface="Heiti SC Light" charset="-122"/>
              </a:rPr>
              <a:t>2</a:t>
            </a:r>
            <a:r>
              <a:rPr lang="en-US" altLang="zh-CN" sz="1600">
                <a:latin typeface="Heiti SC Light" charset="-122"/>
                <a:ea typeface="Heiti SC Light" charset="-122"/>
                <a:cs typeface="Heiti SC Light" charset="-122"/>
              </a:rPr>
              <a:t>=1</a:t>
            </a:r>
            <a:r>
              <a:rPr lang="zh-CN" altLang="zh-CN" sz="1600">
                <a:latin typeface="Heiti SC Light" charset="-122"/>
                <a:ea typeface="Heiti SC Light" charset="-122"/>
                <a:cs typeface="Heiti SC Light" charset="-122"/>
              </a:rPr>
              <a:t>×</a:t>
            </a:r>
            <a:r>
              <a:rPr lang="en-US" altLang="zh-CN" sz="1600">
                <a:latin typeface="Heiti SC Light" charset="-122"/>
                <a:ea typeface="Heiti SC Light" charset="-122"/>
                <a:cs typeface="Heiti SC Light" charset="-122"/>
              </a:rPr>
              <a:t> 2</a:t>
            </a:r>
            <a:r>
              <a:rPr lang="en-US" altLang="zh-CN" sz="1600" baseline="30000">
                <a:solidFill>
                  <a:srgbClr val="FF0000"/>
                </a:solidFill>
                <a:latin typeface="Heiti SC Light" charset="-122"/>
                <a:ea typeface="Heiti SC Light" charset="-122"/>
                <a:cs typeface="Heiti SC Light" charset="-122"/>
              </a:rPr>
              <a:t>3 </a:t>
            </a:r>
            <a:r>
              <a:rPr lang="en-US" altLang="zh-CN" sz="1600">
                <a:latin typeface="Heiti SC Light" charset="-122"/>
                <a:ea typeface="Heiti SC Light" charset="-122"/>
                <a:cs typeface="Heiti SC Light" charset="-122"/>
              </a:rPr>
              <a:t>+1</a:t>
            </a:r>
            <a:r>
              <a:rPr lang="zh-CN" altLang="zh-CN" sz="1600">
                <a:latin typeface="Heiti SC Light" charset="-122"/>
                <a:ea typeface="Heiti SC Light" charset="-122"/>
                <a:cs typeface="Heiti SC Light" charset="-122"/>
              </a:rPr>
              <a:t>×</a:t>
            </a:r>
            <a:r>
              <a:rPr lang="en-US" altLang="zh-CN" sz="1600">
                <a:latin typeface="Heiti SC Light" charset="-122"/>
                <a:ea typeface="Heiti SC Light" charset="-122"/>
                <a:cs typeface="Heiti SC Light" charset="-122"/>
              </a:rPr>
              <a:t> 2</a:t>
            </a:r>
            <a:r>
              <a:rPr lang="en-US" altLang="zh-CN" sz="1600" baseline="30000">
                <a:solidFill>
                  <a:srgbClr val="FF0000"/>
                </a:solidFill>
                <a:latin typeface="Heiti SC Light" charset="-122"/>
                <a:ea typeface="Heiti SC Light" charset="-122"/>
                <a:cs typeface="Heiti SC Light" charset="-122"/>
              </a:rPr>
              <a:t>2</a:t>
            </a:r>
            <a:r>
              <a:rPr lang="zh-CN" altLang="en-US" sz="1600">
                <a:solidFill>
                  <a:srgbClr val="FF0000"/>
                </a:solidFill>
                <a:latin typeface="Heiti SC Light" charset="-122"/>
                <a:ea typeface="Heiti SC Light" charset="-122"/>
                <a:cs typeface="Heiti SC Light" charset="-122"/>
              </a:rPr>
              <a:t> </a:t>
            </a:r>
            <a:r>
              <a:rPr lang="en-US" altLang="zh-CN" sz="1600">
                <a:latin typeface="Heiti SC Light" charset="-122"/>
                <a:ea typeface="Heiti SC Light" charset="-122"/>
                <a:cs typeface="Heiti SC Light" charset="-122"/>
              </a:rPr>
              <a:t>+1</a:t>
            </a:r>
            <a:r>
              <a:rPr lang="zh-CN" altLang="zh-CN" sz="1600">
                <a:latin typeface="Heiti SC Light" charset="-122"/>
                <a:ea typeface="Heiti SC Light" charset="-122"/>
                <a:cs typeface="Heiti SC Light" charset="-122"/>
              </a:rPr>
              <a:t>×</a:t>
            </a:r>
            <a:r>
              <a:rPr lang="en-US" altLang="zh-CN" sz="1600">
                <a:latin typeface="Heiti SC Light" charset="-122"/>
                <a:ea typeface="Heiti SC Light" charset="-122"/>
                <a:cs typeface="Heiti SC Light" charset="-122"/>
              </a:rPr>
              <a:t> 2</a:t>
            </a:r>
            <a:r>
              <a:rPr lang="en-US" altLang="zh-CN" sz="1600" baseline="30000">
                <a:solidFill>
                  <a:srgbClr val="FF0000"/>
                </a:solidFill>
                <a:latin typeface="Heiti SC Light" charset="-122"/>
                <a:ea typeface="Heiti SC Light" charset="-122"/>
                <a:cs typeface="Heiti SC Light" charset="-122"/>
              </a:rPr>
              <a:t>1 </a:t>
            </a:r>
            <a:r>
              <a:rPr lang="en-US" altLang="zh-CN" sz="1600">
                <a:latin typeface="Heiti SC Light" charset="-122"/>
                <a:ea typeface="Heiti SC Light" charset="-122"/>
                <a:cs typeface="Heiti SC Light" charset="-122"/>
              </a:rPr>
              <a:t>+1</a:t>
            </a:r>
            <a:r>
              <a:rPr lang="zh-CN" altLang="zh-CN" sz="1600">
                <a:latin typeface="Heiti SC Light" charset="-122"/>
                <a:ea typeface="Heiti SC Light" charset="-122"/>
                <a:cs typeface="Heiti SC Light" charset="-122"/>
              </a:rPr>
              <a:t>×</a:t>
            </a:r>
            <a:r>
              <a:rPr lang="en-US" altLang="zh-CN" sz="1600">
                <a:latin typeface="Heiti SC Light" charset="-122"/>
                <a:ea typeface="Heiti SC Light" charset="-122"/>
                <a:cs typeface="Heiti SC Light" charset="-122"/>
              </a:rPr>
              <a:t> 2</a:t>
            </a:r>
            <a:r>
              <a:rPr lang="en-US" altLang="zh-CN" sz="1600" baseline="30000">
                <a:solidFill>
                  <a:srgbClr val="FF0000"/>
                </a:solidFill>
                <a:latin typeface="Heiti SC Light" charset="-122"/>
                <a:ea typeface="Heiti SC Light" charset="-122"/>
                <a:cs typeface="Heiti SC Light" charset="-122"/>
              </a:rPr>
              <a:t>0 </a:t>
            </a:r>
            <a:r>
              <a:rPr lang="en-US" altLang="zh-CN" sz="1600">
                <a:latin typeface="Heiti SC Light" charset="-122"/>
                <a:ea typeface="Heiti SC Light" charset="-122"/>
                <a:cs typeface="Heiti SC Light" charset="-122"/>
              </a:rPr>
              <a:t>=8+4+2+1=15</a:t>
            </a:r>
            <a:endParaRPr lang="zh-CN" altLang="zh-CN" sz="1600">
              <a:latin typeface="Heiti SC Light" charset="-122"/>
              <a:ea typeface="Heiti SC Light" charset="-122"/>
              <a:cs typeface="Heiti SC Light" charset="-122"/>
            </a:endParaRPr>
          </a:p>
          <a:p>
            <a:pPr algn="just"/>
            <a:endParaRPr kumimoji="1" lang="zh-CN" altLang="en-US"/>
          </a:p>
        </p:txBody>
      </p:sp>
    </p:spTree>
    <p:extLst>
      <p:ext uri="{BB962C8B-B14F-4D97-AF65-F5344CB8AC3E}">
        <p14:creationId xmlns:p14="http://schemas.microsoft.com/office/powerpoint/2010/main" val="1919312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八进制</a:t>
            </a:r>
            <a:endParaRPr kumimoji="1" lang="zh-CN" altLang="en-US" dirty="0">
              <a:solidFill>
                <a:schemeClr val="accent2"/>
              </a:solidFill>
            </a:endParaRPr>
          </a:p>
        </p:txBody>
      </p:sp>
      <p:sp>
        <p:nvSpPr>
          <p:cNvPr id="3" name="内容占位符 2"/>
          <p:cNvSpPr>
            <a:spLocks noGrp="1"/>
          </p:cNvSpPr>
          <p:nvPr>
            <p:ph idx="1"/>
          </p:nvPr>
        </p:nvSpPr>
        <p:spPr/>
        <p:txBody>
          <a:bodyPr/>
          <a:lstStyle/>
          <a:p>
            <a:r>
              <a:rPr lang="zh-CN" altLang="zh-CN" sz="2600"/>
              <a:t>基本数字</a:t>
            </a:r>
            <a:r>
              <a:rPr lang="en-US" altLang="zh-CN" sz="2600"/>
              <a:t>:0</a:t>
            </a:r>
            <a:r>
              <a:rPr lang="zh-CN" altLang="zh-CN" sz="2600"/>
              <a:t>、</a:t>
            </a:r>
            <a:r>
              <a:rPr lang="en-US" altLang="zh-CN" sz="2600"/>
              <a:t>1</a:t>
            </a:r>
            <a:r>
              <a:rPr lang="zh-CN" altLang="zh-CN" sz="2600"/>
              <a:t>、</a:t>
            </a:r>
            <a:r>
              <a:rPr lang="en-US" altLang="zh-CN" sz="2600"/>
              <a:t>2</a:t>
            </a:r>
            <a:r>
              <a:rPr lang="zh-CN" altLang="zh-CN" sz="2600"/>
              <a:t>、</a:t>
            </a:r>
            <a:r>
              <a:rPr lang="en-US" altLang="zh-CN" sz="2600"/>
              <a:t>3</a:t>
            </a:r>
            <a:r>
              <a:rPr lang="zh-CN" altLang="zh-CN" sz="2600"/>
              <a:t>、</a:t>
            </a:r>
            <a:r>
              <a:rPr lang="en-US" altLang="zh-CN" sz="2600"/>
              <a:t>4</a:t>
            </a:r>
            <a:r>
              <a:rPr lang="zh-CN" altLang="zh-CN" sz="2600"/>
              <a:t>、</a:t>
            </a:r>
            <a:r>
              <a:rPr lang="en-US" altLang="zh-CN" sz="2600"/>
              <a:t>5</a:t>
            </a:r>
            <a:r>
              <a:rPr lang="zh-CN" altLang="zh-CN" sz="2600"/>
              <a:t>、</a:t>
            </a:r>
            <a:r>
              <a:rPr lang="en-US" altLang="zh-CN" sz="2600"/>
              <a:t>6</a:t>
            </a:r>
            <a:r>
              <a:rPr lang="zh-CN" altLang="zh-CN" sz="2600"/>
              <a:t>、</a:t>
            </a:r>
            <a:r>
              <a:rPr lang="en-US" altLang="zh-CN" sz="2600"/>
              <a:t>7</a:t>
            </a:r>
            <a:r>
              <a:rPr lang="zh-CN" altLang="zh-CN" sz="2600"/>
              <a:t>、</a:t>
            </a:r>
            <a:r>
              <a:rPr lang="en-US" altLang="zh-CN" sz="2600"/>
              <a:t>8</a:t>
            </a:r>
            <a:endParaRPr lang="zh-CN" altLang="zh-CN" sz="2600"/>
          </a:p>
          <a:p>
            <a:r>
              <a:rPr lang="zh-CN" altLang="zh-CN" sz="2600"/>
              <a:t>特点</a:t>
            </a:r>
            <a:r>
              <a:rPr lang="en-US" altLang="zh-CN" sz="2600"/>
              <a:t>:</a:t>
            </a:r>
            <a:r>
              <a:rPr lang="zh-CN" altLang="en-US" sz="2600"/>
              <a:t>逢八</a:t>
            </a:r>
            <a:r>
              <a:rPr lang="zh-CN" altLang="zh-CN" sz="2600"/>
              <a:t>进位</a:t>
            </a:r>
            <a:endParaRPr lang="en-US" altLang="zh-CN" sz="2600"/>
          </a:p>
          <a:p>
            <a:r>
              <a:rPr lang="zh-CN" altLang="en-US" sz="2600"/>
              <a:t>八</a:t>
            </a:r>
            <a:r>
              <a:rPr lang="zh-CN" altLang="zh-CN" sz="2600"/>
              <a:t>进制的基数为</a:t>
            </a:r>
            <a:r>
              <a:rPr lang="en-US" altLang="zh-CN" sz="2600"/>
              <a:t>8</a:t>
            </a:r>
            <a:r>
              <a:rPr lang="zh-CN" altLang="zh-CN" sz="2600"/>
              <a:t>，权为</a:t>
            </a:r>
            <a:r>
              <a:rPr lang="en-US" altLang="zh-CN" sz="2400"/>
              <a:t>8</a:t>
            </a:r>
            <a:r>
              <a:rPr lang="en-US" altLang="zh-CN" sz="2400" baseline="30000">
                <a:solidFill>
                  <a:srgbClr val="FF0000"/>
                </a:solidFill>
              </a:rPr>
              <a:t>n </a:t>
            </a:r>
            <a:r>
              <a:rPr lang="zh-CN" altLang="zh-CN" sz="2600"/>
              <a:t>（</a:t>
            </a:r>
            <a:r>
              <a:rPr lang="en-US" altLang="zh-CN" sz="2600"/>
              <a:t>8</a:t>
            </a:r>
            <a:r>
              <a:rPr lang="zh-CN" altLang="zh-CN" sz="2600"/>
              <a:t>的</a:t>
            </a:r>
            <a:r>
              <a:rPr lang="en-US" altLang="zh-CN" sz="2600"/>
              <a:t>n</a:t>
            </a:r>
            <a:r>
              <a:rPr lang="zh-CN" altLang="zh-CN" sz="2600"/>
              <a:t>次方）</a:t>
            </a:r>
            <a:endParaRPr lang="en-US" altLang="zh-CN" sz="2600"/>
          </a:p>
          <a:p>
            <a:pPr lvl="1"/>
            <a:endParaRPr lang="en-US" altLang="zh-CN" sz="2200"/>
          </a:p>
          <a:p>
            <a:pPr lvl="1"/>
            <a:endParaRPr lang="en-US" altLang="zh-CN" sz="2200"/>
          </a:p>
          <a:p>
            <a:pPr lvl="1"/>
            <a:endParaRPr lang="en-US" altLang="zh-CN" sz="2200"/>
          </a:p>
          <a:p>
            <a:pPr lvl="1"/>
            <a:endParaRPr lang="en-US" altLang="zh-CN" sz="2200"/>
          </a:p>
          <a:p>
            <a:r>
              <a:rPr lang="en-US" altLang="zh-CN" sz="2400"/>
              <a:t>Java</a:t>
            </a:r>
            <a:r>
              <a:rPr lang="zh-CN" altLang="zh-CN" sz="2400"/>
              <a:t>代码中用数字</a:t>
            </a:r>
            <a:r>
              <a:rPr lang="en-US" altLang="zh-CN" sz="2400"/>
              <a:t>0</a:t>
            </a:r>
            <a:r>
              <a:rPr lang="zh-CN" altLang="zh-CN" sz="2400"/>
              <a:t>作为前缀表示八进制数</a:t>
            </a:r>
            <a:r>
              <a:rPr lang="en-US" altLang="zh-CN" sz="2400"/>
              <a:t> (0</a:t>
            </a:r>
            <a:r>
              <a:rPr lang="zh-CN" altLang="zh-CN" sz="2400"/>
              <a:t>是数字零，而不是字母</a:t>
            </a:r>
            <a:r>
              <a:rPr lang="en-US" altLang="zh-CN" sz="2400"/>
              <a:t>O)</a:t>
            </a:r>
            <a:r>
              <a:rPr lang="zh-CN" altLang="zh-CN" sz="2400">
                <a:effectLst/>
              </a:rPr>
              <a:t> </a:t>
            </a:r>
            <a:endParaRPr lang="zh-CN" altLang="zh-CN" sz="2600"/>
          </a:p>
          <a:p>
            <a:endParaRPr lang="zh-CN" altLang="zh-CN"/>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2017/8/3</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23</a:t>
            </a:fld>
            <a:endParaRPr kumimoji="1" lang="zh-CN" altLang="en-US"/>
          </a:p>
        </p:txBody>
      </p:sp>
      <p:sp>
        <p:nvSpPr>
          <p:cNvPr id="7" name="矩形 6"/>
          <p:cNvSpPr/>
          <p:nvPr/>
        </p:nvSpPr>
        <p:spPr>
          <a:xfrm>
            <a:off x="1075337" y="3288087"/>
            <a:ext cx="7708900" cy="1364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1600">
                <a:latin typeface="Heiti SC Light" charset="-122"/>
                <a:ea typeface="Heiti SC Light" charset="-122"/>
                <a:cs typeface="Heiti SC Light" charset="-122"/>
              </a:rPr>
              <a:t>512</a:t>
            </a:r>
            <a:r>
              <a:rPr lang="zh-CN" altLang="zh-CN" sz="1600">
                <a:latin typeface="Heiti SC Light" charset="-122"/>
                <a:ea typeface="Heiti SC Light" charset="-122"/>
                <a:cs typeface="Heiti SC Light" charset="-122"/>
              </a:rPr>
              <a:t>＝</a:t>
            </a:r>
            <a:r>
              <a:rPr lang="en-US" altLang="zh-CN" sz="1600">
                <a:latin typeface="Heiti SC Light" charset="-122"/>
                <a:ea typeface="Heiti SC Light" charset="-122"/>
                <a:cs typeface="Heiti SC Light" charset="-122"/>
              </a:rPr>
              <a:t>8</a:t>
            </a:r>
            <a:r>
              <a:rPr lang="en-US" altLang="zh-CN" sz="1600" baseline="30000">
                <a:solidFill>
                  <a:srgbClr val="FF0000"/>
                </a:solidFill>
                <a:latin typeface="Heiti SC Light" charset="-122"/>
                <a:ea typeface="Heiti SC Light" charset="-122"/>
                <a:cs typeface="Heiti SC Light" charset="-122"/>
              </a:rPr>
              <a:t>3</a:t>
            </a:r>
            <a:endParaRPr lang="zh-CN" altLang="zh-CN" sz="1600">
              <a:solidFill>
                <a:srgbClr val="FF0000"/>
              </a:solidFill>
              <a:latin typeface="Heiti SC Light" charset="-122"/>
              <a:ea typeface="Heiti SC Light" charset="-122"/>
              <a:cs typeface="Heiti SC Light" charset="-122"/>
            </a:endParaRPr>
          </a:p>
          <a:p>
            <a:r>
              <a:rPr lang="en-US" altLang="zh-CN" sz="1600">
                <a:latin typeface="Heiti SC Light" charset="-122"/>
                <a:ea typeface="Heiti SC Light" charset="-122"/>
                <a:cs typeface="Heiti SC Light" charset="-122"/>
              </a:rPr>
              <a:t>64</a:t>
            </a:r>
            <a:r>
              <a:rPr lang="zh-CN" altLang="zh-CN" sz="1600">
                <a:latin typeface="Heiti SC Light" charset="-122"/>
                <a:ea typeface="Heiti SC Light" charset="-122"/>
                <a:cs typeface="Heiti SC Light" charset="-122"/>
              </a:rPr>
              <a:t>＝</a:t>
            </a:r>
            <a:r>
              <a:rPr lang="en-US" altLang="zh-CN" sz="1600">
                <a:latin typeface="Heiti SC Light" charset="-122"/>
                <a:ea typeface="Heiti SC Light" charset="-122"/>
                <a:cs typeface="Heiti SC Light" charset="-122"/>
              </a:rPr>
              <a:t>8</a:t>
            </a:r>
            <a:r>
              <a:rPr lang="en-US" altLang="zh-CN" sz="1600" baseline="30000">
                <a:solidFill>
                  <a:srgbClr val="FF0000"/>
                </a:solidFill>
                <a:latin typeface="Heiti SC Light" charset="-122"/>
                <a:ea typeface="Heiti SC Light" charset="-122"/>
                <a:cs typeface="Heiti SC Light" charset="-122"/>
              </a:rPr>
              <a:t>2</a:t>
            </a:r>
            <a:endParaRPr lang="zh-CN" altLang="zh-CN" sz="1600">
              <a:solidFill>
                <a:srgbClr val="FF0000"/>
              </a:solidFill>
              <a:latin typeface="Heiti SC Light" charset="-122"/>
              <a:ea typeface="Heiti SC Light" charset="-122"/>
              <a:cs typeface="Heiti SC Light" charset="-122"/>
            </a:endParaRPr>
          </a:p>
          <a:p>
            <a:r>
              <a:rPr lang="en-US" altLang="zh-CN" sz="1600">
                <a:latin typeface="Heiti SC Light" charset="-122"/>
                <a:ea typeface="Heiti SC Light" charset="-122"/>
                <a:cs typeface="Heiti SC Light" charset="-122"/>
              </a:rPr>
              <a:t>8</a:t>
            </a:r>
            <a:r>
              <a:rPr lang="zh-CN" altLang="zh-CN" sz="1600">
                <a:latin typeface="Heiti SC Light" charset="-122"/>
                <a:ea typeface="Heiti SC Light" charset="-122"/>
                <a:cs typeface="Heiti SC Light" charset="-122"/>
              </a:rPr>
              <a:t>＝</a:t>
            </a:r>
            <a:r>
              <a:rPr lang="en-US" altLang="zh-CN" sz="1600">
                <a:latin typeface="Heiti SC Light" charset="-122"/>
                <a:ea typeface="Heiti SC Light" charset="-122"/>
                <a:cs typeface="Heiti SC Light" charset="-122"/>
              </a:rPr>
              <a:t>8</a:t>
            </a:r>
            <a:r>
              <a:rPr lang="en-US" altLang="zh-CN" sz="1600" baseline="30000">
                <a:solidFill>
                  <a:srgbClr val="FF0000"/>
                </a:solidFill>
                <a:latin typeface="Heiti SC Light" charset="-122"/>
                <a:ea typeface="Heiti SC Light" charset="-122"/>
                <a:cs typeface="Heiti SC Light" charset="-122"/>
              </a:rPr>
              <a:t>1</a:t>
            </a:r>
            <a:endParaRPr lang="zh-CN" altLang="zh-CN" sz="1600">
              <a:solidFill>
                <a:srgbClr val="FF0000"/>
              </a:solidFill>
              <a:latin typeface="Heiti SC Light" charset="-122"/>
              <a:ea typeface="Heiti SC Light" charset="-122"/>
              <a:cs typeface="Heiti SC Light" charset="-122"/>
            </a:endParaRPr>
          </a:p>
          <a:p>
            <a:r>
              <a:rPr lang="en-US" altLang="zh-CN" sz="1600">
                <a:latin typeface="Heiti SC Light" charset="-122"/>
                <a:ea typeface="Heiti SC Light" charset="-122"/>
                <a:cs typeface="Heiti SC Light" charset="-122"/>
              </a:rPr>
              <a:t>1</a:t>
            </a:r>
            <a:r>
              <a:rPr lang="zh-CN" altLang="zh-CN" sz="1600">
                <a:latin typeface="Heiti SC Light" charset="-122"/>
                <a:ea typeface="Heiti SC Light" charset="-122"/>
                <a:cs typeface="Heiti SC Light" charset="-122"/>
              </a:rPr>
              <a:t>＝</a:t>
            </a:r>
            <a:r>
              <a:rPr lang="en-US" altLang="zh-CN" sz="1600">
                <a:latin typeface="Heiti SC Light" charset="-122"/>
                <a:ea typeface="Heiti SC Light" charset="-122"/>
                <a:cs typeface="Heiti SC Light" charset="-122"/>
              </a:rPr>
              <a:t>8</a:t>
            </a:r>
            <a:r>
              <a:rPr lang="en-US" altLang="zh-CN" sz="1600" baseline="30000">
                <a:solidFill>
                  <a:srgbClr val="FF0000"/>
                </a:solidFill>
                <a:latin typeface="Heiti SC Light" charset="-122"/>
                <a:ea typeface="Heiti SC Light" charset="-122"/>
                <a:cs typeface="Heiti SC Light" charset="-122"/>
              </a:rPr>
              <a:t>0</a:t>
            </a:r>
          </a:p>
          <a:p>
            <a:r>
              <a:rPr lang="en-US" altLang="zh-CN" sz="1600">
                <a:latin typeface="Heiti SC Light" charset="-122"/>
                <a:ea typeface="Heiti SC Light" charset="-122"/>
                <a:cs typeface="Heiti SC Light" charset="-122"/>
              </a:rPr>
              <a:t>(357)</a:t>
            </a:r>
            <a:r>
              <a:rPr lang="en-US" altLang="zh-CN" sz="1600" baseline="-25000">
                <a:latin typeface="Heiti SC Light" charset="-122"/>
                <a:ea typeface="Heiti SC Light" charset="-122"/>
                <a:cs typeface="Heiti SC Light" charset="-122"/>
              </a:rPr>
              <a:t>8</a:t>
            </a:r>
            <a:r>
              <a:rPr lang="en-US" altLang="zh-CN" sz="1600">
                <a:latin typeface="Heiti SC Light" charset="-122"/>
                <a:ea typeface="Heiti SC Light" charset="-122"/>
                <a:cs typeface="Heiti SC Light" charset="-122"/>
              </a:rPr>
              <a:t>=3</a:t>
            </a:r>
            <a:r>
              <a:rPr lang="zh-CN" altLang="zh-CN" sz="1600">
                <a:latin typeface="Heiti SC Light" charset="-122"/>
                <a:ea typeface="Heiti SC Light" charset="-122"/>
                <a:cs typeface="Heiti SC Light" charset="-122"/>
              </a:rPr>
              <a:t>×</a:t>
            </a:r>
            <a:r>
              <a:rPr lang="en-US" altLang="zh-CN" sz="1600">
                <a:latin typeface="Heiti SC Light" charset="-122"/>
                <a:ea typeface="Heiti SC Light" charset="-122"/>
                <a:cs typeface="Heiti SC Light" charset="-122"/>
              </a:rPr>
              <a:t> 8</a:t>
            </a:r>
            <a:r>
              <a:rPr lang="en-US" altLang="zh-CN" sz="1600" baseline="30000">
                <a:solidFill>
                  <a:srgbClr val="FF0000"/>
                </a:solidFill>
                <a:latin typeface="Heiti SC Light" charset="-122"/>
                <a:ea typeface="Heiti SC Light" charset="-122"/>
                <a:cs typeface="Heiti SC Light" charset="-122"/>
              </a:rPr>
              <a:t>2</a:t>
            </a:r>
            <a:r>
              <a:rPr lang="zh-CN" altLang="en-US" sz="1600">
                <a:solidFill>
                  <a:srgbClr val="FF0000"/>
                </a:solidFill>
                <a:latin typeface="Heiti SC Light" charset="-122"/>
                <a:ea typeface="Heiti SC Light" charset="-122"/>
                <a:cs typeface="Heiti SC Light" charset="-122"/>
              </a:rPr>
              <a:t> </a:t>
            </a:r>
            <a:r>
              <a:rPr lang="en-US" altLang="zh-CN" sz="1600">
                <a:latin typeface="Heiti SC Light" charset="-122"/>
                <a:ea typeface="Heiti SC Light" charset="-122"/>
                <a:cs typeface="Heiti SC Light" charset="-122"/>
              </a:rPr>
              <a:t>+5</a:t>
            </a:r>
            <a:r>
              <a:rPr lang="zh-CN" altLang="zh-CN" sz="1600">
                <a:latin typeface="Heiti SC Light" charset="-122"/>
                <a:ea typeface="Heiti SC Light" charset="-122"/>
                <a:cs typeface="Heiti SC Light" charset="-122"/>
              </a:rPr>
              <a:t>×</a:t>
            </a:r>
            <a:r>
              <a:rPr lang="en-US" altLang="zh-CN" sz="1600">
                <a:latin typeface="Heiti SC Light" charset="-122"/>
                <a:ea typeface="Heiti SC Light" charset="-122"/>
                <a:cs typeface="Heiti SC Light" charset="-122"/>
              </a:rPr>
              <a:t> 8</a:t>
            </a:r>
            <a:r>
              <a:rPr lang="en-US" altLang="zh-CN" sz="1600" baseline="30000">
                <a:solidFill>
                  <a:srgbClr val="FF0000"/>
                </a:solidFill>
                <a:latin typeface="Heiti SC Light" charset="-122"/>
                <a:ea typeface="Heiti SC Light" charset="-122"/>
                <a:cs typeface="Heiti SC Light" charset="-122"/>
              </a:rPr>
              <a:t>1</a:t>
            </a:r>
            <a:r>
              <a:rPr lang="zh-CN" altLang="en-US" sz="1600">
                <a:solidFill>
                  <a:srgbClr val="FF0000"/>
                </a:solidFill>
                <a:latin typeface="Heiti SC Light" charset="-122"/>
                <a:ea typeface="Heiti SC Light" charset="-122"/>
                <a:cs typeface="Heiti SC Light" charset="-122"/>
              </a:rPr>
              <a:t> </a:t>
            </a:r>
            <a:r>
              <a:rPr lang="en-US" altLang="zh-CN" sz="1600">
                <a:latin typeface="Heiti SC Light" charset="-122"/>
                <a:ea typeface="Heiti SC Light" charset="-122"/>
                <a:cs typeface="Heiti SC Light" charset="-122"/>
              </a:rPr>
              <a:t>+7</a:t>
            </a:r>
            <a:r>
              <a:rPr lang="zh-CN" altLang="zh-CN" sz="1600">
                <a:latin typeface="Heiti SC Light" charset="-122"/>
                <a:ea typeface="Heiti SC Light" charset="-122"/>
                <a:cs typeface="Heiti SC Light" charset="-122"/>
              </a:rPr>
              <a:t>×</a:t>
            </a:r>
            <a:r>
              <a:rPr lang="en-US" altLang="zh-CN" sz="1600">
                <a:latin typeface="Heiti SC Light" charset="-122"/>
                <a:ea typeface="Heiti SC Light" charset="-122"/>
                <a:cs typeface="Heiti SC Light" charset="-122"/>
              </a:rPr>
              <a:t> 8</a:t>
            </a:r>
            <a:r>
              <a:rPr lang="en-US" altLang="zh-CN" sz="1600" baseline="30000">
                <a:solidFill>
                  <a:srgbClr val="FF0000"/>
                </a:solidFill>
                <a:latin typeface="Heiti SC Light" charset="-122"/>
                <a:ea typeface="Heiti SC Light" charset="-122"/>
                <a:cs typeface="Heiti SC Light" charset="-122"/>
              </a:rPr>
              <a:t>0</a:t>
            </a:r>
            <a:r>
              <a:rPr lang="zh-CN" altLang="en-US" sz="1600">
                <a:solidFill>
                  <a:srgbClr val="FF0000"/>
                </a:solidFill>
                <a:latin typeface="Heiti SC Light" charset="-122"/>
                <a:ea typeface="Heiti SC Light" charset="-122"/>
                <a:cs typeface="Heiti SC Light" charset="-122"/>
              </a:rPr>
              <a:t> </a:t>
            </a:r>
            <a:r>
              <a:rPr lang="en-US" altLang="zh-CN" sz="1600">
                <a:latin typeface="Heiti SC Light" charset="-122"/>
                <a:ea typeface="Heiti SC Light" charset="-122"/>
                <a:cs typeface="Heiti SC Light" charset="-122"/>
              </a:rPr>
              <a:t>=192+40+7=(239)</a:t>
            </a:r>
            <a:r>
              <a:rPr lang="en-US" altLang="zh-CN" sz="1600" baseline="-25000">
                <a:latin typeface="Heiti SC Light" charset="-122"/>
                <a:ea typeface="Heiti SC Light" charset="-122"/>
                <a:cs typeface="Heiti SC Light" charset="-122"/>
              </a:rPr>
              <a:t>10</a:t>
            </a:r>
            <a:endParaRPr lang="zh-CN" altLang="zh-CN" sz="1600">
              <a:latin typeface="Heiti SC Light" charset="-122"/>
              <a:ea typeface="Heiti SC Light" charset="-122"/>
              <a:cs typeface="Heiti SC Light" charset="-122"/>
            </a:endParaRPr>
          </a:p>
        </p:txBody>
      </p:sp>
      <p:sp>
        <p:nvSpPr>
          <p:cNvPr id="8" name="矩形 7"/>
          <p:cNvSpPr/>
          <p:nvPr/>
        </p:nvSpPr>
        <p:spPr>
          <a:xfrm>
            <a:off x="1075337" y="5324933"/>
            <a:ext cx="7708900" cy="4341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1600">
                <a:latin typeface="Heiti SC Light" charset="-122"/>
                <a:ea typeface="Heiti SC Light" charset="-122"/>
                <a:cs typeface="Heiti SC Light" charset="-122"/>
              </a:rPr>
              <a:t>(041)</a:t>
            </a:r>
            <a:r>
              <a:rPr lang="en-US" altLang="zh-CN" sz="1600" baseline="-25000">
                <a:latin typeface="Heiti SC Light" charset="-122"/>
                <a:ea typeface="Heiti SC Light" charset="-122"/>
                <a:cs typeface="Heiti SC Light" charset="-122"/>
              </a:rPr>
              <a:t>8</a:t>
            </a:r>
            <a:r>
              <a:rPr lang="zh-CN" altLang="en-US" sz="1600">
                <a:latin typeface="Heiti SC Light" charset="-122"/>
                <a:ea typeface="Heiti SC Light" charset="-122"/>
                <a:cs typeface="Heiti SC Light" charset="-122"/>
              </a:rPr>
              <a:t> </a:t>
            </a:r>
            <a:r>
              <a:rPr lang="en-US" altLang="zh-CN" sz="1600">
                <a:latin typeface="Heiti SC Light" charset="-122"/>
                <a:ea typeface="Heiti SC Light" charset="-122"/>
                <a:cs typeface="Heiti SC Light" charset="-122"/>
              </a:rPr>
              <a:t>=</a:t>
            </a:r>
            <a:r>
              <a:rPr lang="zh-CN" altLang="en-US" sz="1600">
                <a:latin typeface="Heiti SC Light" charset="-122"/>
                <a:ea typeface="Heiti SC Light" charset="-122"/>
                <a:cs typeface="Heiti SC Light" charset="-122"/>
              </a:rPr>
              <a:t> </a:t>
            </a:r>
            <a:r>
              <a:rPr lang="en-US" altLang="zh-CN" sz="1600">
                <a:latin typeface="Heiti SC Light" charset="-122"/>
                <a:ea typeface="Heiti SC Light" charset="-122"/>
                <a:cs typeface="Heiti SC Light" charset="-122"/>
              </a:rPr>
              <a:t>4</a:t>
            </a:r>
            <a:r>
              <a:rPr lang="zh-CN" altLang="zh-CN" sz="1600">
                <a:latin typeface="Heiti SC Light" charset="-122"/>
                <a:ea typeface="Heiti SC Light" charset="-122"/>
                <a:cs typeface="Heiti SC Light" charset="-122"/>
              </a:rPr>
              <a:t>×</a:t>
            </a:r>
            <a:r>
              <a:rPr lang="en-US" altLang="zh-CN" sz="1600">
                <a:latin typeface="Heiti SC Light" charset="-122"/>
                <a:ea typeface="Heiti SC Light" charset="-122"/>
                <a:cs typeface="Heiti SC Light" charset="-122"/>
              </a:rPr>
              <a:t> 8</a:t>
            </a:r>
            <a:r>
              <a:rPr lang="en-US" altLang="zh-CN" sz="1600" baseline="30000">
                <a:solidFill>
                  <a:srgbClr val="FF0000"/>
                </a:solidFill>
                <a:latin typeface="Heiti SC Light" charset="-122"/>
                <a:ea typeface="Heiti SC Light" charset="-122"/>
                <a:cs typeface="Heiti SC Light" charset="-122"/>
              </a:rPr>
              <a:t>1 </a:t>
            </a:r>
            <a:r>
              <a:rPr lang="en-US" altLang="zh-CN" sz="1600">
                <a:latin typeface="Heiti SC Light" charset="-122"/>
                <a:ea typeface="Heiti SC Light" charset="-122"/>
                <a:cs typeface="Heiti SC Light" charset="-122"/>
              </a:rPr>
              <a:t>+1</a:t>
            </a:r>
            <a:r>
              <a:rPr lang="zh-CN" altLang="zh-CN" sz="1600">
                <a:latin typeface="Heiti SC Light" charset="-122"/>
                <a:ea typeface="Heiti SC Light" charset="-122"/>
                <a:cs typeface="Heiti SC Light" charset="-122"/>
              </a:rPr>
              <a:t>×</a:t>
            </a:r>
            <a:r>
              <a:rPr lang="en-US" altLang="zh-CN" sz="1600">
                <a:latin typeface="Heiti SC Light" charset="-122"/>
                <a:ea typeface="Heiti SC Light" charset="-122"/>
                <a:cs typeface="Heiti SC Light" charset="-122"/>
              </a:rPr>
              <a:t> 8</a:t>
            </a:r>
            <a:r>
              <a:rPr lang="en-US" altLang="zh-CN" sz="1600" baseline="30000">
                <a:solidFill>
                  <a:srgbClr val="FF0000"/>
                </a:solidFill>
                <a:latin typeface="Heiti SC Light" charset="-122"/>
                <a:ea typeface="Heiti SC Light" charset="-122"/>
                <a:cs typeface="Heiti SC Light" charset="-122"/>
              </a:rPr>
              <a:t>0 </a:t>
            </a:r>
            <a:r>
              <a:rPr lang="en-US" altLang="zh-CN" sz="1600">
                <a:latin typeface="Heiti SC Light" charset="-122"/>
                <a:ea typeface="Heiti SC Light" charset="-122"/>
                <a:cs typeface="Heiti SC Light" charset="-122"/>
              </a:rPr>
              <a:t>=32+1=33</a:t>
            </a:r>
          </a:p>
          <a:p>
            <a:endParaRPr lang="zh-CN" altLang="zh-CN" sz="1600">
              <a:latin typeface="Heiti SC Light" charset="-122"/>
              <a:ea typeface="Heiti SC Light" charset="-122"/>
              <a:cs typeface="Heiti SC Light" charset="-122"/>
            </a:endParaRPr>
          </a:p>
        </p:txBody>
      </p:sp>
    </p:spTree>
    <p:extLst>
      <p:ext uri="{BB962C8B-B14F-4D97-AF65-F5344CB8AC3E}">
        <p14:creationId xmlns:p14="http://schemas.microsoft.com/office/powerpoint/2010/main" val="1663968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十六进制</a:t>
            </a:r>
            <a:endParaRPr kumimoji="1" lang="zh-CN" altLang="en-US" dirty="0">
              <a:solidFill>
                <a:schemeClr val="accent2"/>
              </a:solidFill>
            </a:endParaRPr>
          </a:p>
        </p:txBody>
      </p:sp>
      <p:sp>
        <p:nvSpPr>
          <p:cNvPr id="3" name="内容占位符 2"/>
          <p:cNvSpPr>
            <a:spLocks noGrp="1"/>
          </p:cNvSpPr>
          <p:nvPr>
            <p:ph idx="1"/>
          </p:nvPr>
        </p:nvSpPr>
        <p:spPr/>
        <p:txBody>
          <a:bodyPr/>
          <a:lstStyle/>
          <a:p>
            <a:r>
              <a:rPr lang="zh-CN" altLang="zh-CN" sz="2600"/>
              <a:t>基本数字</a:t>
            </a:r>
            <a:r>
              <a:rPr lang="en-US" altLang="zh-CN" sz="2600"/>
              <a:t>:0</a:t>
            </a:r>
            <a:r>
              <a:rPr lang="zh-CN" altLang="zh-CN" sz="2600"/>
              <a:t>、</a:t>
            </a:r>
            <a:r>
              <a:rPr lang="en-US" altLang="zh-CN" sz="2600"/>
              <a:t>1</a:t>
            </a:r>
            <a:r>
              <a:rPr lang="zh-CN" altLang="zh-CN" sz="2600"/>
              <a:t>、</a:t>
            </a:r>
            <a:r>
              <a:rPr lang="en-US" altLang="zh-CN" sz="2600"/>
              <a:t>2</a:t>
            </a:r>
            <a:r>
              <a:rPr lang="zh-CN" altLang="zh-CN" sz="2600"/>
              <a:t>、</a:t>
            </a:r>
            <a:r>
              <a:rPr lang="en-US" altLang="zh-CN" sz="2600"/>
              <a:t>3</a:t>
            </a:r>
            <a:r>
              <a:rPr lang="zh-CN" altLang="zh-CN" sz="2600"/>
              <a:t>、</a:t>
            </a:r>
            <a:r>
              <a:rPr lang="en-US" altLang="zh-CN" sz="2600"/>
              <a:t>4</a:t>
            </a:r>
            <a:r>
              <a:rPr lang="zh-CN" altLang="zh-CN" sz="2600"/>
              <a:t>、</a:t>
            </a:r>
            <a:r>
              <a:rPr lang="en-US" altLang="zh-CN" sz="2600"/>
              <a:t>5</a:t>
            </a:r>
            <a:r>
              <a:rPr lang="zh-CN" altLang="zh-CN" sz="2600"/>
              <a:t>、</a:t>
            </a:r>
            <a:r>
              <a:rPr lang="en-US" altLang="zh-CN" sz="2600"/>
              <a:t>6</a:t>
            </a:r>
            <a:r>
              <a:rPr lang="zh-CN" altLang="zh-CN" sz="2600"/>
              <a:t>、</a:t>
            </a:r>
            <a:r>
              <a:rPr lang="en-US" altLang="zh-CN" sz="2600"/>
              <a:t>7</a:t>
            </a:r>
            <a:r>
              <a:rPr lang="zh-CN" altLang="zh-CN" sz="2600"/>
              <a:t>、</a:t>
            </a:r>
            <a:r>
              <a:rPr lang="en-US" altLang="zh-CN" sz="2600"/>
              <a:t>8</a:t>
            </a:r>
            <a:r>
              <a:rPr lang="zh-CN" altLang="zh-CN" sz="2600"/>
              <a:t>、</a:t>
            </a:r>
            <a:r>
              <a:rPr lang="en-US" altLang="zh-CN" sz="2600"/>
              <a:t>9</a:t>
            </a:r>
            <a:r>
              <a:rPr lang="zh-CN" altLang="zh-CN" sz="2600"/>
              <a:t>、</a:t>
            </a:r>
            <a:r>
              <a:rPr lang="en-US" altLang="zh-CN" sz="2600"/>
              <a:t>A</a:t>
            </a:r>
            <a:r>
              <a:rPr lang="zh-CN" altLang="zh-CN" sz="2600"/>
              <a:t>、</a:t>
            </a:r>
            <a:r>
              <a:rPr lang="en-US" altLang="zh-CN" sz="2600"/>
              <a:t>B</a:t>
            </a:r>
            <a:r>
              <a:rPr lang="zh-CN" altLang="zh-CN" sz="2600"/>
              <a:t>、</a:t>
            </a:r>
            <a:r>
              <a:rPr lang="en-US" altLang="zh-CN" sz="2600"/>
              <a:t>C</a:t>
            </a:r>
            <a:r>
              <a:rPr lang="zh-CN" altLang="zh-CN" sz="2600"/>
              <a:t>、</a:t>
            </a:r>
            <a:r>
              <a:rPr lang="en-US" altLang="zh-CN" sz="2600"/>
              <a:t>D</a:t>
            </a:r>
            <a:r>
              <a:rPr lang="zh-CN" altLang="zh-CN" sz="2600"/>
              <a:t>、</a:t>
            </a:r>
            <a:r>
              <a:rPr lang="en-US" altLang="zh-CN" sz="2600"/>
              <a:t>E</a:t>
            </a:r>
            <a:r>
              <a:rPr lang="zh-CN" altLang="zh-CN" sz="2600"/>
              <a:t>、</a:t>
            </a:r>
            <a:r>
              <a:rPr lang="en-US" altLang="zh-CN" sz="2600"/>
              <a:t>F</a:t>
            </a:r>
            <a:endParaRPr lang="zh-CN" altLang="zh-CN" sz="2600"/>
          </a:p>
          <a:p>
            <a:r>
              <a:rPr lang="zh-CN" altLang="zh-CN" sz="2600"/>
              <a:t>特点</a:t>
            </a:r>
            <a:r>
              <a:rPr lang="en-US" altLang="zh-CN" sz="2600"/>
              <a:t>:</a:t>
            </a:r>
            <a:r>
              <a:rPr lang="zh-CN" altLang="en-US" sz="2600"/>
              <a:t>逢</a:t>
            </a:r>
            <a:r>
              <a:rPr lang="zh-CN" altLang="zh-CN" sz="2600"/>
              <a:t>十六进位</a:t>
            </a:r>
          </a:p>
          <a:p>
            <a:r>
              <a:rPr lang="zh-CN" altLang="zh-CN" sz="2600"/>
              <a:t>十六进制是二进制的简写</a:t>
            </a:r>
            <a:r>
              <a:rPr lang="en-US" altLang="zh-CN" sz="2600"/>
              <a:t>, </a:t>
            </a:r>
            <a:r>
              <a:rPr lang="zh-CN" altLang="zh-CN" sz="2600"/>
              <a:t>方便专业人员书写二进制数据。 </a:t>
            </a:r>
          </a:p>
          <a:p>
            <a:r>
              <a:rPr lang="zh-CN" altLang="zh-CN" sz="2600"/>
              <a:t>十六进制的基数为</a:t>
            </a:r>
            <a:r>
              <a:rPr lang="en-US" altLang="zh-CN" sz="2600"/>
              <a:t>16</a:t>
            </a:r>
            <a:r>
              <a:rPr lang="zh-CN" altLang="zh-CN" sz="2600"/>
              <a:t>，权为</a:t>
            </a:r>
            <a:r>
              <a:rPr lang="en-US" altLang="zh-CN" sz="2400"/>
              <a:t>16</a:t>
            </a:r>
            <a:r>
              <a:rPr lang="en-US" altLang="zh-CN" sz="2400" baseline="30000">
                <a:solidFill>
                  <a:srgbClr val="FF0000"/>
                </a:solidFill>
              </a:rPr>
              <a:t>n </a:t>
            </a:r>
            <a:r>
              <a:rPr lang="zh-CN" altLang="zh-CN" sz="2600"/>
              <a:t>（</a:t>
            </a:r>
            <a:r>
              <a:rPr lang="en-US" altLang="zh-CN" sz="2600"/>
              <a:t>16</a:t>
            </a:r>
            <a:r>
              <a:rPr lang="zh-CN" altLang="zh-CN" sz="2600"/>
              <a:t>的</a:t>
            </a:r>
            <a:r>
              <a:rPr lang="en-US" altLang="zh-CN" sz="2600"/>
              <a:t>n</a:t>
            </a:r>
            <a:r>
              <a:rPr lang="zh-CN" altLang="zh-CN" sz="2600"/>
              <a:t>次方）</a:t>
            </a:r>
            <a:endParaRPr lang="en-US" altLang="zh-CN" sz="2600"/>
          </a:p>
          <a:p>
            <a:pPr lvl="1"/>
            <a:endParaRPr lang="en-US" altLang="zh-CN" sz="2200"/>
          </a:p>
          <a:p>
            <a:pPr lvl="1"/>
            <a:endParaRPr lang="en-US" altLang="zh-CN" sz="2200"/>
          </a:p>
          <a:p>
            <a:pPr lvl="1"/>
            <a:endParaRPr lang="en-US" altLang="zh-CN" sz="2200"/>
          </a:p>
          <a:p>
            <a:pPr lvl="1"/>
            <a:endParaRPr lang="en-US" altLang="zh-CN" sz="2200"/>
          </a:p>
          <a:p>
            <a:r>
              <a:rPr lang="zh-CN" altLang="en-US" sz="2600"/>
              <a:t>在</a:t>
            </a:r>
            <a:r>
              <a:rPr lang="en-US" altLang="zh-CN" sz="2400"/>
              <a:t>Java</a:t>
            </a:r>
            <a:r>
              <a:rPr lang="zh-CN" altLang="zh-CN" sz="2400"/>
              <a:t>代码中十六进制数用</a:t>
            </a:r>
            <a:r>
              <a:rPr lang="en-US" altLang="zh-CN" sz="2400"/>
              <a:t>0X</a:t>
            </a:r>
            <a:r>
              <a:rPr lang="zh-CN" altLang="zh-CN" sz="2400"/>
              <a:t>或</a:t>
            </a:r>
            <a:r>
              <a:rPr lang="en-US" altLang="zh-CN" sz="2400"/>
              <a:t>0x</a:t>
            </a:r>
            <a:r>
              <a:rPr lang="zh-CN" altLang="zh-CN" sz="2400"/>
              <a:t>做前缀</a:t>
            </a:r>
            <a:r>
              <a:rPr lang="en-US" altLang="zh-CN" sz="2400"/>
              <a:t>(0</a:t>
            </a:r>
            <a:r>
              <a:rPr lang="zh-CN" altLang="zh-CN" sz="2400"/>
              <a:t>是数字零，而不是字母</a:t>
            </a:r>
            <a:r>
              <a:rPr lang="en-US" altLang="zh-CN" sz="2400"/>
              <a:t>O)</a:t>
            </a:r>
            <a:r>
              <a:rPr lang="zh-CN" altLang="zh-CN" sz="2400">
                <a:effectLst/>
              </a:rPr>
              <a:t> </a:t>
            </a:r>
            <a:endParaRPr lang="zh-CN" altLang="zh-CN" sz="2600"/>
          </a:p>
          <a:p>
            <a:endParaRPr lang="zh-CN" altLang="zh-CN"/>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2017/8/3</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24</a:t>
            </a:fld>
            <a:endParaRPr kumimoji="1" lang="zh-CN" altLang="en-US"/>
          </a:p>
        </p:txBody>
      </p:sp>
      <p:sp>
        <p:nvSpPr>
          <p:cNvPr id="7" name="矩形 6"/>
          <p:cNvSpPr/>
          <p:nvPr/>
        </p:nvSpPr>
        <p:spPr>
          <a:xfrm>
            <a:off x="1075337" y="3689140"/>
            <a:ext cx="7708900" cy="1556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1600">
                <a:latin typeface="Heiti SC Light" charset="-122"/>
                <a:ea typeface="Heiti SC Light" charset="-122"/>
                <a:cs typeface="Heiti SC Light" charset="-122"/>
              </a:rPr>
              <a:t>4096</a:t>
            </a:r>
            <a:r>
              <a:rPr lang="zh-CN" altLang="zh-CN" sz="1600">
                <a:latin typeface="Heiti SC Light" charset="-122"/>
                <a:ea typeface="Heiti SC Light" charset="-122"/>
                <a:cs typeface="Heiti SC Light" charset="-122"/>
              </a:rPr>
              <a:t>＝</a:t>
            </a:r>
            <a:r>
              <a:rPr lang="en-US" altLang="zh-CN" sz="1600">
                <a:latin typeface="Heiti SC Light" charset="-122"/>
                <a:ea typeface="Heiti SC Light" charset="-122"/>
                <a:cs typeface="Heiti SC Light" charset="-122"/>
              </a:rPr>
              <a:t>16</a:t>
            </a:r>
            <a:r>
              <a:rPr lang="en-US" altLang="zh-CN" sz="1600" baseline="30000">
                <a:solidFill>
                  <a:srgbClr val="FF0000"/>
                </a:solidFill>
                <a:latin typeface="Heiti SC Light" charset="-122"/>
                <a:ea typeface="Heiti SC Light" charset="-122"/>
                <a:cs typeface="Heiti SC Light" charset="-122"/>
              </a:rPr>
              <a:t>3</a:t>
            </a:r>
            <a:endParaRPr lang="zh-CN" altLang="zh-CN" sz="1600">
              <a:solidFill>
                <a:srgbClr val="FF0000"/>
              </a:solidFill>
              <a:latin typeface="Heiti SC Light" charset="-122"/>
              <a:ea typeface="Heiti SC Light" charset="-122"/>
              <a:cs typeface="Heiti SC Light" charset="-122"/>
            </a:endParaRPr>
          </a:p>
          <a:p>
            <a:r>
              <a:rPr lang="en-US" altLang="zh-CN" sz="1600">
                <a:latin typeface="Heiti SC Light" charset="-122"/>
                <a:ea typeface="Heiti SC Light" charset="-122"/>
                <a:cs typeface="Heiti SC Light" charset="-122"/>
              </a:rPr>
              <a:t>256</a:t>
            </a:r>
            <a:r>
              <a:rPr lang="zh-CN" altLang="zh-CN" sz="1600">
                <a:latin typeface="Heiti SC Light" charset="-122"/>
                <a:ea typeface="Heiti SC Light" charset="-122"/>
                <a:cs typeface="Heiti SC Light" charset="-122"/>
              </a:rPr>
              <a:t>＝</a:t>
            </a:r>
            <a:r>
              <a:rPr lang="en-US" altLang="zh-CN" sz="1600">
                <a:latin typeface="Heiti SC Light" charset="-122"/>
                <a:ea typeface="Heiti SC Light" charset="-122"/>
                <a:cs typeface="Heiti SC Light" charset="-122"/>
              </a:rPr>
              <a:t>16</a:t>
            </a:r>
            <a:r>
              <a:rPr lang="en-US" altLang="zh-CN" sz="1600" baseline="30000">
                <a:solidFill>
                  <a:srgbClr val="FF0000"/>
                </a:solidFill>
                <a:latin typeface="Heiti SC Light" charset="-122"/>
                <a:ea typeface="Heiti SC Light" charset="-122"/>
                <a:cs typeface="Heiti SC Light" charset="-122"/>
              </a:rPr>
              <a:t>2</a:t>
            </a:r>
            <a:endParaRPr lang="zh-CN" altLang="zh-CN" sz="1600">
              <a:solidFill>
                <a:srgbClr val="FF0000"/>
              </a:solidFill>
              <a:latin typeface="Heiti SC Light" charset="-122"/>
              <a:ea typeface="Heiti SC Light" charset="-122"/>
              <a:cs typeface="Heiti SC Light" charset="-122"/>
            </a:endParaRPr>
          </a:p>
          <a:p>
            <a:r>
              <a:rPr lang="en-US" altLang="zh-CN" sz="1600">
                <a:latin typeface="Heiti SC Light" charset="-122"/>
                <a:ea typeface="Heiti SC Light" charset="-122"/>
                <a:cs typeface="Heiti SC Light" charset="-122"/>
              </a:rPr>
              <a:t>16</a:t>
            </a:r>
            <a:r>
              <a:rPr lang="zh-CN" altLang="zh-CN" sz="1600">
                <a:latin typeface="Heiti SC Light" charset="-122"/>
                <a:ea typeface="Heiti SC Light" charset="-122"/>
                <a:cs typeface="Heiti SC Light" charset="-122"/>
              </a:rPr>
              <a:t>＝</a:t>
            </a:r>
            <a:r>
              <a:rPr lang="en-US" altLang="zh-CN" sz="1600">
                <a:latin typeface="Heiti SC Light" charset="-122"/>
                <a:ea typeface="Heiti SC Light" charset="-122"/>
                <a:cs typeface="Heiti SC Light" charset="-122"/>
              </a:rPr>
              <a:t>16</a:t>
            </a:r>
            <a:r>
              <a:rPr lang="en-US" altLang="zh-CN" sz="1600" baseline="30000">
                <a:solidFill>
                  <a:srgbClr val="FF0000"/>
                </a:solidFill>
                <a:latin typeface="Heiti SC Light" charset="-122"/>
                <a:ea typeface="Heiti SC Light" charset="-122"/>
                <a:cs typeface="Heiti SC Light" charset="-122"/>
              </a:rPr>
              <a:t>1</a:t>
            </a:r>
            <a:endParaRPr lang="zh-CN" altLang="zh-CN" sz="1600">
              <a:solidFill>
                <a:srgbClr val="FF0000"/>
              </a:solidFill>
              <a:latin typeface="Heiti SC Light" charset="-122"/>
              <a:ea typeface="Heiti SC Light" charset="-122"/>
              <a:cs typeface="Heiti SC Light" charset="-122"/>
            </a:endParaRPr>
          </a:p>
          <a:p>
            <a:r>
              <a:rPr lang="en-US" altLang="zh-CN" sz="1600">
                <a:latin typeface="Heiti SC Light" charset="-122"/>
                <a:ea typeface="Heiti SC Light" charset="-122"/>
                <a:cs typeface="Heiti SC Light" charset="-122"/>
              </a:rPr>
              <a:t>1</a:t>
            </a:r>
            <a:r>
              <a:rPr lang="zh-CN" altLang="zh-CN" sz="1600">
                <a:latin typeface="Heiti SC Light" charset="-122"/>
                <a:ea typeface="Heiti SC Light" charset="-122"/>
                <a:cs typeface="Heiti SC Light" charset="-122"/>
              </a:rPr>
              <a:t>＝</a:t>
            </a:r>
            <a:r>
              <a:rPr lang="en-US" altLang="zh-CN" sz="1600">
                <a:latin typeface="Heiti SC Light" charset="-122"/>
                <a:ea typeface="Heiti SC Light" charset="-122"/>
                <a:cs typeface="Heiti SC Light" charset="-122"/>
              </a:rPr>
              <a:t>16</a:t>
            </a:r>
            <a:r>
              <a:rPr lang="en-US" altLang="zh-CN" sz="1600" baseline="30000">
                <a:solidFill>
                  <a:srgbClr val="FF0000"/>
                </a:solidFill>
                <a:latin typeface="Heiti SC Light" charset="-122"/>
                <a:ea typeface="Heiti SC Light" charset="-122"/>
                <a:cs typeface="Heiti SC Light" charset="-122"/>
              </a:rPr>
              <a:t>0</a:t>
            </a:r>
          </a:p>
          <a:p>
            <a:r>
              <a:rPr lang="en-US" altLang="zh-CN" sz="1600">
                <a:solidFill>
                  <a:schemeClr val="bg1"/>
                </a:solidFill>
                <a:latin typeface="Heiti SC Light" charset="-122"/>
                <a:ea typeface="Heiti SC Light" charset="-122"/>
                <a:cs typeface="Heiti SC Light" charset="-122"/>
              </a:rPr>
              <a:t>(41)</a:t>
            </a:r>
            <a:r>
              <a:rPr lang="en-US" altLang="zh-CN" sz="1600" baseline="-25000">
                <a:solidFill>
                  <a:schemeClr val="bg1"/>
                </a:solidFill>
                <a:latin typeface="Heiti SC Light" charset="-122"/>
                <a:ea typeface="Heiti SC Light" charset="-122"/>
                <a:cs typeface="Heiti SC Light" charset="-122"/>
              </a:rPr>
              <a:t>16</a:t>
            </a:r>
            <a:r>
              <a:rPr lang="en-US" altLang="zh-CN" sz="1600">
                <a:solidFill>
                  <a:schemeClr val="bg1"/>
                </a:solidFill>
                <a:latin typeface="Heiti SC Light" charset="-122"/>
                <a:ea typeface="Heiti SC Light" charset="-122"/>
                <a:cs typeface="Heiti SC Light" charset="-122"/>
              </a:rPr>
              <a:t> = 4*(</a:t>
            </a:r>
            <a:r>
              <a:rPr lang="en-US" altLang="zh-CN" sz="1600">
                <a:latin typeface="Heiti SC Light" charset="-122"/>
                <a:ea typeface="Heiti SC Light" charset="-122"/>
                <a:cs typeface="Heiti SC Light" charset="-122"/>
              </a:rPr>
              <a:t>16</a:t>
            </a:r>
            <a:r>
              <a:rPr lang="en-US" altLang="zh-CN" sz="1600" baseline="30000">
                <a:solidFill>
                  <a:srgbClr val="FF0000"/>
                </a:solidFill>
                <a:latin typeface="Heiti SC Light" charset="-122"/>
                <a:ea typeface="Heiti SC Light" charset="-122"/>
                <a:cs typeface="Heiti SC Light" charset="-122"/>
              </a:rPr>
              <a:t>1</a:t>
            </a:r>
            <a:r>
              <a:rPr lang="en-US" altLang="zh-CN" sz="1600">
                <a:solidFill>
                  <a:schemeClr val="bg1"/>
                </a:solidFill>
                <a:latin typeface="Heiti SC Light" charset="-122"/>
                <a:ea typeface="Heiti SC Light" charset="-122"/>
                <a:cs typeface="Heiti SC Light" charset="-122"/>
              </a:rPr>
              <a:t>) + 1*(</a:t>
            </a:r>
            <a:r>
              <a:rPr lang="en-US" altLang="zh-CN" sz="1600">
                <a:latin typeface="Heiti SC Light" charset="-122"/>
                <a:ea typeface="Heiti SC Light" charset="-122"/>
                <a:cs typeface="Heiti SC Light" charset="-122"/>
              </a:rPr>
              <a:t>16</a:t>
            </a:r>
            <a:r>
              <a:rPr lang="en-US" altLang="zh-CN" sz="1600" baseline="30000">
                <a:solidFill>
                  <a:srgbClr val="FF0000"/>
                </a:solidFill>
                <a:latin typeface="Heiti SC Light" charset="-122"/>
                <a:ea typeface="Heiti SC Light" charset="-122"/>
                <a:cs typeface="Heiti SC Light" charset="-122"/>
              </a:rPr>
              <a:t>0</a:t>
            </a:r>
            <a:r>
              <a:rPr lang="en-US" altLang="zh-CN" sz="1600">
                <a:solidFill>
                  <a:schemeClr val="bg1"/>
                </a:solidFill>
                <a:latin typeface="Heiti SC Light" charset="-122"/>
                <a:ea typeface="Heiti SC Light" charset="-122"/>
                <a:cs typeface="Heiti SC Light" charset="-122"/>
              </a:rPr>
              <a:t>) =(65)</a:t>
            </a:r>
            <a:r>
              <a:rPr lang="en-US" altLang="zh-CN" sz="1600" baseline="-25000">
                <a:solidFill>
                  <a:schemeClr val="bg1"/>
                </a:solidFill>
                <a:latin typeface="Heiti SC Light" charset="-122"/>
                <a:ea typeface="Heiti SC Light" charset="-122"/>
                <a:cs typeface="Heiti SC Light" charset="-122"/>
              </a:rPr>
              <a:t>10</a:t>
            </a:r>
            <a:r>
              <a:rPr lang="en-US" altLang="zh-CN" sz="1600">
                <a:solidFill>
                  <a:schemeClr val="bg1"/>
                </a:solidFill>
                <a:latin typeface="Heiti SC Light" charset="-122"/>
                <a:ea typeface="Heiti SC Light" charset="-122"/>
                <a:cs typeface="Heiti SC Light" charset="-122"/>
              </a:rPr>
              <a:t> </a:t>
            </a:r>
            <a:endParaRPr lang="zh-CN" altLang="zh-CN" sz="1600">
              <a:solidFill>
                <a:schemeClr val="bg1"/>
              </a:solidFill>
              <a:latin typeface="Heiti SC Light" charset="-122"/>
              <a:ea typeface="Heiti SC Light" charset="-122"/>
              <a:cs typeface="Heiti SC Light" charset="-122"/>
            </a:endParaRPr>
          </a:p>
          <a:p>
            <a:r>
              <a:rPr lang="en-US" altLang="zh-CN" sz="1600">
                <a:solidFill>
                  <a:schemeClr val="bg1"/>
                </a:solidFill>
                <a:latin typeface="Heiti SC Light" charset="-122"/>
                <a:ea typeface="Heiti SC Light" charset="-122"/>
                <a:cs typeface="Heiti SC Light" charset="-122"/>
              </a:rPr>
              <a:t>(41)</a:t>
            </a:r>
            <a:r>
              <a:rPr lang="en-US" altLang="zh-CN" sz="1600" baseline="-25000">
                <a:solidFill>
                  <a:schemeClr val="bg1"/>
                </a:solidFill>
                <a:latin typeface="Heiti SC Light" charset="-122"/>
                <a:ea typeface="Heiti SC Light" charset="-122"/>
                <a:cs typeface="Heiti SC Light" charset="-122"/>
              </a:rPr>
              <a:t>16</a:t>
            </a:r>
            <a:r>
              <a:rPr lang="en-US" altLang="zh-CN" sz="1600">
                <a:solidFill>
                  <a:schemeClr val="bg1"/>
                </a:solidFill>
                <a:latin typeface="Heiti SC Light" charset="-122"/>
                <a:ea typeface="Heiti SC Light" charset="-122"/>
                <a:cs typeface="Heiti SC Light" charset="-122"/>
              </a:rPr>
              <a:t>= (0100 0001)</a:t>
            </a:r>
            <a:r>
              <a:rPr lang="en-US" altLang="zh-CN" sz="1600" baseline="-25000">
                <a:solidFill>
                  <a:schemeClr val="bg1"/>
                </a:solidFill>
                <a:latin typeface="Heiti SC Light" charset="-122"/>
                <a:ea typeface="Heiti SC Light" charset="-122"/>
                <a:cs typeface="Heiti SC Light" charset="-122"/>
              </a:rPr>
              <a:t>2</a:t>
            </a:r>
            <a:r>
              <a:rPr lang="zh-CN" altLang="en-US" sz="1600" baseline="-25000">
                <a:solidFill>
                  <a:schemeClr val="bg1"/>
                </a:solidFill>
                <a:latin typeface="Heiti SC Light" charset="-122"/>
                <a:ea typeface="Heiti SC Light" charset="-122"/>
                <a:cs typeface="Heiti SC Light" charset="-122"/>
              </a:rPr>
              <a:t>  </a:t>
            </a:r>
            <a:r>
              <a:rPr lang="zh-CN" altLang="en-US" sz="1600">
                <a:solidFill>
                  <a:schemeClr val="bg1"/>
                </a:solidFill>
                <a:latin typeface="Heiti SC Light" charset="-122"/>
                <a:ea typeface="Heiti SC Light" charset="-122"/>
                <a:cs typeface="Heiti SC Light" charset="-122"/>
              </a:rPr>
              <a:t>     </a:t>
            </a:r>
            <a:r>
              <a:rPr lang="en-US" altLang="zh-CN" sz="1600">
                <a:solidFill>
                  <a:srgbClr val="92D050"/>
                </a:solidFill>
                <a:latin typeface="Heiti SC Light" charset="-122"/>
                <a:ea typeface="Heiti SC Light" charset="-122"/>
                <a:cs typeface="Heiti SC Light" charset="-122"/>
              </a:rPr>
              <a:t>//16</a:t>
            </a:r>
            <a:r>
              <a:rPr lang="zh-CN" altLang="zh-CN" sz="1600">
                <a:solidFill>
                  <a:srgbClr val="92D050"/>
                </a:solidFill>
                <a:latin typeface="Heiti SC Light" charset="-122"/>
                <a:ea typeface="Heiti SC Light" charset="-122"/>
                <a:cs typeface="Heiti SC Light" charset="-122"/>
              </a:rPr>
              <a:t>进制的</a:t>
            </a:r>
            <a:r>
              <a:rPr lang="en-US" altLang="zh-CN" sz="1600">
                <a:solidFill>
                  <a:srgbClr val="92D050"/>
                </a:solidFill>
                <a:latin typeface="Heiti SC Light" charset="-122"/>
                <a:ea typeface="Heiti SC Light" charset="-122"/>
                <a:cs typeface="Heiti SC Light" charset="-122"/>
              </a:rPr>
              <a:t>1</a:t>
            </a:r>
            <a:r>
              <a:rPr lang="zh-CN" altLang="zh-CN" sz="1600">
                <a:solidFill>
                  <a:srgbClr val="92D050"/>
                </a:solidFill>
                <a:latin typeface="Heiti SC Light" charset="-122"/>
                <a:ea typeface="Heiti SC Light" charset="-122"/>
                <a:cs typeface="Heiti SC Light" charset="-122"/>
              </a:rPr>
              <a:t>位数代表</a:t>
            </a:r>
            <a:r>
              <a:rPr lang="en-US" altLang="zh-CN" sz="1600">
                <a:solidFill>
                  <a:srgbClr val="92D050"/>
                </a:solidFill>
                <a:latin typeface="Heiti SC Light" charset="-122"/>
                <a:ea typeface="Heiti SC Light" charset="-122"/>
                <a:cs typeface="Heiti SC Light" charset="-122"/>
              </a:rPr>
              <a:t>2</a:t>
            </a:r>
            <a:r>
              <a:rPr lang="zh-CN" altLang="zh-CN" sz="1600">
                <a:solidFill>
                  <a:srgbClr val="92D050"/>
                </a:solidFill>
                <a:latin typeface="Heiti SC Light" charset="-122"/>
                <a:ea typeface="Heiti SC Light" charset="-122"/>
                <a:cs typeface="Heiti SC Light" charset="-122"/>
              </a:rPr>
              <a:t>进制的</a:t>
            </a:r>
            <a:r>
              <a:rPr lang="en-US" altLang="zh-CN" sz="1600">
                <a:solidFill>
                  <a:srgbClr val="92D050"/>
                </a:solidFill>
                <a:latin typeface="Heiti SC Light" charset="-122"/>
                <a:ea typeface="Heiti SC Light" charset="-122"/>
                <a:cs typeface="Heiti SC Light" charset="-122"/>
              </a:rPr>
              <a:t>4</a:t>
            </a:r>
            <a:r>
              <a:rPr lang="zh-CN" altLang="zh-CN" sz="1600">
                <a:solidFill>
                  <a:srgbClr val="92D050"/>
                </a:solidFill>
                <a:latin typeface="Heiti SC Light" charset="-122"/>
                <a:ea typeface="Heiti SC Light" charset="-122"/>
                <a:cs typeface="Heiti SC Light" charset="-122"/>
              </a:rPr>
              <a:t>位数</a:t>
            </a:r>
          </a:p>
        </p:txBody>
      </p:sp>
      <p:sp>
        <p:nvSpPr>
          <p:cNvPr id="8" name="矩形 7"/>
          <p:cNvSpPr/>
          <p:nvPr/>
        </p:nvSpPr>
        <p:spPr>
          <a:xfrm>
            <a:off x="1075337" y="5636630"/>
            <a:ext cx="7708900" cy="4200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1600">
                <a:latin typeface="Heiti SC Light" charset="-122"/>
                <a:ea typeface="Heiti SC Light" charset="-122"/>
                <a:cs typeface="Heiti SC Light" charset="-122"/>
              </a:rPr>
              <a:t>0x1a</a:t>
            </a:r>
            <a:r>
              <a:rPr lang="zh-CN" altLang="en-US" sz="1600">
                <a:latin typeface="Heiti SC Light" charset="-122"/>
                <a:ea typeface="Heiti SC Light" charset="-122"/>
                <a:cs typeface="Heiti SC Light" charset="-122"/>
              </a:rPr>
              <a:t> </a:t>
            </a:r>
            <a:r>
              <a:rPr lang="en-US" altLang="zh-CN" sz="1600">
                <a:latin typeface="Heiti SC Light" charset="-122"/>
                <a:ea typeface="Heiti SC Light" charset="-122"/>
                <a:cs typeface="Heiti SC Light" charset="-122"/>
              </a:rPr>
              <a:t>=</a:t>
            </a:r>
            <a:r>
              <a:rPr lang="zh-CN" altLang="en-US" sz="1600">
                <a:latin typeface="Heiti SC Light" charset="-122"/>
                <a:ea typeface="Heiti SC Light" charset="-122"/>
                <a:cs typeface="Heiti SC Light" charset="-122"/>
              </a:rPr>
              <a:t> </a:t>
            </a:r>
            <a:r>
              <a:rPr lang="en-US" altLang="zh-CN" sz="1600">
                <a:latin typeface="Heiti SC Light" charset="-122"/>
                <a:ea typeface="Heiti SC Light" charset="-122"/>
                <a:cs typeface="Heiti SC Light" charset="-122"/>
              </a:rPr>
              <a:t>1</a:t>
            </a:r>
            <a:r>
              <a:rPr lang="zh-CN" altLang="zh-CN" sz="1600">
                <a:latin typeface="Heiti SC Light" charset="-122"/>
                <a:ea typeface="Heiti SC Light" charset="-122"/>
                <a:cs typeface="Heiti SC Light" charset="-122"/>
              </a:rPr>
              <a:t>×</a:t>
            </a:r>
            <a:r>
              <a:rPr lang="en-US" altLang="zh-CN" sz="1600">
                <a:latin typeface="Heiti SC Light" charset="-122"/>
                <a:ea typeface="Heiti SC Light" charset="-122"/>
                <a:cs typeface="Heiti SC Light" charset="-122"/>
              </a:rPr>
              <a:t> 16</a:t>
            </a:r>
            <a:r>
              <a:rPr lang="en-US" altLang="zh-CN" sz="1600" baseline="30000">
                <a:solidFill>
                  <a:srgbClr val="FF0000"/>
                </a:solidFill>
                <a:latin typeface="Heiti SC Light" charset="-122"/>
                <a:ea typeface="Heiti SC Light" charset="-122"/>
                <a:cs typeface="Heiti SC Light" charset="-122"/>
              </a:rPr>
              <a:t>1 </a:t>
            </a:r>
            <a:r>
              <a:rPr lang="en-US" altLang="zh-CN" sz="1600">
                <a:latin typeface="Heiti SC Light" charset="-122"/>
                <a:ea typeface="Heiti SC Light" charset="-122"/>
                <a:cs typeface="Heiti SC Light" charset="-122"/>
              </a:rPr>
              <a:t>+10</a:t>
            </a:r>
            <a:r>
              <a:rPr lang="zh-CN" altLang="zh-CN" sz="1600">
                <a:latin typeface="Heiti SC Light" charset="-122"/>
                <a:ea typeface="Heiti SC Light" charset="-122"/>
                <a:cs typeface="Heiti SC Light" charset="-122"/>
              </a:rPr>
              <a:t>×</a:t>
            </a:r>
            <a:r>
              <a:rPr lang="en-US" altLang="zh-CN" sz="1600">
                <a:latin typeface="Heiti SC Light" charset="-122"/>
                <a:ea typeface="Heiti SC Light" charset="-122"/>
                <a:cs typeface="Heiti SC Light" charset="-122"/>
              </a:rPr>
              <a:t> 16</a:t>
            </a:r>
            <a:r>
              <a:rPr lang="en-US" altLang="zh-CN" sz="1600" baseline="30000">
                <a:solidFill>
                  <a:srgbClr val="FF0000"/>
                </a:solidFill>
                <a:latin typeface="Heiti SC Light" charset="-122"/>
                <a:ea typeface="Heiti SC Light" charset="-122"/>
                <a:cs typeface="Heiti SC Light" charset="-122"/>
              </a:rPr>
              <a:t>0 </a:t>
            </a:r>
            <a:r>
              <a:rPr lang="en-US" altLang="zh-CN" sz="1600">
                <a:latin typeface="Heiti SC Light" charset="-122"/>
                <a:ea typeface="Heiti SC Light" charset="-122"/>
                <a:cs typeface="Heiti SC Light" charset="-122"/>
              </a:rPr>
              <a:t>=16+10=26</a:t>
            </a:r>
          </a:p>
          <a:p>
            <a:endParaRPr lang="zh-CN" altLang="zh-CN" sz="1600">
              <a:latin typeface="Heiti SC Light" charset="-122"/>
              <a:ea typeface="Heiti SC Light" charset="-122"/>
              <a:cs typeface="Heiti SC Light" charset="-122"/>
            </a:endParaRPr>
          </a:p>
        </p:txBody>
      </p:sp>
    </p:spTree>
    <p:extLst>
      <p:ext uri="{BB962C8B-B14F-4D97-AF65-F5344CB8AC3E}">
        <p14:creationId xmlns:p14="http://schemas.microsoft.com/office/powerpoint/2010/main" val="1408920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进制转换</a:t>
            </a:r>
            <a:endParaRPr kumimoji="1" lang="zh-CN" altLang="en-US" dirty="0">
              <a:solidFill>
                <a:schemeClr val="accent2"/>
              </a:solidFill>
            </a:endParaRPr>
          </a:p>
        </p:txBody>
      </p:sp>
      <p:sp>
        <p:nvSpPr>
          <p:cNvPr id="3" name="内容占位符 2"/>
          <p:cNvSpPr>
            <a:spLocks noGrp="1"/>
          </p:cNvSpPr>
          <p:nvPr>
            <p:ph idx="1"/>
          </p:nvPr>
        </p:nvSpPr>
        <p:spPr/>
        <p:txBody>
          <a:bodyPr/>
          <a:lstStyle/>
          <a:p>
            <a:r>
              <a:rPr kumimoji="1" lang="zh-CN" altLang="en-US"/>
              <a:t>二进制数转八进制</a:t>
            </a:r>
            <a:endParaRPr kumimoji="1" lang="en-US" altLang="zh-CN"/>
          </a:p>
          <a:p>
            <a:r>
              <a:rPr kumimoji="1" lang="zh-CN" altLang="en-US"/>
              <a:t>二进制数转十六进制</a:t>
            </a:r>
            <a:endParaRPr kumimoji="1" lang="en-US" altLang="zh-CN"/>
          </a:p>
          <a:p>
            <a:r>
              <a:rPr kumimoji="1" lang="zh-CN" altLang="en-US"/>
              <a:t>十进制转二进制</a:t>
            </a:r>
            <a:endParaRPr kumimoji="1" lang="en-US" altLang="zh-CN"/>
          </a:p>
          <a:p>
            <a:r>
              <a:rPr kumimoji="1" lang="zh-CN" altLang="en-US"/>
              <a:t>十进制转十六进制</a:t>
            </a:r>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2017/8/3</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25</a:t>
            </a:fld>
            <a:endParaRPr kumimoji="1" lang="zh-CN" altLang="en-US"/>
          </a:p>
        </p:txBody>
      </p:sp>
    </p:spTree>
    <p:extLst>
      <p:ext uri="{BB962C8B-B14F-4D97-AF65-F5344CB8AC3E}">
        <p14:creationId xmlns:p14="http://schemas.microsoft.com/office/powerpoint/2010/main" val="269250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进制对照表</a:t>
            </a:r>
            <a:endParaRPr kumimoji="1" lang="zh-CN" altLang="en-US" dirty="0">
              <a:solidFill>
                <a:schemeClr val="accent2"/>
              </a:solidFill>
            </a:endParaRPr>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2017/8/3</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26</a:t>
            </a:fld>
            <a:endParaRPr kumimoji="1" lang="zh-CN" altLang="en-US"/>
          </a:p>
        </p:txBody>
      </p:sp>
      <p:pic>
        <p:nvPicPr>
          <p:cNvPr id="8" name="图片 7"/>
          <p:cNvPicPr>
            <a:picLocks noChangeAspect="1"/>
          </p:cNvPicPr>
          <p:nvPr/>
        </p:nvPicPr>
        <p:blipFill>
          <a:blip r:embed="rId2"/>
          <a:srcRect/>
          <a:stretch>
            <a:fillRect/>
          </a:stretch>
        </p:blipFill>
        <p:spPr bwMode="auto">
          <a:xfrm>
            <a:off x="4503737" y="1690688"/>
            <a:ext cx="3184525" cy="4210050"/>
          </a:xfrm>
          <a:prstGeom prst="rect">
            <a:avLst/>
          </a:prstGeom>
          <a:noFill/>
          <a:ln w="9525">
            <a:noFill/>
            <a:miter lim="800000"/>
            <a:headEnd/>
            <a:tailEnd/>
          </a:ln>
        </p:spPr>
      </p:pic>
    </p:spTree>
    <p:extLst>
      <p:ext uri="{BB962C8B-B14F-4D97-AF65-F5344CB8AC3E}">
        <p14:creationId xmlns:p14="http://schemas.microsoft.com/office/powerpoint/2010/main" val="14831001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二进制数转八进制</a:t>
            </a:r>
            <a:endParaRPr kumimoji="1" lang="zh-CN" altLang="en-US" dirty="0">
              <a:solidFill>
                <a:schemeClr val="accent2"/>
              </a:solidFill>
            </a:endParaRPr>
          </a:p>
        </p:txBody>
      </p:sp>
      <p:sp>
        <p:nvSpPr>
          <p:cNvPr id="3" name="内容占位符 2"/>
          <p:cNvSpPr>
            <a:spLocks noGrp="1"/>
          </p:cNvSpPr>
          <p:nvPr>
            <p:ph idx="1"/>
          </p:nvPr>
        </p:nvSpPr>
        <p:spPr/>
        <p:txBody>
          <a:bodyPr/>
          <a:lstStyle/>
          <a:p>
            <a:r>
              <a:rPr lang="zh-CN" altLang="zh-CN"/>
              <a:t>规律：</a:t>
            </a:r>
            <a:r>
              <a:rPr lang="zh-CN" altLang="zh-CN">
                <a:solidFill>
                  <a:srgbClr val="FF0000"/>
                </a:solidFill>
              </a:rPr>
              <a:t>三位</a:t>
            </a:r>
            <a:r>
              <a:rPr lang="zh-CN" altLang="zh-CN"/>
              <a:t>二进制数相当于</a:t>
            </a:r>
            <a:r>
              <a:rPr lang="zh-CN" altLang="zh-CN">
                <a:solidFill>
                  <a:srgbClr val="FF0000"/>
                </a:solidFill>
              </a:rPr>
              <a:t>一位</a:t>
            </a:r>
            <a:r>
              <a:rPr lang="zh-CN" altLang="zh-CN"/>
              <a:t>八进制数</a:t>
            </a:r>
            <a:endParaRPr lang="en-US" altLang="zh-CN"/>
          </a:p>
          <a:p>
            <a:endParaRPr lang="en-US" altLang="zh-CN">
              <a:effectLst/>
            </a:endParaRPr>
          </a:p>
          <a:p>
            <a:r>
              <a:rPr lang="en-US" altLang="zh-CN"/>
              <a:t>(11010110)</a:t>
            </a:r>
            <a:r>
              <a:rPr lang="en-US" altLang="zh-CN" baseline="-25000"/>
              <a:t>2</a:t>
            </a:r>
            <a:r>
              <a:rPr lang="en-US" altLang="zh-CN"/>
              <a:t>=(_____)</a:t>
            </a:r>
            <a:r>
              <a:rPr lang="en-US" altLang="zh-CN" baseline="-25000"/>
              <a:t>8</a:t>
            </a:r>
          </a:p>
          <a:p>
            <a:endParaRPr lang="en-US" altLang="zh-CN" baseline="-25000"/>
          </a:p>
          <a:p>
            <a:r>
              <a:rPr lang="en-US" altLang="zh-CN"/>
              <a:t>011 010 110=(326)</a:t>
            </a:r>
            <a:r>
              <a:rPr lang="en-US" altLang="zh-CN" baseline="-25000"/>
              <a:t>8</a:t>
            </a:r>
            <a:endParaRPr lang="zh-CN" altLang="zh-CN"/>
          </a:p>
          <a:p>
            <a:endParaRPr lang="zh-CN" altLang="zh-CN"/>
          </a:p>
          <a:p>
            <a:endParaRPr kumimoji="1" lang="zh-CN" altLang="en-US"/>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2017/8/3</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27</a:t>
            </a:fld>
            <a:endParaRPr kumimoji="1" lang="zh-CN" altLang="en-US"/>
          </a:p>
        </p:txBody>
      </p:sp>
      <p:pic>
        <p:nvPicPr>
          <p:cNvPr id="7" name="图片 6"/>
          <p:cNvPicPr>
            <a:picLocks noChangeAspect="1"/>
          </p:cNvPicPr>
          <p:nvPr/>
        </p:nvPicPr>
        <p:blipFill>
          <a:blip r:embed="rId2"/>
          <a:srcRect/>
          <a:stretch>
            <a:fillRect/>
          </a:stretch>
        </p:blipFill>
        <p:spPr bwMode="auto">
          <a:xfrm>
            <a:off x="7792368" y="1896269"/>
            <a:ext cx="3184525" cy="4210050"/>
          </a:xfrm>
          <a:prstGeom prst="rect">
            <a:avLst/>
          </a:prstGeom>
          <a:noFill/>
          <a:ln w="9525">
            <a:noFill/>
            <a:miter lim="800000"/>
            <a:headEnd/>
            <a:tailEnd/>
          </a:ln>
        </p:spPr>
      </p:pic>
    </p:spTree>
    <p:extLst>
      <p:ext uri="{BB962C8B-B14F-4D97-AF65-F5344CB8AC3E}">
        <p14:creationId xmlns:p14="http://schemas.microsoft.com/office/powerpoint/2010/main" val="609379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二进制数转十六进制</a:t>
            </a:r>
            <a:endParaRPr kumimoji="1" lang="zh-CN" altLang="en-US" dirty="0">
              <a:solidFill>
                <a:schemeClr val="accent2"/>
              </a:solidFill>
            </a:endParaRPr>
          </a:p>
        </p:txBody>
      </p:sp>
      <p:sp>
        <p:nvSpPr>
          <p:cNvPr id="3" name="内容占位符 2"/>
          <p:cNvSpPr>
            <a:spLocks noGrp="1"/>
          </p:cNvSpPr>
          <p:nvPr>
            <p:ph idx="1"/>
          </p:nvPr>
        </p:nvSpPr>
        <p:spPr/>
        <p:txBody>
          <a:bodyPr/>
          <a:lstStyle/>
          <a:p>
            <a:r>
              <a:rPr lang="zh-CN" altLang="zh-CN"/>
              <a:t>规律：</a:t>
            </a:r>
            <a:r>
              <a:rPr lang="zh-CN" altLang="zh-CN">
                <a:solidFill>
                  <a:srgbClr val="FF0000"/>
                </a:solidFill>
              </a:rPr>
              <a:t>四位</a:t>
            </a:r>
            <a:r>
              <a:rPr lang="zh-CN" altLang="zh-CN"/>
              <a:t>二进制数相当于</a:t>
            </a:r>
            <a:r>
              <a:rPr lang="zh-CN" altLang="zh-CN">
                <a:solidFill>
                  <a:srgbClr val="FF0000"/>
                </a:solidFill>
              </a:rPr>
              <a:t>一位</a:t>
            </a:r>
            <a:r>
              <a:rPr lang="zh-CN" altLang="zh-CN"/>
              <a:t>十六进制数</a:t>
            </a:r>
            <a:r>
              <a:rPr lang="zh-CN" altLang="zh-CN">
                <a:effectLst/>
              </a:rPr>
              <a:t> </a:t>
            </a:r>
            <a:endParaRPr lang="en-US" altLang="zh-CN"/>
          </a:p>
          <a:p>
            <a:endParaRPr lang="en-US" altLang="zh-CN">
              <a:effectLst/>
            </a:endParaRPr>
          </a:p>
          <a:p>
            <a:r>
              <a:rPr lang="en-US" altLang="zh-CN"/>
              <a:t>(11010110)</a:t>
            </a:r>
            <a:r>
              <a:rPr lang="en-US" altLang="zh-CN" baseline="-25000"/>
              <a:t>2</a:t>
            </a:r>
            <a:r>
              <a:rPr lang="en-US" altLang="zh-CN"/>
              <a:t>=(_____)</a:t>
            </a:r>
            <a:r>
              <a:rPr lang="en-US" altLang="zh-CN" baseline="-25000"/>
              <a:t>16</a:t>
            </a:r>
          </a:p>
          <a:p>
            <a:endParaRPr lang="en-US" altLang="zh-CN" baseline="-25000"/>
          </a:p>
          <a:p>
            <a:r>
              <a:rPr lang="en-US" altLang="zh-CN"/>
              <a:t>1101</a:t>
            </a:r>
            <a:r>
              <a:rPr lang="zh-CN" altLang="en-US"/>
              <a:t> </a:t>
            </a:r>
            <a:r>
              <a:rPr lang="en-US" altLang="zh-CN"/>
              <a:t>0110=(D6)</a:t>
            </a:r>
            <a:r>
              <a:rPr lang="en-US" altLang="zh-CN" baseline="-25000"/>
              <a:t>16</a:t>
            </a:r>
            <a:endParaRPr lang="zh-CN" altLang="zh-CN"/>
          </a:p>
          <a:p>
            <a:endParaRPr lang="zh-CN" altLang="zh-CN"/>
          </a:p>
          <a:p>
            <a:endParaRPr kumimoji="1" lang="zh-CN" altLang="en-US"/>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2017/8/3</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28</a:t>
            </a:fld>
            <a:endParaRPr kumimoji="1" lang="zh-CN" altLang="en-US"/>
          </a:p>
        </p:txBody>
      </p:sp>
      <p:pic>
        <p:nvPicPr>
          <p:cNvPr id="7" name="图片 6"/>
          <p:cNvPicPr>
            <a:picLocks noChangeAspect="1"/>
          </p:cNvPicPr>
          <p:nvPr/>
        </p:nvPicPr>
        <p:blipFill>
          <a:blip r:embed="rId2"/>
          <a:srcRect/>
          <a:stretch>
            <a:fillRect/>
          </a:stretch>
        </p:blipFill>
        <p:spPr bwMode="auto">
          <a:xfrm>
            <a:off x="7792368" y="1896269"/>
            <a:ext cx="3184525" cy="4210050"/>
          </a:xfrm>
          <a:prstGeom prst="rect">
            <a:avLst/>
          </a:prstGeom>
          <a:noFill/>
          <a:ln w="9525">
            <a:noFill/>
            <a:miter lim="800000"/>
            <a:headEnd/>
            <a:tailEnd/>
          </a:ln>
        </p:spPr>
      </p:pic>
    </p:spTree>
    <p:extLst>
      <p:ext uri="{BB962C8B-B14F-4D97-AF65-F5344CB8AC3E}">
        <p14:creationId xmlns:p14="http://schemas.microsoft.com/office/powerpoint/2010/main" val="2064073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solidFill>
                  <a:schemeClr val="accent2"/>
                </a:solidFill>
              </a:rPr>
              <a:t>目录</a:t>
            </a:r>
            <a:endParaRPr kumimoji="1" lang="zh-CN" altLang="en-US" dirty="0">
              <a:solidFill>
                <a:schemeClr val="accent2"/>
              </a:solidFill>
            </a:endParaRPr>
          </a:p>
        </p:txBody>
      </p:sp>
      <p:sp>
        <p:nvSpPr>
          <p:cNvPr id="3" name="内容占位符 2"/>
          <p:cNvSpPr>
            <a:spLocks noGrp="1"/>
          </p:cNvSpPr>
          <p:nvPr>
            <p:ph idx="1"/>
          </p:nvPr>
        </p:nvSpPr>
        <p:spPr/>
        <p:txBody>
          <a:bodyPr>
            <a:normAutofit/>
          </a:bodyPr>
          <a:lstStyle/>
          <a:p>
            <a:r>
              <a:rPr kumimoji="1" lang="zh-CN" altLang="en-US" dirty="0"/>
              <a:t>变量</a:t>
            </a:r>
            <a:endParaRPr kumimoji="1" lang="en-US" altLang="zh-CN" dirty="0"/>
          </a:p>
          <a:p>
            <a:r>
              <a:rPr kumimoji="1" lang="zh-CN" altLang="en-US" dirty="0"/>
              <a:t>标准输入</a:t>
            </a:r>
            <a:r>
              <a:rPr kumimoji="1" lang="en-US" altLang="zh-CN" dirty="0"/>
              <a:t>/</a:t>
            </a:r>
            <a:r>
              <a:rPr kumimoji="1" lang="zh-CN" altLang="en-US" dirty="0"/>
              <a:t>输出</a:t>
            </a:r>
          </a:p>
          <a:p>
            <a:r>
              <a:rPr kumimoji="1" lang="zh-CN" altLang="en-US" dirty="0"/>
              <a:t>注释</a:t>
            </a:r>
            <a:endParaRPr kumimoji="1" lang="en-US" altLang="zh-CN" dirty="0" smtClean="0"/>
          </a:p>
          <a:p>
            <a:r>
              <a:rPr kumimoji="1" lang="zh-CN" altLang="en-US" dirty="0"/>
              <a:t>分隔符、标识符和关键字</a:t>
            </a:r>
            <a:endParaRPr kumimoji="1" lang="en-US" altLang="zh-CN" dirty="0"/>
          </a:p>
          <a:p>
            <a:r>
              <a:rPr kumimoji="1" lang="zh-CN" altLang="en-US" dirty="0"/>
              <a:t>计算机系统的进制和数制转换</a:t>
            </a:r>
            <a:endParaRPr kumimoji="1" lang="en-US" altLang="zh-CN" dirty="0"/>
          </a:p>
          <a:p>
            <a:r>
              <a:rPr kumimoji="1" lang="zh-CN" altLang="en-US" dirty="0" smtClean="0"/>
              <a:t>数据类型</a:t>
            </a:r>
            <a:r>
              <a:rPr kumimoji="1" lang="en-US" altLang="zh-CN" dirty="0" smtClean="0"/>
              <a:t>(</a:t>
            </a:r>
            <a:r>
              <a:rPr kumimoji="1" lang="zh-CN" altLang="en-US" dirty="0" smtClean="0"/>
              <a:t>重点</a:t>
            </a:r>
            <a:r>
              <a:rPr kumimoji="1" lang="en-US" altLang="zh-CN" dirty="0" smtClean="0"/>
              <a:t>)</a:t>
            </a:r>
          </a:p>
        </p:txBody>
      </p:sp>
      <p:sp>
        <p:nvSpPr>
          <p:cNvPr id="5" name="日期占位符 4"/>
          <p:cNvSpPr>
            <a:spLocks noGrp="1"/>
          </p:cNvSpPr>
          <p:nvPr>
            <p:ph type="dt" sz="half" idx="10"/>
          </p:nvPr>
        </p:nvSpPr>
        <p:spPr/>
        <p:txBody>
          <a:bodyPr/>
          <a:lstStyle/>
          <a:p>
            <a:fld id="{5B48A030-F790-DA4A-A78D-ACF0F9D8C0E6}" type="datetime1">
              <a:rPr kumimoji="1" lang="zh-CN" altLang="en-US" smtClean="0"/>
              <a:t>2017/8/3</a:t>
            </a:fld>
            <a:endParaRPr kumimoji="1" lang="zh-CN" altLang="en-US"/>
          </a:p>
        </p:txBody>
      </p:sp>
      <p:sp>
        <p:nvSpPr>
          <p:cNvPr id="6" name="页脚占位符 5"/>
          <p:cNvSpPr>
            <a:spLocks noGrp="1"/>
          </p:cNvSpPr>
          <p:nvPr>
            <p:ph type="ftr" sz="quarter" idx="11"/>
          </p:nvPr>
        </p:nvSpPr>
        <p:spPr/>
        <p:txBody>
          <a:bodyPr/>
          <a:lstStyle/>
          <a:p>
            <a:r>
              <a:rPr kumimoji="1" lang="zh-CN" altLang="en-US" smtClean="0"/>
              <a:t>北京优才创智科技有限公司</a:t>
            </a:r>
            <a:endParaRPr kumimoji="1" lang="zh-CN" altLang="en-US"/>
          </a:p>
        </p:txBody>
      </p:sp>
      <p:sp>
        <p:nvSpPr>
          <p:cNvPr id="7" name="幻灯片编号占位符 6"/>
          <p:cNvSpPr>
            <a:spLocks noGrp="1"/>
          </p:cNvSpPr>
          <p:nvPr>
            <p:ph type="sldNum" sz="quarter" idx="12"/>
          </p:nvPr>
        </p:nvSpPr>
        <p:spPr/>
        <p:txBody>
          <a:bodyPr/>
          <a:lstStyle/>
          <a:p>
            <a:fld id="{7BBC1F62-F2EE-734B-B0E2-00D101347D04}" type="slidenum">
              <a:rPr kumimoji="1" lang="zh-CN" altLang="en-US" smtClean="0"/>
              <a:t>2</a:t>
            </a:fld>
            <a:endParaRPr kumimoji="1" lang="zh-CN" altLang="en-US"/>
          </a:p>
        </p:txBody>
      </p:sp>
    </p:spTree>
    <p:extLst>
      <p:ext uri="{BB962C8B-B14F-4D97-AF65-F5344CB8AC3E}">
        <p14:creationId xmlns:p14="http://schemas.microsoft.com/office/powerpoint/2010/main" val="119363322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十进制数转二进制</a:t>
            </a:r>
            <a:endParaRPr kumimoji="1" lang="zh-CN" altLang="en-US" dirty="0">
              <a:solidFill>
                <a:schemeClr val="accent2"/>
              </a:solidFill>
            </a:endParaRPr>
          </a:p>
        </p:txBody>
      </p:sp>
      <p:sp>
        <p:nvSpPr>
          <p:cNvPr id="3" name="内容占位符 2"/>
          <p:cNvSpPr>
            <a:spLocks noGrp="1"/>
          </p:cNvSpPr>
          <p:nvPr>
            <p:ph idx="1"/>
          </p:nvPr>
        </p:nvSpPr>
        <p:spPr/>
        <p:txBody>
          <a:bodyPr>
            <a:normAutofit lnSpcReduction="10000"/>
          </a:bodyPr>
          <a:lstStyle/>
          <a:p>
            <a:r>
              <a:rPr lang="zh-CN" altLang="zh-CN"/>
              <a:t>规律：不断除以</a:t>
            </a:r>
            <a:r>
              <a:rPr lang="en-US" altLang="zh-CN"/>
              <a:t>2</a:t>
            </a:r>
            <a:r>
              <a:rPr lang="zh-CN" altLang="zh-CN"/>
              <a:t>，保留</a:t>
            </a:r>
            <a:r>
              <a:rPr lang="zh-CN" altLang="zh-CN">
                <a:solidFill>
                  <a:srgbClr val="FF0000"/>
                </a:solidFill>
              </a:rPr>
              <a:t>余数</a:t>
            </a:r>
            <a:r>
              <a:rPr lang="zh-CN" altLang="zh-CN"/>
              <a:t>，商为</a:t>
            </a:r>
            <a:r>
              <a:rPr lang="en-US" altLang="zh-CN"/>
              <a:t>0</a:t>
            </a:r>
            <a:r>
              <a:rPr lang="zh-CN" altLang="zh-CN"/>
              <a:t>时不再除</a:t>
            </a:r>
            <a:r>
              <a:rPr lang="en-US" altLang="zh-CN"/>
              <a:t>2</a:t>
            </a:r>
            <a:r>
              <a:rPr lang="zh-CN" altLang="zh-CN">
                <a:effectLst/>
              </a:rPr>
              <a:t> </a:t>
            </a:r>
            <a:r>
              <a:rPr lang="zh-CN" altLang="en-US">
                <a:effectLst/>
              </a:rPr>
              <a:t>，</a:t>
            </a:r>
            <a:r>
              <a:rPr lang="zh-CN" altLang="zh-CN"/>
              <a:t>将所有余数倒序排序</a:t>
            </a:r>
            <a:r>
              <a:rPr lang="zh-CN" altLang="zh-CN">
                <a:effectLst/>
              </a:rPr>
              <a:t> </a:t>
            </a:r>
            <a:r>
              <a:rPr lang="zh-CN" altLang="en-US">
                <a:effectLst/>
              </a:rPr>
              <a:t>。</a:t>
            </a:r>
            <a:endParaRPr lang="en-US" altLang="zh-CN">
              <a:effectLst/>
            </a:endParaRPr>
          </a:p>
          <a:p>
            <a:r>
              <a:rPr lang="zh-CN" altLang="zh-CN">
                <a:effectLst/>
              </a:rPr>
              <a:t> </a:t>
            </a:r>
            <a:r>
              <a:rPr lang="en-US" altLang="zh-CN"/>
              <a:t>(13)</a:t>
            </a:r>
            <a:r>
              <a:rPr lang="en-US" altLang="zh-CN" baseline="-25000"/>
              <a:t>10</a:t>
            </a:r>
            <a:r>
              <a:rPr lang="en-US" altLang="zh-CN"/>
              <a:t>=(______)</a:t>
            </a:r>
            <a:r>
              <a:rPr lang="en-US" altLang="zh-CN" baseline="-25000"/>
              <a:t>2</a:t>
            </a:r>
            <a:endParaRPr lang="zh-CN" altLang="zh-CN"/>
          </a:p>
          <a:p>
            <a:r>
              <a:rPr lang="zh-CN" altLang="en-US"/>
              <a:t>计算</a:t>
            </a:r>
            <a:r>
              <a:rPr lang="en-US" altLang="zh-CN"/>
              <a:t>13/2   </a:t>
            </a:r>
            <a:r>
              <a:rPr lang="zh-CN" altLang="en-US"/>
              <a:t>  </a:t>
            </a:r>
            <a:r>
              <a:rPr lang="zh-CN" altLang="zh-CN"/>
              <a:t>余数</a:t>
            </a:r>
            <a:r>
              <a:rPr lang="zh-CN" altLang="en-US"/>
              <a:t> </a:t>
            </a:r>
            <a:r>
              <a:rPr lang="en-US" altLang="zh-CN"/>
              <a:t>:</a:t>
            </a:r>
            <a:r>
              <a:rPr lang="zh-CN" altLang="en-US"/>
              <a:t> </a:t>
            </a:r>
            <a:r>
              <a:rPr lang="en-US" altLang="zh-CN"/>
              <a:t>1</a:t>
            </a:r>
            <a:endParaRPr lang="zh-CN" altLang="zh-CN"/>
          </a:p>
          <a:p>
            <a:r>
              <a:rPr lang="en-US" altLang="zh-CN"/>
              <a:t> </a:t>
            </a:r>
            <a:r>
              <a:rPr lang="zh-CN" altLang="zh-CN"/>
              <a:t>商</a:t>
            </a:r>
            <a:r>
              <a:rPr lang="en-US" altLang="zh-CN"/>
              <a:t>  6/2   </a:t>
            </a:r>
            <a:r>
              <a:rPr lang="zh-CN" altLang="en-US"/>
              <a:t>     </a:t>
            </a:r>
            <a:r>
              <a:rPr lang="zh-CN" altLang="zh-CN"/>
              <a:t>余数</a:t>
            </a:r>
            <a:r>
              <a:rPr lang="zh-CN" altLang="en-US"/>
              <a:t> </a:t>
            </a:r>
            <a:r>
              <a:rPr lang="en-US" altLang="zh-CN"/>
              <a:t>:</a:t>
            </a:r>
            <a:r>
              <a:rPr lang="zh-CN" altLang="en-US"/>
              <a:t> </a:t>
            </a:r>
            <a:r>
              <a:rPr lang="en-US" altLang="zh-CN"/>
              <a:t>0</a:t>
            </a:r>
            <a:endParaRPr lang="zh-CN" altLang="zh-CN"/>
          </a:p>
          <a:p>
            <a:r>
              <a:rPr lang="en-US" altLang="zh-CN"/>
              <a:t> </a:t>
            </a:r>
            <a:r>
              <a:rPr lang="zh-CN" altLang="zh-CN"/>
              <a:t>商</a:t>
            </a:r>
            <a:r>
              <a:rPr lang="en-US" altLang="zh-CN"/>
              <a:t>  3/2   </a:t>
            </a:r>
            <a:r>
              <a:rPr lang="zh-CN" altLang="en-US"/>
              <a:t>     </a:t>
            </a:r>
            <a:r>
              <a:rPr lang="zh-CN" altLang="zh-CN"/>
              <a:t>余数</a:t>
            </a:r>
            <a:r>
              <a:rPr lang="en-US" altLang="zh-CN"/>
              <a:t> :</a:t>
            </a:r>
            <a:r>
              <a:rPr lang="zh-CN" altLang="en-US"/>
              <a:t> </a:t>
            </a:r>
            <a:r>
              <a:rPr lang="en-US" altLang="zh-CN"/>
              <a:t>1</a:t>
            </a:r>
            <a:endParaRPr lang="zh-CN" altLang="zh-CN"/>
          </a:p>
          <a:p>
            <a:r>
              <a:rPr lang="en-US" altLang="zh-CN"/>
              <a:t> </a:t>
            </a:r>
            <a:r>
              <a:rPr lang="zh-CN" altLang="zh-CN"/>
              <a:t>商</a:t>
            </a:r>
            <a:r>
              <a:rPr lang="en-US" altLang="zh-CN"/>
              <a:t>  1/2   </a:t>
            </a:r>
            <a:r>
              <a:rPr lang="zh-CN" altLang="en-US"/>
              <a:t>     </a:t>
            </a:r>
            <a:r>
              <a:rPr lang="zh-CN" altLang="zh-CN"/>
              <a:t>余数</a:t>
            </a:r>
            <a:r>
              <a:rPr lang="zh-CN" altLang="en-US"/>
              <a:t> </a:t>
            </a:r>
            <a:r>
              <a:rPr lang="en-US" altLang="zh-CN"/>
              <a:t>:</a:t>
            </a:r>
            <a:r>
              <a:rPr lang="zh-CN" altLang="en-US"/>
              <a:t> </a:t>
            </a:r>
            <a:r>
              <a:rPr lang="en-US" altLang="zh-CN"/>
              <a:t>1</a:t>
            </a:r>
            <a:endParaRPr lang="zh-CN" altLang="zh-CN"/>
          </a:p>
          <a:p>
            <a:r>
              <a:rPr lang="en-US" altLang="zh-CN"/>
              <a:t> </a:t>
            </a:r>
            <a:r>
              <a:rPr lang="zh-CN" altLang="zh-CN"/>
              <a:t>商</a:t>
            </a:r>
            <a:r>
              <a:rPr lang="en-US" altLang="zh-CN"/>
              <a:t>  0</a:t>
            </a:r>
            <a:endParaRPr lang="zh-CN" altLang="zh-CN"/>
          </a:p>
          <a:p>
            <a:r>
              <a:rPr lang="en-US" altLang="zh-CN"/>
              <a:t> </a:t>
            </a:r>
            <a:r>
              <a:rPr lang="zh-CN" altLang="zh-CN"/>
              <a:t>将余数倒序排列：</a:t>
            </a:r>
            <a:r>
              <a:rPr lang="en-US" altLang="zh-CN"/>
              <a:t>1101</a:t>
            </a:r>
            <a:endParaRPr lang="zh-CN" altLang="zh-CN"/>
          </a:p>
          <a:p>
            <a:endParaRPr kumimoji="1" lang="zh-CN" altLang="en-US"/>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2017/8/3</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29</a:t>
            </a:fld>
            <a:endParaRPr kumimoji="1" lang="zh-CN" altLang="en-US"/>
          </a:p>
        </p:txBody>
      </p:sp>
    </p:spTree>
    <p:extLst>
      <p:ext uri="{BB962C8B-B14F-4D97-AF65-F5344CB8AC3E}">
        <p14:creationId xmlns:p14="http://schemas.microsoft.com/office/powerpoint/2010/main" val="1790005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十进制数转十六进制</a:t>
            </a:r>
            <a:endParaRPr kumimoji="1" lang="zh-CN" altLang="en-US" dirty="0">
              <a:solidFill>
                <a:schemeClr val="accent2"/>
              </a:solidFill>
            </a:endParaRPr>
          </a:p>
        </p:txBody>
      </p:sp>
      <p:sp>
        <p:nvSpPr>
          <p:cNvPr id="3" name="内容占位符 2"/>
          <p:cNvSpPr>
            <a:spLocks noGrp="1"/>
          </p:cNvSpPr>
          <p:nvPr>
            <p:ph idx="1"/>
          </p:nvPr>
        </p:nvSpPr>
        <p:spPr/>
        <p:txBody>
          <a:bodyPr>
            <a:normAutofit/>
          </a:bodyPr>
          <a:lstStyle/>
          <a:p>
            <a:r>
              <a:rPr lang="zh-CN" altLang="zh-CN"/>
              <a:t>规律：不断除以</a:t>
            </a:r>
            <a:r>
              <a:rPr lang="en-US" altLang="zh-CN"/>
              <a:t>16</a:t>
            </a:r>
            <a:r>
              <a:rPr lang="zh-CN" altLang="zh-CN"/>
              <a:t>，保留</a:t>
            </a:r>
            <a:r>
              <a:rPr lang="zh-CN" altLang="zh-CN">
                <a:solidFill>
                  <a:srgbClr val="FF0000"/>
                </a:solidFill>
              </a:rPr>
              <a:t>余数</a:t>
            </a:r>
            <a:r>
              <a:rPr lang="zh-CN" altLang="zh-CN"/>
              <a:t>，商为</a:t>
            </a:r>
            <a:r>
              <a:rPr lang="en-US" altLang="zh-CN"/>
              <a:t>0</a:t>
            </a:r>
            <a:r>
              <a:rPr lang="zh-CN" altLang="zh-CN"/>
              <a:t>时不再除</a:t>
            </a:r>
            <a:r>
              <a:rPr lang="en-US" altLang="zh-CN"/>
              <a:t>16</a:t>
            </a:r>
            <a:r>
              <a:rPr lang="zh-CN" altLang="zh-CN">
                <a:effectLst/>
              </a:rPr>
              <a:t> </a:t>
            </a:r>
            <a:r>
              <a:rPr lang="zh-CN" altLang="en-US">
                <a:effectLst/>
              </a:rPr>
              <a:t>，</a:t>
            </a:r>
            <a:r>
              <a:rPr lang="zh-CN" altLang="zh-CN"/>
              <a:t>将所有余数倒序排序</a:t>
            </a:r>
            <a:r>
              <a:rPr lang="zh-CN" altLang="zh-CN">
                <a:effectLst/>
              </a:rPr>
              <a:t> </a:t>
            </a:r>
            <a:r>
              <a:rPr lang="zh-CN" altLang="en-US">
                <a:effectLst/>
              </a:rPr>
              <a:t>。</a:t>
            </a:r>
            <a:endParaRPr lang="en-US" altLang="zh-CN">
              <a:effectLst/>
            </a:endParaRPr>
          </a:p>
          <a:p>
            <a:r>
              <a:rPr lang="en-US" altLang="zh-CN"/>
              <a:t>(138)</a:t>
            </a:r>
            <a:r>
              <a:rPr lang="en-US" altLang="zh-CN" baseline="-25000"/>
              <a:t>10</a:t>
            </a:r>
            <a:r>
              <a:rPr lang="en-US" altLang="zh-CN"/>
              <a:t>=(______)</a:t>
            </a:r>
            <a:r>
              <a:rPr lang="en-US" altLang="zh-CN" baseline="-25000"/>
              <a:t>16</a:t>
            </a:r>
            <a:endParaRPr lang="zh-CN" altLang="zh-CN"/>
          </a:p>
          <a:p>
            <a:r>
              <a:rPr lang="zh-CN" altLang="en-US"/>
              <a:t>计算</a:t>
            </a:r>
            <a:r>
              <a:rPr lang="en-US" altLang="zh-CN"/>
              <a:t>138/16   </a:t>
            </a:r>
            <a:r>
              <a:rPr lang="zh-CN" altLang="en-US"/>
              <a:t>  </a:t>
            </a:r>
            <a:r>
              <a:rPr lang="zh-CN" altLang="zh-CN"/>
              <a:t>余数</a:t>
            </a:r>
            <a:r>
              <a:rPr lang="zh-CN" altLang="en-US"/>
              <a:t> </a:t>
            </a:r>
            <a:r>
              <a:rPr lang="en-US" altLang="zh-CN"/>
              <a:t>:</a:t>
            </a:r>
            <a:r>
              <a:rPr lang="zh-CN" altLang="en-US"/>
              <a:t> </a:t>
            </a:r>
            <a:r>
              <a:rPr lang="en-US" altLang="zh-CN"/>
              <a:t>10</a:t>
            </a:r>
            <a:endParaRPr lang="zh-CN" altLang="zh-CN"/>
          </a:p>
          <a:p>
            <a:r>
              <a:rPr lang="zh-CN" altLang="zh-CN"/>
              <a:t>商</a:t>
            </a:r>
            <a:r>
              <a:rPr lang="en-US" altLang="zh-CN"/>
              <a:t>  8/16   </a:t>
            </a:r>
            <a:r>
              <a:rPr lang="zh-CN" altLang="en-US"/>
              <a:t>         </a:t>
            </a:r>
            <a:r>
              <a:rPr lang="zh-CN" altLang="zh-CN"/>
              <a:t>余数</a:t>
            </a:r>
            <a:r>
              <a:rPr lang="zh-CN" altLang="en-US"/>
              <a:t> </a:t>
            </a:r>
            <a:r>
              <a:rPr lang="en-US" altLang="zh-CN"/>
              <a:t>:</a:t>
            </a:r>
            <a:r>
              <a:rPr lang="zh-CN" altLang="en-US"/>
              <a:t> </a:t>
            </a:r>
            <a:r>
              <a:rPr lang="en-US" altLang="zh-CN"/>
              <a:t>8</a:t>
            </a:r>
          </a:p>
          <a:p>
            <a:r>
              <a:rPr lang="zh-CN" altLang="zh-CN"/>
              <a:t>商</a:t>
            </a:r>
            <a:r>
              <a:rPr lang="en-US" altLang="zh-CN"/>
              <a:t>  0</a:t>
            </a:r>
            <a:endParaRPr lang="zh-CN" altLang="zh-CN"/>
          </a:p>
          <a:p>
            <a:r>
              <a:rPr lang="zh-CN" altLang="zh-CN"/>
              <a:t>将余数倒序排列：</a:t>
            </a:r>
            <a:r>
              <a:rPr lang="en-US" altLang="zh-CN"/>
              <a:t>8</a:t>
            </a:r>
            <a:r>
              <a:rPr lang="zh-CN" altLang="en-US"/>
              <a:t> </a:t>
            </a:r>
            <a:r>
              <a:rPr lang="en-US" altLang="zh-CN"/>
              <a:t>10</a:t>
            </a:r>
          </a:p>
          <a:p>
            <a:r>
              <a:rPr lang="zh-CN" altLang="en-US"/>
              <a:t>十进制的</a:t>
            </a:r>
            <a:r>
              <a:rPr lang="en-US" altLang="zh-CN"/>
              <a:t>10</a:t>
            </a:r>
            <a:r>
              <a:rPr lang="zh-CN" altLang="en-US"/>
              <a:t>应对十六进制的</a:t>
            </a:r>
            <a:r>
              <a:rPr lang="en-US" altLang="zh-CN"/>
              <a:t>A</a:t>
            </a:r>
            <a:r>
              <a:rPr lang="zh-CN" altLang="en-US"/>
              <a:t>，故结果为</a:t>
            </a:r>
            <a:r>
              <a:rPr lang="en-US" altLang="zh-CN"/>
              <a:t>8A</a:t>
            </a:r>
            <a:endParaRPr lang="zh-CN" altLang="zh-CN"/>
          </a:p>
          <a:p>
            <a:endParaRPr kumimoji="1" lang="zh-CN" altLang="en-US"/>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2017/8/3</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30</a:t>
            </a:fld>
            <a:endParaRPr kumimoji="1" lang="zh-CN" altLang="en-US"/>
          </a:p>
        </p:txBody>
      </p:sp>
    </p:spTree>
    <p:extLst>
      <p:ext uri="{BB962C8B-B14F-4D97-AF65-F5344CB8AC3E}">
        <p14:creationId xmlns:p14="http://schemas.microsoft.com/office/powerpoint/2010/main" val="1780856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计算题</a:t>
            </a:r>
            <a:endParaRPr kumimoji="1" lang="zh-CN" altLang="en-US" dirty="0">
              <a:solidFill>
                <a:schemeClr val="accent2"/>
              </a:solidFill>
            </a:endParaRPr>
          </a:p>
        </p:txBody>
      </p:sp>
      <p:sp>
        <p:nvSpPr>
          <p:cNvPr id="3" name="内容占位符 2"/>
          <p:cNvSpPr>
            <a:spLocks noGrp="1"/>
          </p:cNvSpPr>
          <p:nvPr>
            <p:ph idx="1"/>
          </p:nvPr>
        </p:nvSpPr>
        <p:spPr/>
        <p:txBody>
          <a:bodyPr/>
          <a:lstStyle/>
          <a:p>
            <a:r>
              <a:rPr lang="zh-CN" altLang="zh-CN"/>
              <a:t>已知：计算机的基本存储单位是字节</a:t>
            </a:r>
            <a:r>
              <a:rPr lang="en-US" altLang="zh-CN"/>
              <a:t>(byte)</a:t>
            </a:r>
            <a:r>
              <a:rPr lang="zh-CN" altLang="zh-CN"/>
              <a:t>，一个字节有</a:t>
            </a:r>
            <a:r>
              <a:rPr lang="en-US" altLang="zh-CN"/>
              <a:t>8</a:t>
            </a:r>
            <a:r>
              <a:rPr lang="zh-CN" altLang="zh-CN"/>
              <a:t>位。</a:t>
            </a:r>
          </a:p>
          <a:p>
            <a:r>
              <a:rPr lang="en-US" altLang="zh-CN"/>
              <a:t>8</a:t>
            </a:r>
            <a:r>
              <a:rPr lang="zh-CN" altLang="zh-CN"/>
              <a:t>位</a:t>
            </a:r>
            <a:r>
              <a:rPr lang="en-US" altLang="zh-CN"/>
              <a:t>2</a:t>
            </a:r>
            <a:r>
              <a:rPr lang="zh-CN" altLang="zh-CN"/>
              <a:t>进制的最大值</a:t>
            </a:r>
            <a:r>
              <a:rPr lang="en-US" altLang="zh-CN"/>
              <a:t>(11111111)</a:t>
            </a:r>
            <a:r>
              <a:rPr lang="en-US" altLang="zh-CN" baseline="-25000"/>
              <a:t>2</a:t>
            </a:r>
            <a:r>
              <a:rPr lang="en-US" altLang="zh-CN"/>
              <a:t>=1</a:t>
            </a:r>
            <a:r>
              <a:rPr lang="zh-CN" altLang="zh-CN"/>
              <a:t>×</a:t>
            </a:r>
            <a:r>
              <a:rPr lang="en-US" altLang="zh-CN"/>
              <a:t>2^7+1</a:t>
            </a:r>
            <a:r>
              <a:rPr lang="zh-CN" altLang="zh-CN"/>
              <a:t>×</a:t>
            </a:r>
            <a:r>
              <a:rPr lang="en-US" altLang="zh-CN"/>
              <a:t>2^6+1</a:t>
            </a:r>
            <a:r>
              <a:rPr lang="zh-CN" altLang="zh-CN"/>
              <a:t>×</a:t>
            </a:r>
            <a:r>
              <a:rPr lang="en-US" altLang="zh-CN"/>
              <a:t>2^5+1</a:t>
            </a:r>
            <a:r>
              <a:rPr lang="zh-CN" altLang="zh-CN"/>
              <a:t>×</a:t>
            </a:r>
            <a:r>
              <a:rPr lang="en-US" altLang="zh-CN"/>
              <a:t>2^4+1</a:t>
            </a:r>
            <a:r>
              <a:rPr lang="zh-CN" altLang="zh-CN"/>
              <a:t>× </a:t>
            </a:r>
            <a:r>
              <a:rPr lang="en-US" altLang="zh-CN"/>
              <a:t>2^3+1</a:t>
            </a:r>
            <a:r>
              <a:rPr lang="zh-CN" altLang="zh-CN"/>
              <a:t>×</a:t>
            </a:r>
            <a:r>
              <a:rPr lang="en-US" altLang="zh-CN"/>
              <a:t>2^2+1</a:t>
            </a:r>
            <a:r>
              <a:rPr lang="zh-CN" altLang="zh-CN"/>
              <a:t>×</a:t>
            </a:r>
            <a:r>
              <a:rPr lang="en-US" altLang="zh-CN"/>
              <a:t>2^1+1</a:t>
            </a:r>
            <a:r>
              <a:rPr lang="zh-CN" altLang="zh-CN"/>
              <a:t>×</a:t>
            </a:r>
            <a:r>
              <a:rPr lang="en-US" altLang="zh-CN"/>
              <a:t>2^0</a:t>
            </a:r>
          </a:p>
          <a:p>
            <a:r>
              <a:rPr lang="zh-CN" altLang="zh-CN"/>
              <a:t>计算并显示</a:t>
            </a:r>
            <a:r>
              <a:rPr lang="en-US" altLang="zh-CN"/>
              <a:t>8</a:t>
            </a:r>
            <a:r>
              <a:rPr lang="zh-CN" altLang="zh-CN"/>
              <a:t>位</a:t>
            </a:r>
            <a:r>
              <a:rPr lang="en-US" altLang="zh-CN"/>
              <a:t>2</a:t>
            </a:r>
            <a:r>
              <a:rPr lang="zh-CN" altLang="zh-CN"/>
              <a:t>进制数的最大值，即将 </a:t>
            </a:r>
            <a:r>
              <a:rPr lang="en-US" altLang="zh-CN"/>
              <a:t>(11111111)</a:t>
            </a:r>
            <a:r>
              <a:rPr lang="en-US" altLang="zh-CN" baseline="-25000"/>
              <a:t>2</a:t>
            </a:r>
            <a:r>
              <a:rPr lang="zh-CN" altLang="zh-CN"/>
              <a:t>转换为</a:t>
            </a:r>
            <a:r>
              <a:rPr lang="en-US" altLang="zh-CN"/>
              <a:t>10</a:t>
            </a:r>
            <a:r>
              <a:rPr lang="zh-CN" altLang="zh-CN"/>
              <a:t>进制数。</a:t>
            </a:r>
          </a:p>
          <a:p>
            <a:endParaRPr kumimoji="1" lang="zh-CN" altLang="en-US"/>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2017/8/3</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31</a:t>
            </a:fld>
            <a:endParaRPr kumimoji="1" lang="zh-CN" altLang="en-US"/>
          </a:p>
        </p:txBody>
      </p:sp>
    </p:spTree>
    <p:extLst>
      <p:ext uri="{BB962C8B-B14F-4D97-AF65-F5344CB8AC3E}">
        <p14:creationId xmlns:p14="http://schemas.microsoft.com/office/powerpoint/2010/main" val="328696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数据类型</a:t>
            </a:r>
            <a:endParaRPr kumimoji="1" lang="zh-CN" altLang="en-US" dirty="0">
              <a:solidFill>
                <a:schemeClr val="accent2"/>
              </a:solidFill>
            </a:endParaRPr>
          </a:p>
        </p:txBody>
      </p:sp>
      <p:sp>
        <p:nvSpPr>
          <p:cNvPr id="3" name="内容占位符 2"/>
          <p:cNvSpPr>
            <a:spLocks noGrp="1"/>
          </p:cNvSpPr>
          <p:nvPr>
            <p:ph idx="1"/>
          </p:nvPr>
        </p:nvSpPr>
        <p:spPr/>
        <p:txBody>
          <a:bodyPr/>
          <a:lstStyle/>
          <a:p>
            <a:r>
              <a:rPr kumimoji="1" lang="zh-CN" altLang="en-US"/>
              <a:t>数据类型概述</a:t>
            </a:r>
            <a:endParaRPr kumimoji="1" lang="en-US" altLang="zh-CN"/>
          </a:p>
          <a:p>
            <a:r>
              <a:rPr kumimoji="1" lang="zh-CN" altLang="en-US"/>
              <a:t>基本数据类型</a:t>
            </a:r>
            <a:endParaRPr kumimoji="1" lang="en-US" altLang="zh-CN"/>
          </a:p>
          <a:p>
            <a:r>
              <a:rPr kumimoji="1" lang="zh-CN" altLang="en-US"/>
              <a:t>引用数据类型</a:t>
            </a:r>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2017/8/3</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32</a:t>
            </a:fld>
            <a:endParaRPr kumimoji="1" lang="zh-CN" altLang="en-US"/>
          </a:p>
        </p:txBody>
      </p:sp>
    </p:spTree>
    <p:extLst>
      <p:ext uri="{BB962C8B-B14F-4D97-AF65-F5344CB8AC3E}">
        <p14:creationId xmlns:p14="http://schemas.microsoft.com/office/powerpoint/2010/main" val="531944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数据类型概述</a:t>
            </a:r>
            <a:endParaRPr kumimoji="1" lang="zh-CN" altLang="en-US" dirty="0">
              <a:solidFill>
                <a:schemeClr val="accent2"/>
              </a:solidFill>
            </a:endParaRPr>
          </a:p>
        </p:txBody>
      </p:sp>
      <p:sp>
        <p:nvSpPr>
          <p:cNvPr id="3" name="内容占位符 2"/>
          <p:cNvSpPr>
            <a:spLocks noGrp="1"/>
          </p:cNvSpPr>
          <p:nvPr>
            <p:ph idx="1"/>
          </p:nvPr>
        </p:nvSpPr>
        <p:spPr/>
        <p:txBody>
          <a:bodyPr/>
          <a:lstStyle/>
          <a:p>
            <a:r>
              <a:rPr lang="zh-CN" altLang="en-US"/>
              <a:t>数据类型就是一组性质相同的值的集合以及定义于这个值集合上的一组操作的总称</a:t>
            </a:r>
          </a:p>
          <a:p>
            <a:r>
              <a:rPr lang="zh-CN" altLang="en-US"/>
              <a:t>常用数据类型</a:t>
            </a:r>
          </a:p>
          <a:p>
            <a:pPr lvl="1"/>
            <a:r>
              <a:rPr lang="zh-CN" altLang="en-US"/>
              <a:t>整型、浮点型、字符型、字符串型、布尔型</a:t>
            </a:r>
          </a:p>
          <a:p>
            <a:r>
              <a:rPr lang="zh-CN" altLang="en-US"/>
              <a:t>按照对数据类型的使用约束程度来划分，高级编程语言可分为</a:t>
            </a:r>
            <a:endParaRPr lang="en-US" altLang="zh-CN"/>
          </a:p>
          <a:p>
            <a:pPr lvl="1"/>
            <a:r>
              <a:rPr lang="zh-CN" altLang="en-US"/>
              <a:t>强类型语言</a:t>
            </a:r>
            <a:r>
              <a:rPr lang="en-US" altLang="zh-CN"/>
              <a:t>(Strong Typed Languages)</a:t>
            </a:r>
          </a:p>
          <a:p>
            <a:pPr lvl="1"/>
            <a:r>
              <a:rPr lang="zh-CN" altLang="en-US"/>
              <a:t>弱类型语言</a:t>
            </a:r>
            <a:r>
              <a:rPr lang="en-US" altLang="zh-CN"/>
              <a:t>(Weakly Typed Languages)</a:t>
            </a:r>
          </a:p>
          <a:p>
            <a:endParaRPr kumimoji="1" lang="zh-CN" altLang="en-US"/>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2017/8/3</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33</a:t>
            </a:fld>
            <a:endParaRPr kumimoji="1" lang="zh-CN" altLang="en-US"/>
          </a:p>
        </p:txBody>
      </p:sp>
    </p:spTree>
    <p:extLst>
      <p:ext uri="{BB962C8B-B14F-4D97-AF65-F5344CB8AC3E}">
        <p14:creationId xmlns:p14="http://schemas.microsoft.com/office/powerpoint/2010/main" val="1724644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数据类型层次结构</a:t>
            </a:r>
            <a:endParaRPr kumimoji="1" lang="zh-CN" altLang="en-US" dirty="0">
              <a:solidFill>
                <a:schemeClr val="accent2"/>
              </a:solidFill>
            </a:endParaRPr>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2017/8/3</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34</a:t>
            </a:fld>
            <a:endParaRPr kumimoji="1" lang="zh-CN" altLang="en-US"/>
          </a:p>
        </p:txBody>
      </p:sp>
      <p:grpSp>
        <p:nvGrpSpPr>
          <p:cNvPr id="7" name="Group 4"/>
          <p:cNvGrpSpPr>
            <a:grpSpLocks/>
          </p:cNvGrpSpPr>
          <p:nvPr/>
        </p:nvGrpSpPr>
        <p:grpSpPr bwMode="auto">
          <a:xfrm>
            <a:off x="1574800" y="1937544"/>
            <a:ext cx="8737600" cy="4171950"/>
            <a:chOff x="768" y="1008"/>
            <a:chExt cx="4128" cy="2628"/>
          </a:xfrm>
        </p:grpSpPr>
        <p:sp>
          <p:nvSpPr>
            <p:cNvPr id="8" name="Text Box 5"/>
            <p:cNvSpPr txBox="1">
              <a:spLocks noChangeArrowheads="1"/>
            </p:cNvSpPr>
            <p:nvPr/>
          </p:nvSpPr>
          <p:spPr bwMode="auto">
            <a:xfrm>
              <a:off x="768" y="2148"/>
              <a:ext cx="907"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3600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a:r>
                <a:rPr lang="en-US" altLang="zh-CN">
                  <a:latin typeface="Times New Roman" pitchFamily="18" charset="0"/>
                </a:rPr>
                <a:t>Java</a:t>
              </a:r>
              <a:r>
                <a:rPr lang="zh-CN" altLang="en-US">
                  <a:latin typeface="Times New Roman" pitchFamily="18" charset="0"/>
                </a:rPr>
                <a:t>数据类型</a:t>
              </a:r>
            </a:p>
          </p:txBody>
        </p:sp>
        <p:sp>
          <p:nvSpPr>
            <p:cNvPr id="9" name="Text Box 6"/>
            <p:cNvSpPr txBox="1">
              <a:spLocks noChangeArrowheads="1"/>
            </p:cNvSpPr>
            <p:nvPr/>
          </p:nvSpPr>
          <p:spPr bwMode="auto">
            <a:xfrm>
              <a:off x="1797" y="2842"/>
              <a:ext cx="986"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a:r>
                <a:rPr lang="zh-CN" altLang="en-US">
                  <a:latin typeface="Times New Roman" pitchFamily="18" charset="0"/>
                </a:rPr>
                <a:t>引用类型</a:t>
              </a:r>
            </a:p>
          </p:txBody>
        </p:sp>
        <p:sp>
          <p:nvSpPr>
            <p:cNvPr id="10" name="Text Box 7"/>
            <p:cNvSpPr txBox="1">
              <a:spLocks noChangeArrowheads="1"/>
            </p:cNvSpPr>
            <p:nvPr/>
          </p:nvSpPr>
          <p:spPr bwMode="auto">
            <a:xfrm>
              <a:off x="1797" y="1502"/>
              <a:ext cx="863"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a:r>
                <a:rPr lang="zh-CN" altLang="en-US" dirty="0">
                  <a:latin typeface="Times New Roman" pitchFamily="18" charset="0"/>
                </a:rPr>
                <a:t>基本类型</a:t>
              </a:r>
            </a:p>
          </p:txBody>
        </p:sp>
        <p:sp>
          <p:nvSpPr>
            <p:cNvPr id="11" name="Text Box 8"/>
            <p:cNvSpPr txBox="1">
              <a:spLocks noChangeArrowheads="1"/>
            </p:cNvSpPr>
            <p:nvPr/>
          </p:nvSpPr>
          <p:spPr bwMode="auto">
            <a:xfrm>
              <a:off x="2560" y="1105"/>
              <a:ext cx="738"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7200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a:r>
                <a:rPr lang="zh-CN" altLang="en-US">
                  <a:latin typeface="Times New Roman" pitchFamily="18" charset="0"/>
                </a:rPr>
                <a:t>数值型</a:t>
              </a:r>
            </a:p>
          </p:txBody>
        </p:sp>
        <p:sp>
          <p:nvSpPr>
            <p:cNvPr id="12" name="Text Box 9"/>
            <p:cNvSpPr txBox="1">
              <a:spLocks noChangeArrowheads="1"/>
            </p:cNvSpPr>
            <p:nvPr/>
          </p:nvSpPr>
          <p:spPr bwMode="auto">
            <a:xfrm>
              <a:off x="2560" y="1800"/>
              <a:ext cx="1475"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a:r>
                <a:rPr lang="zh-CN" altLang="en-US">
                  <a:latin typeface="Times New Roman" pitchFamily="18" charset="0"/>
                </a:rPr>
                <a:t>布尔型</a:t>
              </a:r>
              <a:r>
                <a:rPr lang="en-US" altLang="zh-CN">
                  <a:latin typeface="Times New Roman" pitchFamily="18" charset="0"/>
                </a:rPr>
                <a:t>(</a:t>
              </a:r>
              <a:r>
                <a:rPr lang="en-US" altLang="zh-CN">
                  <a:solidFill>
                    <a:srgbClr val="0000FF"/>
                  </a:solidFill>
                  <a:latin typeface="Times New Roman" pitchFamily="18" charset="0"/>
                </a:rPr>
                <a:t>boolean</a:t>
              </a:r>
              <a:r>
                <a:rPr lang="en-US" altLang="zh-CN">
                  <a:latin typeface="Times New Roman" pitchFamily="18" charset="0"/>
                </a:rPr>
                <a:t>)</a:t>
              </a:r>
            </a:p>
          </p:txBody>
        </p:sp>
        <p:sp>
          <p:nvSpPr>
            <p:cNvPr id="13" name="Text Box 10"/>
            <p:cNvSpPr txBox="1">
              <a:spLocks noChangeArrowheads="1"/>
            </p:cNvSpPr>
            <p:nvPr/>
          </p:nvSpPr>
          <p:spPr bwMode="auto">
            <a:xfrm>
              <a:off x="3175" y="1008"/>
              <a:ext cx="1721"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a:r>
                <a:rPr lang="zh-CN" altLang="en-US">
                  <a:latin typeface="Times New Roman" pitchFamily="18" charset="0"/>
                </a:rPr>
                <a:t>整型</a:t>
              </a:r>
              <a:r>
                <a:rPr lang="en-US" altLang="zh-CN">
                  <a:latin typeface="Times New Roman" pitchFamily="18" charset="0"/>
                </a:rPr>
                <a:t>(</a:t>
              </a:r>
              <a:r>
                <a:rPr lang="en-US" altLang="zh-CN">
                  <a:solidFill>
                    <a:srgbClr val="0000FF"/>
                  </a:solidFill>
                  <a:latin typeface="Times New Roman" pitchFamily="18" charset="0"/>
                </a:rPr>
                <a:t>byte,short,int,long</a:t>
              </a:r>
              <a:r>
                <a:rPr lang="en-US" altLang="zh-CN">
                  <a:latin typeface="Times New Roman" pitchFamily="18" charset="0"/>
                </a:rPr>
                <a:t>)</a:t>
              </a:r>
            </a:p>
          </p:txBody>
        </p:sp>
        <p:sp>
          <p:nvSpPr>
            <p:cNvPr id="14" name="Text Box 11"/>
            <p:cNvSpPr txBox="1">
              <a:spLocks noChangeArrowheads="1"/>
            </p:cNvSpPr>
            <p:nvPr/>
          </p:nvSpPr>
          <p:spPr bwMode="auto">
            <a:xfrm>
              <a:off x="3175" y="1304"/>
              <a:ext cx="1721"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a:r>
                <a:rPr lang="zh-CN" altLang="en-US">
                  <a:latin typeface="Times New Roman" pitchFamily="18" charset="0"/>
                </a:rPr>
                <a:t>浮点型</a:t>
              </a:r>
              <a:r>
                <a:rPr lang="en-US" altLang="zh-CN">
                  <a:latin typeface="Times New Roman" pitchFamily="18" charset="0"/>
                </a:rPr>
                <a:t>(</a:t>
              </a:r>
              <a:r>
                <a:rPr lang="en-US" altLang="zh-CN">
                  <a:solidFill>
                    <a:srgbClr val="0000FF"/>
                  </a:solidFill>
                  <a:latin typeface="Times New Roman" pitchFamily="18" charset="0"/>
                </a:rPr>
                <a:t>float,double</a:t>
              </a:r>
              <a:r>
                <a:rPr lang="en-US" altLang="zh-CN">
                  <a:latin typeface="Times New Roman" pitchFamily="18" charset="0"/>
                </a:rPr>
                <a:t>)</a:t>
              </a:r>
            </a:p>
          </p:txBody>
        </p:sp>
        <p:sp>
          <p:nvSpPr>
            <p:cNvPr id="15" name="Text Box 12"/>
            <p:cNvSpPr txBox="1">
              <a:spLocks noChangeArrowheads="1"/>
            </p:cNvSpPr>
            <p:nvPr/>
          </p:nvSpPr>
          <p:spPr bwMode="auto">
            <a:xfrm>
              <a:off x="2560" y="2249"/>
              <a:ext cx="738"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a:r>
                <a:rPr lang="zh-CN" altLang="en-US" dirty="0">
                  <a:latin typeface="Times New Roman" pitchFamily="18" charset="0"/>
                </a:rPr>
                <a:t>类</a:t>
              </a:r>
              <a:r>
                <a:rPr lang="en-US" altLang="zh-CN" dirty="0">
                  <a:latin typeface="Times New Roman" pitchFamily="18" charset="0"/>
                </a:rPr>
                <a:t>(</a:t>
              </a:r>
              <a:r>
                <a:rPr lang="en-US" altLang="zh-CN" dirty="0">
                  <a:solidFill>
                    <a:srgbClr val="0000FF"/>
                  </a:solidFill>
                  <a:latin typeface="Times New Roman" pitchFamily="18" charset="0"/>
                </a:rPr>
                <a:t>class</a:t>
              </a:r>
              <a:r>
                <a:rPr lang="en-US" altLang="zh-CN" dirty="0">
                  <a:latin typeface="Times New Roman" pitchFamily="18" charset="0"/>
                </a:rPr>
                <a:t>)</a:t>
              </a:r>
            </a:p>
          </p:txBody>
        </p:sp>
        <p:sp>
          <p:nvSpPr>
            <p:cNvPr id="16" name="Text Box 13"/>
            <p:cNvSpPr txBox="1">
              <a:spLocks noChangeArrowheads="1"/>
            </p:cNvSpPr>
            <p:nvPr/>
          </p:nvSpPr>
          <p:spPr bwMode="auto">
            <a:xfrm>
              <a:off x="2560" y="2545"/>
              <a:ext cx="1664"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a:r>
                <a:rPr lang="zh-CN" altLang="en-US" dirty="0">
                  <a:latin typeface="Times New Roman" pitchFamily="18" charset="0"/>
                </a:rPr>
                <a:t>接口类型</a:t>
              </a:r>
              <a:r>
                <a:rPr lang="en-US" altLang="zh-CN" dirty="0">
                  <a:latin typeface="Times New Roman" pitchFamily="18" charset="0"/>
                </a:rPr>
                <a:t>(</a:t>
              </a:r>
              <a:r>
                <a:rPr lang="en-US" altLang="zh-CN" dirty="0">
                  <a:solidFill>
                    <a:srgbClr val="0000FF"/>
                  </a:solidFill>
                  <a:latin typeface="Times New Roman" pitchFamily="18" charset="0"/>
                </a:rPr>
                <a:t>interface</a:t>
              </a:r>
              <a:r>
                <a:rPr lang="en-US" altLang="zh-CN" dirty="0">
                  <a:latin typeface="Times New Roman" pitchFamily="18" charset="0"/>
                </a:rPr>
                <a:t>)</a:t>
              </a:r>
            </a:p>
          </p:txBody>
        </p:sp>
        <p:sp>
          <p:nvSpPr>
            <p:cNvPr id="17" name="Text Box 14"/>
            <p:cNvSpPr txBox="1">
              <a:spLocks noChangeArrowheads="1"/>
            </p:cNvSpPr>
            <p:nvPr/>
          </p:nvSpPr>
          <p:spPr bwMode="auto">
            <a:xfrm>
              <a:off x="2560" y="2844"/>
              <a:ext cx="738"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a:r>
                <a:rPr lang="zh-CN" altLang="en-US">
                  <a:latin typeface="Times New Roman" pitchFamily="18" charset="0"/>
                </a:rPr>
                <a:t>数组类型</a:t>
              </a:r>
            </a:p>
          </p:txBody>
        </p:sp>
        <p:sp>
          <p:nvSpPr>
            <p:cNvPr id="18" name="Text Box 15"/>
            <p:cNvSpPr txBox="1">
              <a:spLocks noChangeArrowheads="1"/>
            </p:cNvSpPr>
            <p:nvPr/>
          </p:nvSpPr>
          <p:spPr bwMode="auto">
            <a:xfrm>
              <a:off x="2560" y="3140"/>
              <a:ext cx="123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a:r>
                <a:rPr lang="zh-CN" altLang="en-US">
                  <a:latin typeface="Times New Roman" pitchFamily="18" charset="0"/>
                </a:rPr>
                <a:t>枚举类型</a:t>
              </a:r>
              <a:r>
                <a:rPr lang="en-US" altLang="zh-CN">
                  <a:latin typeface="Times New Roman" pitchFamily="18" charset="0"/>
                </a:rPr>
                <a:t>(</a:t>
              </a:r>
              <a:r>
                <a:rPr lang="en-US" altLang="zh-CN">
                  <a:solidFill>
                    <a:srgbClr val="0000FF"/>
                  </a:solidFill>
                  <a:latin typeface="Times New Roman" pitchFamily="18" charset="0"/>
                </a:rPr>
                <a:t>Enum</a:t>
              </a:r>
              <a:r>
                <a:rPr lang="en-US" altLang="zh-CN">
                  <a:latin typeface="Times New Roman" pitchFamily="18" charset="0"/>
                </a:rPr>
                <a:t>)</a:t>
              </a:r>
            </a:p>
          </p:txBody>
        </p:sp>
        <p:sp>
          <p:nvSpPr>
            <p:cNvPr id="19" name="AutoShape 16"/>
            <p:cNvSpPr>
              <a:spLocks/>
            </p:cNvSpPr>
            <p:nvPr/>
          </p:nvSpPr>
          <p:spPr bwMode="auto">
            <a:xfrm>
              <a:off x="1677" y="1601"/>
              <a:ext cx="122" cy="1340"/>
            </a:xfrm>
            <a:prstGeom prst="leftBrace">
              <a:avLst>
                <a:gd name="adj1" fmla="val 91530"/>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 name="AutoShape 17"/>
            <p:cNvSpPr>
              <a:spLocks/>
            </p:cNvSpPr>
            <p:nvPr/>
          </p:nvSpPr>
          <p:spPr bwMode="auto">
            <a:xfrm>
              <a:off x="2437" y="1304"/>
              <a:ext cx="123" cy="595"/>
            </a:xfrm>
            <a:prstGeom prst="leftBrace">
              <a:avLst>
                <a:gd name="adj1" fmla="val 40312"/>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 name="Text Box 18"/>
            <p:cNvSpPr txBox="1">
              <a:spLocks noChangeArrowheads="1"/>
            </p:cNvSpPr>
            <p:nvPr/>
          </p:nvSpPr>
          <p:spPr bwMode="auto">
            <a:xfrm>
              <a:off x="2560" y="1502"/>
              <a:ext cx="861"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a:r>
                <a:rPr lang="zh-CN" altLang="en-US">
                  <a:latin typeface="Times New Roman" pitchFamily="18" charset="0"/>
                </a:rPr>
                <a:t>字符型</a:t>
              </a:r>
              <a:r>
                <a:rPr lang="en-US" altLang="zh-CN">
                  <a:latin typeface="Times New Roman" pitchFamily="18" charset="0"/>
                </a:rPr>
                <a:t>(</a:t>
              </a:r>
              <a:r>
                <a:rPr lang="en-US" altLang="zh-CN">
                  <a:solidFill>
                    <a:srgbClr val="0000FF"/>
                  </a:solidFill>
                  <a:latin typeface="Times New Roman" pitchFamily="18" charset="0"/>
                </a:rPr>
                <a:t>char</a:t>
              </a:r>
              <a:r>
                <a:rPr lang="en-US" altLang="zh-CN">
                  <a:latin typeface="Times New Roman" pitchFamily="18" charset="0"/>
                </a:rPr>
                <a:t>)</a:t>
              </a:r>
            </a:p>
            <a:p>
              <a:pPr algn="just"/>
              <a:endParaRPr lang="en-US" altLang="zh-CN">
                <a:latin typeface="Times New Roman" pitchFamily="18" charset="0"/>
              </a:endParaRPr>
            </a:p>
          </p:txBody>
        </p:sp>
        <p:sp>
          <p:nvSpPr>
            <p:cNvPr id="22" name="AutoShape 19"/>
            <p:cNvSpPr>
              <a:spLocks/>
            </p:cNvSpPr>
            <p:nvPr/>
          </p:nvSpPr>
          <p:spPr bwMode="auto">
            <a:xfrm>
              <a:off x="3052" y="1105"/>
              <a:ext cx="123" cy="298"/>
            </a:xfrm>
            <a:prstGeom prst="leftBrace">
              <a:avLst>
                <a:gd name="adj1" fmla="val 20190"/>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 name="AutoShape 20"/>
            <p:cNvSpPr>
              <a:spLocks/>
            </p:cNvSpPr>
            <p:nvPr/>
          </p:nvSpPr>
          <p:spPr bwMode="auto">
            <a:xfrm>
              <a:off x="2437" y="2346"/>
              <a:ext cx="127" cy="1191"/>
            </a:xfrm>
            <a:prstGeom prst="leftBrace">
              <a:avLst>
                <a:gd name="adj1" fmla="val 78150"/>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 name="Text Box 21"/>
            <p:cNvSpPr txBox="1">
              <a:spLocks noChangeArrowheads="1"/>
            </p:cNvSpPr>
            <p:nvPr/>
          </p:nvSpPr>
          <p:spPr bwMode="auto">
            <a:xfrm>
              <a:off x="2537" y="3438"/>
              <a:ext cx="1831"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800" tIns="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a:r>
                <a:rPr lang="zh-CN" altLang="en-US">
                  <a:latin typeface="Times New Roman" pitchFamily="18" charset="0"/>
                </a:rPr>
                <a:t>注解类型</a:t>
              </a:r>
              <a:r>
                <a:rPr lang="en-US" altLang="zh-CN">
                  <a:latin typeface="Times New Roman" pitchFamily="18" charset="0"/>
                </a:rPr>
                <a:t>(</a:t>
              </a:r>
              <a:r>
                <a:rPr lang="en-US" altLang="zh-CN">
                  <a:solidFill>
                    <a:srgbClr val="0000FF"/>
                  </a:solidFill>
                  <a:latin typeface="Times New Roman" pitchFamily="18" charset="0"/>
                </a:rPr>
                <a:t>Annotation</a:t>
              </a:r>
              <a:r>
                <a:rPr lang="en-US" altLang="zh-CN">
                  <a:latin typeface="Times New Roman" pitchFamily="18" charset="0"/>
                </a:rPr>
                <a:t>)</a:t>
              </a:r>
            </a:p>
          </p:txBody>
        </p:sp>
      </p:grpSp>
    </p:spTree>
    <p:extLst>
      <p:ext uri="{BB962C8B-B14F-4D97-AF65-F5344CB8AC3E}">
        <p14:creationId xmlns:p14="http://schemas.microsoft.com/office/powerpoint/2010/main" val="151230271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基本数据类型</a:t>
            </a:r>
            <a:endParaRPr kumimoji="1" lang="zh-CN" altLang="en-US" dirty="0">
              <a:solidFill>
                <a:schemeClr val="accent2"/>
              </a:solidFill>
            </a:endParaRPr>
          </a:p>
        </p:txBody>
      </p:sp>
      <p:sp>
        <p:nvSpPr>
          <p:cNvPr id="3" name="内容占位符 2"/>
          <p:cNvSpPr>
            <a:spLocks noGrp="1"/>
          </p:cNvSpPr>
          <p:nvPr>
            <p:ph idx="1"/>
          </p:nvPr>
        </p:nvSpPr>
        <p:spPr/>
        <p:txBody>
          <a:bodyPr/>
          <a:lstStyle/>
          <a:p>
            <a:r>
              <a:rPr lang="zh-CN" altLang="en-US"/>
              <a:t>基本类型</a:t>
            </a:r>
            <a:r>
              <a:rPr lang="en-US" altLang="zh-CN"/>
              <a:t>(Primitive Type)</a:t>
            </a:r>
            <a:r>
              <a:rPr lang="zh-CN" altLang="en-US"/>
              <a:t>的数据只能保存单一的值，因此也被称为原始类型、或简单类型</a:t>
            </a:r>
          </a:p>
          <a:p>
            <a:r>
              <a:rPr lang="en-US" altLang="zh-CN"/>
              <a:t>Java</a:t>
            </a:r>
            <a:r>
              <a:rPr lang="zh-CN" altLang="en-US"/>
              <a:t>中定义了四类</a:t>
            </a:r>
            <a:r>
              <a:rPr lang="en-US" altLang="zh-CN"/>
              <a:t>/</a:t>
            </a:r>
            <a:r>
              <a:rPr lang="zh-CN" altLang="en-US"/>
              <a:t>八种基本数据类型</a:t>
            </a:r>
          </a:p>
          <a:p>
            <a:pPr lvl="1"/>
            <a:r>
              <a:rPr lang="zh-CN" altLang="en-US"/>
              <a:t>逻辑型 </a:t>
            </a:r>
            <a:r>
              <a:rPr lang="en-US" altLang="zh-CN"/>
              <a:t>--</a:t>
            </a:r>
            <a:r>
              <a:rPr lang="en-US" altLang="zh-CN">
                <a:solidFill>
                  <a:schemeClr val="accent2"/>
                </a:solidFill>
              </a:rPr>
              <a:t> boolean</a:t>
            </a:r>
          </a:p>
          <a:p>
            <a:pPr lvl="1"/>
            <a:r>
              <a:rPr lang="zh-CN" altLang="en-US"/>
              <a:t>文本型 </a:t>
            </a:r>
            <a:r>
              <a:rPr lang="en-US" altLang="zh-CN"/>
              <a:t>-- </a:t>
            </a:r>
            <a:r>
              <a:rPr lang="en-US" altLang="zh-CN">
                <a:solidFill>
                  <a:schemeClr val="accent2"/>
                </a:solidFill>
              </a:rPr>
              <a:t>char</a:t>
            </a:r>
          </a:p>
          <a:p>
            <a:pPr lvl="1"/>
            <a:r>
              <a:rPr lang="zh-CN" altLang="en-US"/>
              <a:t>整数型 </a:t>
            </a:r>
            <a:r>
              <a:rPr lang="en-US" altLang="zh-CN"/>
              <a:t>-- </a:t>
            </a:r>
            <a:r>
              <a:rPr lang="en-US" altLang="zh-CN">
                <a:solidFill>
                  <a:schemeClr val="accent2"/>
                </a:solidFill>
              </a:rPr>
              <a:t>byte</a:t>
            </a:r>
            <a:r>
              <a:rPr lang="en-US" altLang="zh-CN"/>
              <a:t>, </a:t>
            </a:r>
            <a:r>
              <a:rPr lang="en-US" altLang="zh-CN">
                <a:solidFill>
                  <a:schemeClr val="accent2"/>
                </a:solidFill>
              </a:rPr>
              <a:t>short</a:t>
            </a:r>
            <a:r>
              <a:rPr lang="en-US" altLang="zh-CN"/>
              <a:t>,</a:t>
            </a:r>
            <a:r>
              <a:rPr lang="en-US" altLang="zh-CN">
                <a:solidFill>
                  <a:schemeClr val="accent2"/>
                </a:solidFill>
              </a:rPr>
              <a:t> int</a:t>
            </a:r>
            <a:r>
              <a:rPr lang="en-US" altLang="zh-CN"/>
              <a:t>,</a:t>
            </a:r>
            <a:r>
              <a:rPr lang="en-US" altLang="zh-CN">
                <a:solidFill>
                  <a:schemeClr val="accent2"/>
                </a:solidFill>
              </a:rPr>
              <a:t> long</a:t>
            </a:r>
          </a:p>
          <a:p>
            <a:pPr lvl="1"/>
            <a:r>
              <a:rPr lang="zh-CN" altLang="en-US"/>
              <a:t>浮点型 </a:t>
            </a:r>
            <a:r>
              <a:rPr lang="en-US" altLang="zh-CN"/>
              <a:t>-- </a:t>
            </a:r>
            <a:r>
              <a:rPr lang="en-US" altLang="zh-CN">
                <a:solidFill>
                  <a:schemeClr val="accent2"/>
                </a:solidFill>
              </a:rPr>
              <a:t>float</a:t>
            </a:r>
            <a:r>
              <a:rPr lang="en-US" altLang="zh-CN"/>
              <a:t>, </a:t>
            </a:r>
            <a:r>
              <a:rPr lang="en-US" altLang="zh-CN">
                <a:solidFill>
                  <a:schemeClr val="accent2"/>
                </a:solidFill>
              </a:rPr>
              <a:t>double</a:t>
            </a:r>
          </a:p>
          <a:p>
            <a:endParaRPr kumimoji="1" lang="zh-CN" altLang="en-US"/>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2017/8/3</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35</a:t>
            </a:fld>
            <a:endParaRPr kumimoji="1" lang="zh-CN" altLang="en-US"/>
          </a:p>
        </p:txBody>
      </p:sp>
    </p:spTree>
    <p:extLst>
      <p:ext uri="{BB962C8B-B14F-4D97-AF65-F5344CB8AC3E}">
        <p14:creationId xmlns:p14="http://schemas.microsoft.com/office/powerpoint/2010/main" val="1802751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整型</a:t>
            </a:r>
            <a:endParaRPr kumimoji="1" lang="zh-CN" altLang="en-US" dirty="0">
              <a:solidFill>
                <a:schemeClr val="accent2"/>
              </a:solidFill>
            </a:endParaRPr>
          </a:p>
        </p:txBody>
      </p:sp>
      <p:sp>
        <p:nvSpPr>
          <p:cNvPr id="3" name="内容占位符 2"/>
          <p:cNvSpPr>
            <a:spLocks noGrp="1"/>
          </p:cNvSpPr>
          <p:nvPr>
            <p:ph idx="1"/>
          </p:nvPr>
        </p:nvSpPr>
        <p:spPr/>
        <p:txBody>
          <a:bodyPr/>
          <a:lstStyle/>
          <a:p>
            <a:r>
              <a:rPr lang="zh-CN" altLang="en-US"/>
              <a:t>整型数据用于保存整数信息，</a:t>
            </a:r>
            <a:r>
              <a:rPr lang="en-US" altLang="zh-CN"/>
              <a:t>Java</a:t>
            </a:r>
            <a:r>
              <a:rPr lang="zh-CN" altLang="en-US"/>
              <a:t>提供了四种不同的整数类型，各有固定的表数范围和字段长度，而不受具体操作系统的影响，以保证</a:t>
            </a:r>
            <a:r>
              <a:rPr lang="en-US" altLang="zh-CN"/>
              <a:t>Java</a:t>
            </a:r>
            <a:r>
              <a:rPr lang="zh-CN" altLang="en-US"/>
              <a:t>程序的可移植性</a:t>
            </a:r>
          </a:p>
          <a:p>
            <a:endParaRPr kumimoji="1" lang="zh-CN" altLang="en-US"/>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2017/8/3</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36</a:t>
            </a:fld>
            <a:endParaRPr kumimoji="1" lang="zh-CN" altLang="en-US"/>
          </a:p>
        </p:txBody>
      </p:sp>
      <p:graphicFrame>
        <p:nvGraphicFramePr>
          <p:cNvPr id="7" name="Group 45"/>
          <p:cNvGraphicFramePr>
            <a:graphicFrameLocks noGrp="1"/>
          </p:cNvGraphicFramePr>
          <p:nvPr>
            <p:extLst>
              <p:ext uri="{D42A27DB-BD31-4B8C-83A1-F6EECF244321}">
                <p14:modId xmlns:p14="http://schemas.microsoft.com/office/powerpoint/2010/main" val="2018670215"/>
              </p:ext>
            </p:extLst>
          </p:nvPr>
        </p:nvGraphicFramePr>
        <p:xfrm>
          <a:off x="1625599" y="3635358"/>
          <a:ext cx="8940802" cy="1998039"/>
        </p:xfrm>
        <a:graphic>
          <a:graphicData uri="http://schemas.openxmlformats.org/drawingml/2006/table">
            <a:tbl>
              <a:tblPr/>
              <a:tblGrid>
                <a:gridCol w="1270001"/>
                <a:gridCol w="1866900"/>
                <a:gridCol w="1765300"/>
                <a:gridCol w="4038601"/>
              </a:tblGrid>
              <a:tr h="398730">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kumimoji="0" lang="zh-CN" altLang="en-US" sz="1600" b="0" i="0" u="none" strike="noStrike" cap="none" normalizeH="0" baseline="0" dirty="0" smtClean="0">
                          <a:ln>
                            <a:noFill/>
                          </a:ln>
                          <a:solidFill>
                            <a:schemeClr val="tx1"/>
                          </a:solidFill>
                          <a:effectLst/>
                          <a:latin typeface="Heiti SC Light" charset="-122"/>
                          <a:ea typeface="Heiti SC Light" charset="-122"/>
                          <a:cs typeface="Heiti SC Light" charset="-122"/>
                        </a:rPr>
                        <a:t>类    型</a:t>
                      </a:r>
                    </a:p>
                  </a:txBody>
                  <a:tcPr marL="121920" marR="121920" marT="45716" marB="45716"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kumimoji="0" lang="zh-CN" altLang="en-US" sz="1600" b="0" i="0" u="none" strike="noStrike" cap="none" normalizeH="0" baseline="0" smtClean="0">
                          <a:ln>
                            <a:noFill/>
                          </a:ln>
                          <a:solidFill>
                            <a:schemeClr val="tx1"/>
                          </a:solidFill>
                          <a:effectLst/>
                          <a:latin typeface="Heiti SC Light" charset="-122"/>
                          <a:ea typeface="Heiti SC Light" charset="-122"/>
                          <a:cs typeface="Heiti SC Light" charset="-122"/>
                        </a:rPr>
                        <a:t>占用存储空间</a:t>
                      </a:r>
                    </a:p>
                  </a:txBody>
                  <a:tcPr marL="121920" marR="121920"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kumimoji="0" lang="zh-CN" altLang="en-US" sz="1600" b="0" i="0" u="none" strike="noStrike" cap="none" normalizeH="0" baseline="0" smtClean="0">
                          <a:ln>
                            <a:noFill/>
                          </a:ln>
                          <a:solidFill>
                            <a:schemeClr val="tx1"/>
                          </a:solidFill>
                          <a:effectLst/>
                          <a:latin typeface="Heiti SC Light" charset="-122"/>
                          <a:ea typeface="Heiti SC Light" charset="-122"/>
                          <a:cs typeface="Heiti SC Light" charset="-122"/>
                        </a:rPr>
                        <a:t>取值范围</a:t>
                      </a:r>
                    </a:p>
                  </a:txBody>
                  <a:tcPr marL="121920" marR="121920"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kumimoji="0" lang="zh-CN" altLang="en-US" sz="1600" b="0" i="0" u="none" strike="noStrike" cap="none" normalizeH="0" baseline="0" smtClean="0">
                          <a:ln>
                            <a:noFill/>
                          </a:ln>
                          <a:solidFill>
                            <a:schemeClr val="tx1"/>
                          </a:solidFill>
                          <a:effectLst/>
                          <a:latin typeface="Heiti SC Light" charset="-122"/>
                          <a:ea typeface="Heiti SC Light" charset="-122"/>
                          <a:cs typeface="Heiti SC Light" charset="-122"/>
                        </a:rPr>
                        <a:t>表数范围</a:t>
                      </a:r>
                    </a:p>
                  </a:txBody>
                  <a:tcPr marL="121920" marR="121920" marT="45716" marB="45716"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345936">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kumimoji="0" lang="en-US" altLang="zh-CN" sz="1600" b="0" i="0" u="none" strike="noStrike" cap="none" normalizeH="0" baseline="0" dirty="0" smtClean="0">
                          <a:ln>
                            <a:noFill/>
                          </a:ln>
                          <a:solidFill>
                            <a:schemeClr val="tx1"/>
                          </a:solidFill>
                          <a:effectLst/>
                          <a:latin typeface="Heiti SC Light" charset="-122"/>
                          <a:ea typeface="Heiti SC Light" charset="-122"/>
                          <a:cs typeface="Heiti SC Light" charset="-122"/>
                        </a:rPr>
                        <a:t>byte</a:t>
                      </a:r>
                    </a:p>
                  </a:txBody>
                  <a:tcPr marL="121920" marR="121920" marT="45716" marB="45716"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kumimoji="0" lang="en-US" altLang="zh-CN" sz="1600" b="0" i="0" u="none" strike="noStrike" cap="none" normalizeH="0" baseline="0" dirty="0" smtClean="0">
                          <a:ln>
                            <a:noFill/>
                          </a:ln>
                          <a:solidFill>
                            <a:schemeClr val="tx1"/>
                          </a:solidFill>
                          <a:effectLst/>
                          <a:latin typeface="Heiti SC Light" charset="-122"/>
                          <a:ea typeface="Heiti SC Light" charset="-122"/>
                          <a:cs typeface="Heiti SC Light" charset="-122"/>
                        </a:rPr>
                        <a:t>1</a:t>
                      </a:r>
                      <a:r>
                        <a:rPr kumimoji="0" lang="zh-CN" altLang="en-US" sz="1600" b="0" i="0" u="none" strike="noStrike" cap="none" normalizeH="0" baseline="0" dirty="0" smtClean="0">
                          <a:ln>
                            <a:noFill/>
                          </a:ln>
                          <a:solidFill>
                            <a:schemeClr val="tx1"/>
                          </a:solidFill>
                          <a:effectLst/>
                          <a:latin typeface="Heiti SC Light" charset="-122"/>
                          <a:ea typeface="Heiti SC Light" charset="-122"/>
                          <a:cs typeface="Heiti SC Light" charset="-122"/>
                        </a:rPr>
                        <a:t>字节 </a:t>
                      </a:r>
                    </a:p>
                  </a:txBody>
                  <a:tcPr marL="121920" marR="121920"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kumimoji="0" lang="en-US" altLang="zh-CN" sz="1600" b="0" i="0" u="none" strike="noStrike" cap="none" normalizeH="0" baseline="0" dirty="0" smtClean="0">
                          <a:ln>
                            <a:noFill/>
                          </a:ln>
                          <a:solidFill>
                            <a:schemeClr val="tx1"/>
                          </a:solidFill>
                          <a:effectLst/>
                          <a:latin typeface="Heiti SC Light" charset="-122"/>
                          <a:ea typeface="Heiti SC Light" charset="-122"/>
                          <a:cs typeface="Heiti SC Light" charset="-122"/>
                        </a:rPr>
                        <a:t>-2</a:t>
                      </a:r>
                      <a:r>
                        <a:rPr kumimoji="0" lang="en-US" altLang="zh-CN" sz="1600" b="0" i="0" u="none" strike="noStrike" cap="none" normalizeH="0" baseline="30000" dirty="0" smtClean="0">
                          <a:ln>
                            <a:noFill/>
                          </a:ln>
                          <a:solidFill>
                            <a:schemeClr val="tx1"/>
                          </a:solidFill>
                          <a:effectLst/>
                          <a:latin typeface="Heiti SC Light" charset="-122"/>
                          <a:ea typeface="Heiti SC Light" charset="-122"/>
                          <a:cs typeface="Heiti SC Light" charset="-122"/>
                        </a:rPr>
                        <a:t>7 </a:t>
                      </a:r>
                      <a:r>
                        <a:rPr kumimoji="0" lang="en-US" altLang="zh-CN" sz="1600" b="0" i="0" u="none" strike="noStrike" cap="none" normalizeH="0" baseline="0" dirty="0" smtClean="0">
                          <a:ln>
                            <a:noFill/>
                          </a:ln>
                          <a:solidFill>
                            <a:schemeClr val="tx1"/>
                          </a:solidFill>
                          <a:effectLst/>
                          <a:latin typeface="Heiti SC Light" charset="-122"/>
                          <a:ea typeface="Heiti SC Light" charset="-122"/>
                          <a:cs typeface="Heiti SC Light" charset="-122"/>
                        </a:rPr>
                        <a:t>~ 2</a:t>
                      </a:r>
                      <a:r>
                        <a:rPr kumimoji="0" lang="en-US" altLang="zh-CN" sz="1600" b="0" i="0" u="none" strike="noStrike" cap="none" normalizeH="0" baseline="30000" dirty="0" smtClean="0">
                          <a:ln>
                            <a:noFill/>
                          </a:ln>
                          <a:solidFill>
                            <a:schemeClr val="tx1"/>
                          </a:solidFill>
                          <a:effectLst/>
                          <a:latin typeface="Heiti SC Light" charset="-122"/>
                          <a:ea typeface="Heiti SC Light" charset="-122"/>
                          <a:cs typeface="Heiti SC Light" charset="-122"/>
                        </a:rPr>
                        <a:t>7</a:t>
                      </a:r>
                      <a:r>
                        <a:rPr kumimoji="0" lang="en-US" altLang="zh-CN" sz="1600" b="0" i="0" u="none" strike="noStrike" cap="none" normalizeH="0" baseline="0" dirty="0" smtClean="0">
                          <a:ln>
                            <a:noFill/>
                          </a:ln>
                          <a:solidFill>
                            <a:schemeClr val="tx1"/>
                          </a:solidFill>
                          <a:effectLst/>
                          <a:latin typeface="Heiti SC Light" charset="-122"/>
                          <a:ea typeface="Heiti SC Light" charset="-122"/>
                          <a:cs typeface="Heiti SC Light" charset="-122"/>
                        </a:rPr>
                        <a:t>-1 </a:t>
                      </a:r>
                    </a:p>
                  </a:txBody>
                  <a:tcPr marL="121920" marR="121920"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kumimoji="0" lang="en-US" altLang="zh-CN" sz="1600" b="0" i="0" u="none" strike="noStrike" cap="none" normalizeH="0" baseline="0" dirty="0" smtClean="0">
                          <a:ln>
                            <a:noFill/>
                          </a:ln>
                          <a:solidFill>
                            <a:schemeClr val="tx1"/>
                          </a:solidFill>
                          <a:effectLst/>
                          <a:latin typeface="Heiti SC Light" charset="-122"/>
                          <a:ea typeface="Heiti SC Light" charset="-122"/>
                          <a:cs typeface="Heiti SC Light" charset="-122"/>
                        </a:rPr>
                        <a:t>-128 ~ 127</a:t>
                      </a:r>
                    </a:p>
                  </a:txBody>
                  <a:tcPr marL="121920" marR="121920" marT="45716" marB="45716"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989">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kumimoji="0" lang="en-US" altLang="zh-CN" sz="1600" b="0" i="0" u="none" strike="noStrike" cap="none" normalizeH="0" baseline="0" smtClean="0">
                          <a:ln>
                            <a:noFill/>
                          </a:ln>
                          <a:solidFill>
                            <a:schemeClr val="tx1"/>
                          </a:solidFill>
                          <a:effectLst/>
                          <a:latin typeface="Heiti SC Light" charset="-122"/>
                          <a:ea typeface="Heiti SC Light" charset="-122"/>
                          <a:cs typeface="Heiti SC Light" charset="-122"/>
                        </a:rPr>
                        <a:t>short</a:t>
                      </a:r>
                    </a:p>
                  </a:txBody>
                  <a:tcPr marL="121920" marR="121920" marT="45716" marB="45716"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kumimoji="0" lang="en-US" altLang="zh-CN" sz="1600" b="0" i="0" u="none" strike="noStrike" cap="none" normalizeH="0" baseline="0" smtClean="0">
                          <a:ln>
                            <a:noFill/>
                          </a:ln>
                          <a:solidFill>
                            <a:schemeClr val="tx1"/>
                          </a:solidFill>
                          <a:effectLst/>
                          <a:latin typeface="Heiti SC Light" charset="-122"/>
                          <a:ea typeface="Heiti SC Light" charset="-122"/>
                          <a:cs typeface="Heiti SC Light" charset="-122"/>
                        </a:rPr>
                        <a:t>2</a:t>
                      </a:r>
                      <a:r>
                        <a:rPr kumimoji="0" lang="zh-CN" altLang="en-US" sz="1600" b="0" i="0" u="none" strike="noStrike" cap="none" normalizeH="0" baseline="0" smtClean="0">
                          <a:ln>
                            <a:noFill/>
                          </a:ln>
                          <a:solidFill>
                            <a:schemeClr val="tx1"/>
                          </a:solidFill>
                          <a:effectLst/>
                          <a:latin typeface="Heiti SC Light" charset="-122"/>
                          <a:ea typeface="Heiti SC Light" charset="-122"/>
                          <a:cs typeface="Heiti SC Light" charset="-122"/>
                        </a:rPr>
                        <a:t>字节 </a:t>
                      </a:r>
                    </a:p>
                  </a:txBody>
                  <a:tcPr marL="121920" marR="121920"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kumimoji="0" lang="en-US" altLang="zh-CN" sz="1600" b="0" i="0" u="none" strike="noStrike" cap="none" normalizeH="0" baseline="0" dirty="0" smtClean="0">
                          <a:ln>
                            <a:noFill/>
                          </a:ln>
                          <a:solidFill>
                            <a:schemeClr val="tx1"/>
                          </a:solidFill>
                          <a:effectLst/>
                          <a:latin typeface="Heiti SC Light" charset="-122"/>
                          <a:ea typeface="Heiti SC Light" charset="-122"/>
                          <a:cs typeface="Heiti SC Light" charset="-122"/>
                        </a:rPr>
                        <a:t>-2</a:t>
                      </a:r>
                      <a:r>
                        <a:rPr kumimoji="0" lang="en-US" altLang="zh-CN" sz="1600" b="0" i="0" u="none" strike="noStrike" cap="none" normalizeH="0" baseline="30000" dirty="0" smtClean="0">
                          <a:ln>
                            <a:noFill/>
                          </a:ln>
                          <a:solidFill>
                            <a:schemeClr val="tx1"/>
                          </a:solidFill>
                          <a:effectLst/>
                          <a:latin typeface="Heiti SC Light" charset="-122"/>
                          <a:ea typeface="Heiti SC Light" charset="-122"/>
                          <a:cs typeface="Heiti SC Light" charset="-122"/>
                        </a:rPr>
                        <a:t>15 </a:t>
                      </a:r>
                      <a:r>
                        <a:rPr kumimoji="0" lang="en-US" altLang="zh-CN" sz="1600" b="0" i="0" u="none" strike="noStrike" cap="none" normalizeH="0" baseline="0" dirty="0" smtClean="0">
                          <a:ln>
                            <a:noFill/>
                          </a:ln>
                          <a:solidFill>
                            <a:schemeClr val="tx1"/>
                          </a:solidFill>
                          <a:effectLst/>
                          <a:latin typeface="Heiti SC Light" charset="-122"/>
                          <a:ea typeface="Heiti SC Light" charset="-122"/>
                          <a:cs typeface="Heiti SC Light" charset="-122"/>
                        </a:rPr>
                        <a:t>~ 2</a:t>
                      </a:r>
                      <a:r>
                        <a:rPr kumimoji="0" lang="en-US" altLang="zh-CN" sz="1600" b="0" i="0" u="none" strike="noStrike" cap="none" normalizeH="0" baseline="30000" dirty="0" smtClean="0">
                          <a:ln>
                            <a:noFill/>
                          </a:ln>
                          <a:solidFill>
                            <a:schemeClr val="tx1"/>
                          </a:solidFill>
                          <a:effectLst/>
                          <a:latin typeface="Heiti SC Light" charset="-122"/>
                          <a:ea typeface="Heiti SC Light" charset="-122"/>
                          <a:cs typeface="Heiti SC Light" charset="-122"/>
                        </a:rPr>
                        <a:t>15</a:t>
                      </a:r>
                      <a:r>
                        <a:rPr kumimoji="0" lang="en-US" altLang="zh-CN" sz="1600" b="0" i="0" u="none" strike="noStrike" cap="none" normalizeH="0" baseline="0" dirty="0" smtClean="0">
                          <a:ln>
                            <a:noFill/>
                          </a:ln>
                          <a:solidFill>
                            <a:schemeClr val="tx1"/>
                          </a:solidFill>
                          <a:effectLst/>
                          <a:latin typeface="Heiti SC Light" charset="-122"/>
                          <a:ea typeface="Heiti SC Light" charset="-122"/>
                          <a:cs typeface="Heiti SC Light" charset="-122"/>
                        </a:rPr>
                        <a:t>-1 </a:t>
                      </a:r>
                    </a:p>
                  </a:txBody>
                  <a:tcPr marL="121920" marR="121920"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lang="mr-IN" altLang="zh-CN" sz="1600" kern="1200" smtClean="0">
                          <a:solidFill>
                            <a:schemeClr val="tx1"/>
                          </a:solidFill>
                          <a:latin typeface="Heiti SC Light" charset="-122"/>
                          <a:ea typeface="Heiti SC Light" charset="-122"/>
                          <a:cs typeface="Heiti SC Light" charset="-122"/>
                        </a:rPr>
                        <a:t>-32768</a:t>
                      </a:r>
                      <a:r>
                        <a:rPr lang="zh-CN" altLang="en-US" sz="1600" kern="1200" smtClean="0">
                          <a:solidFill>
                            <a:schemeClr val="tx1"/>
                          </a:solidFill>
                          <a:latin typeface="Heiti SC Light" charset="-122"/>
                          <a:ea typeface="Heiti SC Light" charset="-122"/>
                          <a:cs typeface="Heiti SC Light" charset="-122"/>
                        </a:rPr>
                        <a:t> </a:t>
                      </a:r>
                      <a:r>
                        <a:rPr kumimoji="0" lang="en-US" altLang="zh-CN" sz="1600" b="0" i="0" u="none" strike="noStrike" cap="none" normalizeH="0" baseline="0" dirty="0" smtClean="0">
                          <a:ln>
                            <a:noFill/>
                          </a:ln>
                          <a:solidFill>
                            <a:schemeClr val="tx1"/>
                          </a:solidFill>
                          <a:effectLst/>
                          <a:latin typeface="Heiti SC Light" charset="-122"/>
                          <a:ea typeface="Heiti SC Light" charset="-122"/>
                          <a:cs typeface="Heiti SC Light" charset="-122"/>
                        </a:rPr>
                        <a:t>~ </a:t>
                      </a:r>
                      <a:r>
                        <a:rPr lang="is-IS" altLang="zh-CN" sz="1600" kern="1200" smtClean="0">
                          <a:solidFill>
                            <a:schemeClr val="tx1"/>
                          </a:solidFill>
                          <a:latin typeface="Heiti SC Light" charset="-122"/>
                          <a:ea typeface="Heiti SC Light" charset="-122"/>
                          <a:cs typeface="Heiti SC Light" charset="-122"/>
                        </a:rPr>
                        <a:t>32767</a:t>
                      </a:r>
                      <a:r>
                        <a:rPr kumimoji="0" lang="en-US" altLang="zh-CN" sz="1600" b="0" i="0" u="none" strike="noStrike" cap="none" normalizeH="0" baseline="0" dirty="0" smtClean="0">
                          <a:ln>
                            <a:noFill/>
                          </a:ln>
                          <a:solidFill>
                            <a:schemeClr val="tx1"/>
                          </a:solidFill>
                          <a:effectLst/>
                          <a:latin typeface="Heiti SC Light" charset="-122"/>
                          <a:ea typeface="Heiti SC Light" charset="-122"/>
                          <a:cs typeface="Heiti SC Light" charset="-122"/>
                        </a:rPr>
                        <a:t> </a:t>
                      </a:r>
                    </a:p>
                  </a:txBody>
                  <a:tcPr marL="121920" marR="121920" marT="45716" marB="45716"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266">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kumimoji="0" lang="en-US" altLang="zh-CN" sz="1600" b="0" i="0" u="none" strike="noStrike" cap="none" normalizeH="0" baseline="0" smtClean="0">
                          <a:ln>
                            <a:noFill/>
                          </a:ln>
                          <a:solidFill>
                            <a:schemeClr val="tx1"/>
                          </a:solidFill>
                          <a:effectLst/>
                          <a:latin typeface="Heiti SC Light" charset="-122"/>
                          <a:ea typeface="Heiti SC Light" charset="-122"/>
                          <a:cs typeface="Heiti SC Light" charset="-122"/>
                        </a:rPr>
                        <a:t>int </a:t>
                      </a:r>
                    </a:p>
                  </a:txBody>
                  <a:tcPr marL="121920" marR="121920" marT="45716" marB="45716"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kumimoji="0" lang="en-US" altLang="zh-CN" sz="1600" b="0" i="0" u="none" strike="noStrike" cap="none" normalizeH="0" baseline="0" smtClean="0">
                          <a:ln>
                            <a:noFill/>
                          </a:ln>
                          <a:solidFill>
                            <a:schemeClr val="tx1"/>
                          </a:solidFill>
                          <a:effectLst/>
                          <a:latin typeface="Heiti SC Light" charset="-122"/>
                          <a:ea typeface="Heiti SC Light" charset="-122"/>
                          <a:cs typeface="Heiti SC Light" charset="-122"/>
                        </a:rPr>
                        <a:t>4</a:t>
                      </a:r>
                      <a:r>
                        <a:rPr kumimoji="0" lang="zh-CN" altLang="en-US" sz="1600" b="0" i="0" u="none" strike="noStrike" cap="none" normalizeH="0" baseline="0" smtClean="0">
                          <a:ln>
                            <a:noFill/>
                          </a:ln>
                          <a:solidFill>
                            <a:schemeClr val="tx1"/>
                          </a:solidFill>
                          <a:effectLst/>
                          <a:latin typeface="Heiti SC Light" charset="-122"/>
                          <a:ea typeface="Heiti SC Light" charset="-122"/>
                          <a:cs typeface="Heiti SC Light" charset="-122"/>
                        </a:rPr>
                        <a:t>字节 </a:t>
                      </a:r>
                    </a:p>
                  </a:txBody>
                  <a:tcPr marL="121920" marR="121920"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kumimoji="0" lang="en-US" altLang="zh-CN" sz="1600" b="0" i="0" u="none" strike="noStrike" cap="none" normalizeH="0" baseline="0" smtClean="0">
                          <a:ln>
                            <a:noFill/>
                          </a:ln>
                          <a:solidFill>
                            <a:schemeClr val="tx1"/>
                          </a:solidFill>
                          <a:effectLst/>
                          <a:latin typeface="Heiti SC Light" charset="-122"/>
                          <a:ea typeface="Heiti SC Light" charset="-122"/>
                          <a:cs typeface="Heiti SC Light" charset="-122"/>
                        </a:rPr>
                        <a:t>-2</a:t>
                      </a:r>
                      <a:r>
                        <a:rPr kumimoji="0" lang="en-US" altLang="zh-CN" sz="1600" b="0" i="0" u="none" strike="noStrike" cap="none" normalizeH="0" baseline="30000" smtClean="0">
                          <a:ln>
                            <a:noFill/>
                          </a:ln>
                          <a:solidFill>
                            <a:schemeClr val="tx1"/>
                          </a:solidFill>
                          <a:effectLst/>
                          <a:latin typeface="Heiti SC Light" charset="-122"/>
                          <a:ea typeface="Heiti SC Light" charset="-122"/>
                          <a:cs typeface="Heiti SC Light" charset="-122"/>
                        </a:rPr>
                        <a:t>31 </a:t>
                      </a:r>
                      <a:r>
                        <a:rPr kumimoji="0" lang="en-US" altLang="zh-CN" sz="1600" b="0" i="0" u="none" strike="noStrike" cap="none" normalizeH="0" baseline="0" smtClean="0">
                          <a:ln>
                            <a:noFill/>
                          </a:ln>
                          <a:solidFill>
                            <a:schemeClr val="tx1"/>
                          </a:solidFill>
                          <a:effectLst/>
                          <a:latin typeface="Heiti SC Light" charset="-122"/>
                          <a:ea typeface="Heiti SC Light" charset="-122"/>
                          <a:cs typeface="Heiti SC Light" charset="-122"/>
                        </a:rPr>
                        <a:t>~ 2</a:t>
                      </a:r>
                      <a:r>
                        <a:rPr kumimoji="0" lang="en-US" altLang="zh-CN" sz="1600" b="0" i="0" u="none" strike="noStrike" cap="none" normalizeH="0" baseline="30000" smtClean="0">
                          <a:ln>
                            <a:noFill/>
                          </a:ln>
                          <a:solidFill>
                            <a:schemeClr val="tx1"/>
                          </a:solidFill>
                          <a:effectLst/>
                          <a:latin typeface="Heiti SC Light" charset="-122"/>
                          <a:ea typeface="Heiti SC Light" charset="-122"/>
                          <a:cs typeface="Heiti SC Light" charset="-122"/>
                        </a:rPr>
                        <a:t>31</a:t>
                      </a:r>
                      <a:r>
                        <a:rPr kumimoji="0" lang="en-US" altLang="zh-CN" sz="1600" b="0" i="0" u="none" strike="noStrike" cap="none" normalizeH="0" baseline="0" smtClean="0">
                          <a:ln>
                            <a:noFill/>
                          </a:ln>
                          <a:solidFill>
                            <a:schemeClr val="tx1"/>
                          </a:solidFill>
                          <a:effectLst/>
                          <a:latin typeface="Heiti SC Light" charset="-122"/>
                          <a:ea typeface="Heiti SC Light" charset="-122"/>
                          <a:cs typeface="Heiti SC Light" charset="-122"/>
                        </a:rPr>
                        <a:t>-1 </a:t>
                      </a:r>
                    </a:p>
                  </a:txBody>
                  <a:tcPr marL="121920" marR="121920"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lang="cs-CZ" altLang="zh-CN" sz="1600" kern="1200" smtClean="0">
                          <a:solidFill>
                            <a:schemeClr val="tx1"/>
                          </a:solidFill>
                          <a:latin typeface="Heiti SC Light" charset="-122"/>
                          <a:ea typeface="Heiti SC Light" charset="-122"/>
                          <a:cs typeface="Heiti SC Light" charset="-122"/>
                        </a:rPr>
                        <a:t>-2147483648</a:t>
                      </a:r>
                      <a:r>
                        <a:rPr kumimoji="0" lang="en-US" altLang="zh-CN" sz="1600" b="0" i="0" u="none" strike="noStrike" cap="none" normalizeH="0" baseline="30000" smtClean="0">
                          <a:ln>
                            <a:noFill/>
                          </a:ln>
                          <a:solidFill>
                            <a:schemeClr val="tx1"/>
                          </a:solidFill>
                          <a:effectLst/>
                          <a:latin typeface="Heiti SC Light" charset="-122"/>
                          <a:ea typeface="Heiti SC Light" charset="-122"/>
                          <a:cs typeface="Heiti SC Light" charset="-122"/>
                        </a:rPr>
                        <a:t> </a:t>
                      </a:r>
                      <a:r>
                        <a:rPr kumimoji="0" lang="en-US" altLang="zh-CN" sz="1600" b="0" i="0" u="none" strike="noStrike" cap="none" normalizeH="0" baseline="0" smtClean="0">
                          <a:ln>
                            <a:noFill/>
                          </a:ln>
                          <a:solidFill>
                            <a:schemeClr val="tx1"/>
                          </a:solidFill>
                          <a:effectLst/>
                          <a:latin typeface="Heiti SC Light" charset="-122"/>
                          <a:ea typeface="Heiti SC Light" charset="-122"/>
                          <a:cs typeface="Heiti SC Light" charset="-122"/>
                        </a:rPr>
                        <a:t>~ </a:t>
                      </a:r>
                      <a:r>
                        <a:rPr lang="cs-CZ" altLang="zh-CN" sz="1600" kern="1200" smtClean="0">
                          <a:solidFill>
                            <a:schemeClr val="tx1"/>
                          </a:solidFill>
                          <a:latin typeface="Heiti SC Light" charset="-122"/>
                          <a:ea typeface="Heiti SC Light" charset="-122"/>
                          <a:cs typeface="Heiti SC Light" charset="-122"/>
                        </a:rPr>
                        <a:t>2147483647</a:t>
                      </a:r>
                      <a:endParaRPr kumimoji="0" lang="en-US" altLang="zh-CN" sz="1600" b="0" i="0" u="none" strike="noStrike" cap="none" normalizeH="0" baseline="0" smtClean="0">
                        <a:ln>
                          <a:noFill/>
                        </a:ln>
                        <a:solidFill>
                          <a:schemeClr val="tx1"/>
                        </a:solidFill>
                        <a:effectLst/>
                        <a:latin typeface="Heiti SC Light" charset="-122"/>
                        <a:ea typeface="Heiti SC Light" charset="-122"/>
                        <a:cs typeface="Heiti SC Light" charset="-122"/>
                      </a:endParaRPr>
                    </a:p>
                  </a:txBody>
                  <a:tcPr marL="121920" marR="121920" marT="45716" marB="45716"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266">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kumimoji="0" lang="en-US" altLang="zh-CN" sz="1600" b="0" i="0" u="none" strike="noStrike" cap="none" normalizeH="0" baseline="0" smtClean="0">
                          <a:ln>
                            <a:noFill/>
                          </a:ln>
                          <a:solidFill>
                            <a:schemeClr val="tx1"/>
                          </a:solidFill>
                          <a:effectLst/>
                          <a:latin typeface="Heiti SC Light" charset="-122"/>
                          <a:ea typeface="Heiti SC Light" charset="-122"/>
                          <a:cs typeface="Heiti SC Light" charset="-122"/>
                        </a:rPr>
                        <a:t>long</a:t>
                      </a:r>
                    </a:p>
                  </a:txBody>
                  <a:tcPr marL="121920" marR="121920" marT="45716" marB="45716"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kumimoji="0" lang="en-US" altLang="zh-CN" sz="1600" b="0" i="0" u="none" strike="noStrike" cap="none" normalizeH="0" baseline="0" smtClean="0">
                          <a:ln>
                            <a:noFill/>
                          </a:ln>
                          <a:solidFill>
                            <a:schemeClr val="tx1"/>
                          </a:solidFill>
                          <a:effectLst/>
                          <a:latin typeface="Heiti SC Light" charset="-122"/>
                          <a:ea typeface="Heiti SC Light" charset="-122"/>
                          <a:cs typeface="Heiti SC Light" charset="-122"/>
                        </a:rPr>
                        <a:t>8</a:t>
                      </a:r>
                      <a:r>
                        <a:rPr kumimoji="0" lang="zh-CN" altLang="en-US" sz="1600" b="0" i="0" u="none" strike="noStrike" cap="none" normalizeH="0" baseline="0" smtClean="0">
                          <a:ln>
                            <a:noFill/>
                          </a:ln>
                          <a:solidFill>
                            <a:schemeClr val="tx1"/>
                          </a:solidFill>
                          <a:effectLst/>
                          <a:latin typeface="Heiti SC Light" charset="-122"/>
                          <a:ea typeface="Heiti SC Light" charset="-122"/>
                          <a:cs typeface="Heiti SC Light" charset="-122"/>
                        </a:rPr>
                        <a:t>字节 </a:t>
                      </a:r>
                    </a:p>
                  </a:txBody>
                  <a:tcPr marL="121920" marR="121920"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kumimoji="0" lang="en-US" altLang="zh-CN" sz="1600" b="0" i="0" u="none" strike="noStrike" cap="none" normalizeH="0" baseline="0" dirty="0" smtClean="0">
                          <a:ln>
                            <a:noFill/>
                          </a:ln>
                          <a:solidFill>
                            <a:schemeClr val="tx1"/>
                          </a:solidFill>
                          <a:effectLst/>
                          <a:latin typeface="Heiti SC Light" charset="-122"/>
                          <a:ea typeface="Heiti SC Light" charset="-122"/>
                          <a:cs typeface="Heiti SC Light" charset="-122"/>
                        </a:rPr>
                        <a:t>-2</a:t>
                      </a:r>
                      <a:r>
                        <a:rPr kumimoji="0" lang="en-US" altLang="zh-CN" sz="1600" b="0" i="0" u="none" strike="noStrike" cap="none" normalizeH="0" baseline="30000" dirty="0" smtClean="0">
                          <a:ln>
                            <a:noFill/>
                          </a:ln>
                          <a:solidFill>
                            <a:schemeClr val="tx1"/>
                          </a:solidFill>
                          <a:effectLst/>
                          <a:latin typeface="Heiti SC Light" charset="-122"/>
                          <a:ea typeface="Heiti SC Light" charset="-122"/>
                          <a:cs typeface="Heiti SC Light" charset="-122"/>
                        </a:rPr>
                        <a:t>63 </a:t>
                      </a:r>
                      <a:r>
                        <a:rPr kumimoji="0" lang="en-US" altLang="zh-CN" sz="1600" b="0" i="0" u="none" strike="noStrike" cap="none" normalizeH="0" baseline="0" dirty="0" smtClean="0">
                          <a:ln>
                            <a:noFill/>
                          </a:ln>
                          <a:solidFill>
                            <a:schemeClr val="tx1"/>
                          </a:solidFill>
                          <a:effectLst/>
                          <a:latin typeface="Heiti SC Light" charset="-122"/>
                          <a:ea typeface="Heiti SC Light" charset="-122"/>
                          <a:cs typeface="Heiti SC Light" charset="-122"/>
                        </a:rPr>
                        <a:t>~ 2</a:t>
                      </a:r>
                      <a:r>
                        <a:rPr kumimoji="0" lang="en-US" altLang="zh-CN" sz="1600" b="0" i="0" u="none" strike="noStrike" cap="none" normalizeH="0" baseline="30000" dirty="0" smtClean="0">
                          <a:ln>
                            <a:noFill/>
                          </a:ln>
                          <a:solidFill>
                            <a:schemeClr val="tx1"/>
                          </a:solidFill>
                          <a:effectLst/>
                          <a:latin typeface="Heiti SC Light" charset="-122"/>
                          <a:ea typeface="Heiti SC Light" charset="-122"/>
                          <a:cs typeface="Heiti SC Light" charset="-122"/>
                        </a:rPr>
                        <a:t>63</a:t>
                      </a:r>
                      <a:r>
                        <a:rPr kumimoji="0" lang="en-US" altLang="zh-CN" sz="1600" b="0" i="0" u="none" strike="noStrike" cap="none" normalizeH="0" baseline="0" dirty="0" smtClean="0">
                          <a:ln>
                            <a:noFill/>
                          </a:ln>
                          <a:solidFill>
                            <a:schemeClr val="tx1"/>
                          </a:solidFill>
                          <a:effectLst/>
                          <a:latin typeface="Heiti SC Light" charset="-122"/>
                          <a:ea typeface="Heiti SC Light" charset="-122"/>
                          <a:cs typeface="Heiti SC Light" charset="-122"/>
                        </a:rPr>
                        <a:t>-1 </a:t>
                      </a:r>
                    </a:p>
                  </a:txBody>
                  <a:tcPr marL="121920" marR="121920"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lang="is-IS" altLang="zh-CN" sz="1600" kern="1200" smtClean="0">
                          <a:solidFill>
                            <a:schemeClr val="tx1"/>
                          </a:solidFill>
                          <a:latin typeface="Heiti SC Light" charset="-122"/>
                          <a:ea typeface="Heiti SC Light" charset="-122"/>
                          <a:cs typeface="Heiti SC Light" charset="-122"/>
                        </a:rPr>
                        <a:t>-9223372036854775808</a:t>
                      </a:r>
                      <a:r>
                        <a:rPr lang="zh-CN" altLang="en-US" sz="1600" kern="1200" smtClean="0">
                          <a:solidFill>
                            <a:schemeClr val="tx1"/>
                          </a:solidFill>
                          <a:latin typeface="Heiti SC Light" charset="-122"/>
                          <a:ea typeface="Heiti SC Light" charset="-122"/>
                          <a:cs typeface="Heiti SC Light" charset="-122"/>
                        </a:rPr>
                        <a:t> </a:t>
                      </a:r>
                      <a:r>
                        <a:rPr kumimoji="0" lang="en-US" altLang="zh-CN" sz="1600" b="0" i="0" u="none" strike="noStrike" cap="none" normalizeH="0" baseline="0" dirty="0" smtClean="0">
                          <a:ln>
                            <a:noFill/>
                          </a:ln>
                          <a:solidFill>
                            <a:schemeClr val="tx1"/>
                          </a:solidFill>
                          <a:effectLst/>
                          <a:latin typeface="Heiti SC Light" charset="-122"/>
                          <a:ea typeface="Heiti SC Light" charset="-122"/>
                          <a:cs typeface="Heiti SC Light" charset="-122"/>
                        </a:rPr>
                        <a:t>~ </a:t>
                      </a:r>
                      <a:r>
                        <a:rPr lang="is-IS" altLang="zh-CN" sz="1600" kern="1200" smtClean="0">
                          <a:solidFill>
                            <a:schemeClr val="tx1"/>
                          </a:solidFill>
                          <a:latin typeface="Heiti SC Light" charset="-122"/>
                          <a:ea typeface="Heiti SC Light" charset="-122"/>
                          <a:cs typeface="Heiti SC Light" charset="-122"/>
                        </a:rPr>
                        <a:t>9223372036854775807</a:t>
                      </a:r>
                      <a:endParaRPr kumimoji="0" lang="en-US" altLang="zh-CN" sz="1600" b="0" i="0" u="none" strike="noStrike" cap="none" normalizeH="0" baseline="0" dirty="0" smtClean="0">
                        <a:ln>
                          <a:noFill/>
                        </a:ln>
                        <a:solidFill>
                          <a:schemeClr val="tx1"/>
                        </a:solidFill>
                        <a:effectLst/>
                        <a:latin typeface="Heiti SC Light" charset="-122"/>
                        <a:ea typeface="Heiti SC Light" charset="-122"/>
                        <a:cs typeface="Heiti SC Light" charset="-122"/>
                      </a:endParaRPr>
                    </a:p>
                  </a:txBody>
                  <a:tcPr marL="121920" marR="121920" marT="45716" marB="45716"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529854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抢答题</a:t>
            </a:r>
            <a:endParaRPr kumimoji="1" lang="zh-CN" altLang="en-US" dirty="0">
              <a:solidFill>
                <a:schemeClr val="accent2"/>
              </a:solidFill>
            </a:endParaRPr>
          </a:p>
        </p:txBody>
      </p:sp>
      <p:sp>
        <p:nvSpPr>
          <p:cNvPr id="3" name="内容占位符 2"/>
          <p:cNvSpPr>
            <a:spLocks noGrp="1"/>
          </p:cNvSpPr>
          <p:nvPr>
            <p:ph idx="1"/>
          </p:nvPr>
        </p:nvSpPr>
        <p:spPr/>
        <p:txBody>
          <a:bodyPr>
            <a:normAutofit lnSpcReduction="10000"/>
          </a:bodyPr>
          <a:lstStyle/>
          <a:p>
            <a:r>
              <a:rPr lang="zh-CN" altLang="en-US">
                <a:ea typeface="宋体" pitchFamily="2" charset="-122"/>
              </a:rPr>
              <a:t>关于代码</a:t>
            </a:r>
            <a:r>
              <a:rPr lang="en-US" altLang="zh-CN">
                <a:ea typeface="宋体" pitchFamily="2" charset="-122"/>
              </a:rPr>
              <a:t>A</a:t>
            </a:r>
            <a:r>
              <a:rPr lang="zh-CN" altLang="en-US">
                <a:ea typeface="宋体" pitchFamily="2" charset="-122"/>
              </a:rPr>
              <a:t>和代码</a:t>
            </a:r>
            <a:r>
              <a:rPr lang="en-US" altLang="zh-CN">
                <a:ea typeface="宋体" pitchFamily="2" charset="-122"/>
              </a:rPr>
              <a:t>B</a:t>
            </a:r>
            <a:r>
              <a:rPr lang="zh-CN" altLang="en-US">
                <a:ea typeface="宋体" pitchFamily="2" charset="-122"/>
              </a:rPr>
              <a:t>说法正确的是</a:t>
            </a:r>
            <a:r>
              <a:rPr lang="en-US" altLang="zh-CN">
                <a:ea typeface="宋体" pitchFamily="2" charset="-122"/>
              </a:rPr>
              <a:t>______</a:t>
            </a:r>
            <a:r>
              <a:rPr lang="zh-CN" altLang="en-US">
                <a:ea typeface="宋体" pitchFamily="2" charset="-122"/>
              </a:rPr>
              <a:t>。</a:t>
            </a:r>
            <a:endParaRPr lang="en-US" altLang="zh-CN">
              <a:ea typeface="宋体" pitchFamily="2" charset="-122"/>
            </a:endParaRPr>
          </a:p>
          <a:p>
            <a:endParaRPr lang="en-US" altLang="zh-CN">
              <a:ea typeface="宋体" pitchFamily="2" charset="-122"/>
            </a:endParaRPr>
          </a:p>
          <a:p>
            <a:endParaRPr lang="en-US" altLang="zh-CN">
              <a:ea typeface="宋体" pitchFamily="2" charset="-122"/>
            </a:endParaRPr>
          </a:p>
          <a:p>
            <a:endParaRPr lang="en-US" altLang="zh-CN">
              <a:ea typeface="宋体" pitchFamily="2" charset="-122"/>
            </a:endParaRPr>
          </a:p>
          <a:p>
            <a:endParaRPr lang="en-US" altLang="zh-CN">
              <a:ea typeface="宋体" pitchFamily="2" charset="-122"/>
            </a:endParaRPr>
          </a:p>
          <a:p>
            <a:pPr lvl="1"/>
            <a:r>
              <a:rPr lang="en-US" altLang="zh-CN">
                <a:ea typeface="宋体" pitchFamily="2" charset="-122"/>
              </a:rPr>
              <a:t>A.</a:t>
            </a:r>
            <a:r>
              <a:rPr lang="zh-CN" altLang="en-US">
                <a:ea typeface="宋体" pitchFamily="2" charset="-122"/>
              </a:rPr>
              <a:t> 代码</a:t>
            </a:r>
            <a:r>
              <a:rPr lang="en-US" altLang="zh-CN">
                <a:ea typeface="宋体" pitchFamily="2" charset="-122"/>
              </a:rPr>
              <a:t>A</a:t>
            </a:r>
            <a:r>
              <a:rPr lang="zh-CN" altLang="en-US">
                <a:ea typeface="宋体" pitchFamily="2" charset="-122"/>
              </a:rPr>
              <a:t>和代码</a:t>
            </a:r>
            <a:r>
              <a:rPr lang="en-US" altLang="zh-CN">
                <a:ea typeface="宋体" pitchFamily="2" charset="-122"/>
              </a:rPr>
              <a:t>B</a:t>
            </a:r>
            <a:r>
              <a:rPr lang="zh-CN" altLang="en-US">
                <a:ea typeface="宋体" pitchFamily="2" charset="-122"/>
              </a:rPr>
              <a:t>均能通过编译。</a:t>
            </a:r>
            <a:endParaRPr lang="en-US" altLang="zh-CN">
              <a:ea typeface="宋体" pitchFamily="2" charset="-122"/>
            </a:endParaRPr>
          </a:p>
          <a:p>
            <a:pPr lvl="1"/>
            <a:r>
              <a:rPr lang="en-US" altLang="zh-CN">
                <a:ea typeface="宋体" pitchFamily="2" charset="-122"/>
              </a:rPr>
              <a:t>B.</a:t>
            </a:r>
            <a:r>
              <a:rPr lang="zh-CN" altLang="en-US">
                <a:ea typeface="宋体" pitchFamily="2" charset="-122"/>
              </a:rPr>
              <a:t> 代码</a:t>
            </a:r>
            <a:r>
              <a:rPr lang="en-US" altLang="zh-CN">
                <a:ea typeface="宋体" pitchFamily="2" charset="-122"/>
              </a:rPr>
              <a:t>A</a:t>
            </a:r>
            <a:r>
              <a:rPr lang="zh-CN" altLang="en-US">
                <a:ea typeface="宋体" pitchFamily="2" charset="-122"/>
              </a:rPr>
              <a:t>和代码</a:t>
            </a:r>
            <a:r>
              <a:rPr lang="en-US" altLang="zh-CN">
                <a:ea typeface="宋体" pitchFamily="2" charset="-122"/>
              </a:rPr>
              <a:t>B</a:t>
            </a:r>
            <a:r>
              <a:rPr lang="zh-CN" altLang="en-US">
                <a:ea typeface="宋体" pitchFamily="2" charset="-122"/>
              </a:rPr>
              <a:t>均有编译错误。</a:t>
            </a:r>
            <a:endParaRPr lang="en-US" altLang="zh-CN">
              <a:ea typeface="宋体" pitchFamily="2" charset="-122"/>
            </a:endParaRPr>
          </a:p>
          <a:p>
            <a:pPr lvl="1"/>
            <a:r>
              <a:rPr lang="en-US" altLang="zh-CN">
                <a:ea typeface="宋体" pitchFamily="2" charset="-122"/>
              </a:rPr>
              <a:t>C.</a:t>
            </a:r>
            <a:r>
              <a:rPr lang="zh-CN" altLang="en-US">
                <a:ea typeface="宋体" pitchFamily="2" charset="-122"/>
              </a:rPr>
              <a:t> 代码</a:t>
            </a:r>
            <a:r>
              <a:rPr lang="en-US" altLang="zh-CN">
                <a:ea typeface="宋体" pitchFamily="2" charset="-122"/>
              </a:rPr>
              <a:t>A</a:t>
            </a:r>
            <a:r>
              <a:rPr lang="zh-CN" altLang="en-US">
                <a:ea typeface="宋体" pitchFamily="2" charset="-122"/>
              </a:rPr>
              <a:t>没有编译错误，因为</a:t>
            </a:r>
            <a:r>
              <a:rPr lang="en-US" altLang="zh-CN">
                <a:ea typeface="宋体" pitchFamily="2" charset="-122"/>
              </a:rPr>
              <a:t>b1+20</a:t>
            </a:r>
            <a:r>
              <a:rPr lang="zh-CN" altLang="en-US">
                <a:ea typeface="宋体" pitchFamily="2" charset="-122"/>
              </a:rPr>
              <a:t>的值未超过</a:t>
            </a:r>
            <a:r>
              <a:rPr lang="en-US" altLang="zh-CN">
                <a:ea typeface="宋体" pitchFamily="2" charset="-122"/>
              </a:rPr>
              <a:t>byte</a:t>
            </a:r>
            <a:r>
              <a:rPr lang="zh-CN" altLang="en-US">
                <a:ea typeface="宋体" pitchFamily="2" charset="-122"/>
              </a:rPr>
              <a:t>类型的最大值。</a:t>
            </a:r>
            <a:endParaRPr lang="en-US" altLang="zh-CN">
              <a:ea typeface="宋体" pitchFamily="2" charset="-122"/>
            </a:endParaRPr>
          </a:p>
          <a:p>
            <a:pPr lvl="1"/>
            <a:r>
              <a:rPr lang="en-US" altLang="zh-CN">
                <a:ea typeface="宋体" pitchFamily="2" charset="-122"/>
              </a:rPr>
              <a:t>D.</a:t>
            </a:r>
            <a:r>
              <a:rPr lang="zh-CN" altLang="en-US">
                <a:ea typeface="宋体" pitchFamily="2" charset="-122"/>
              </a:rPr>
              <a:t> 代码</a:t>
            </a:r>
            <a:r>
              <a:rPr lang="en-US" altLang="zh-CN">
                <a:ea typeface="宋体" pitchFamily="2" charset="-122"/>
              </a:rPr>
              <a:t>B</a:t>
            </a:r>
            <a:r>
              <a:rPr lang="zh-CN" altLang="en-US">
                <a:ea typeface="宋体" pitchFamily="2" charset="-122"/>
              </a:rPr>
              <a:t>没有错误，因为该值已在编译期计算好并赋值给变量</a:t>
            </a:r>
            <a:r>
              <a:rPr lang="en-US" altLang="zh-CN">
                <a:ea typeface="宋体" pitchFamily="2" charset="-122"/>
              </a:rPr>
              <a:t>b2</a:t>
            </a:r>
            <a:r>
              <a:rPr lang="zh-CN" altLang="en-US">
                <a:ea typeface="宋体" pitchFamily="2" charset="-122"/>
              </a:rPr>
              <a:t>，不存在类型转换问题。</a:t>
            </a:r>
            <a:endParaRPr lang="en-US" altLang="zh-CN">
              <a:ea typeface="宋体" pitchFamily="2" charset="-122"/>
            </a:endParaRPr>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2017/8/3</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37</a:t>
            </a:fld>
            <a:endParaRPr kumimoji="1" lang="zh-CN" altLang="en-US"/>
          </a:p>
        </p:txBody>
      </p:sp>
      <p:sp>
        <p:nvSpPr>
          <p:cNvPr id="7" name="矩形 6"/>
          <p:cNvSpPr/>
          <p:nvPr/>
        </p:nvSpPr>
        <p:spPr>
          <a:xfrm>
            <a:off x="1397000" y="2261394"/>
            <a:ext cx="7708900" cy="1739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kumimoji="1" lang="zh-CN" altLang="mr-IN"/>
              <a:t>代码</a:t>
            </a:r>
            <a:r>
              <a:rPr kumimoji="1" lang="mr-IN" altLang="zh-CN"/>
              <a:t>A	</a:t>
            </a:r>
            <a:endParaRPr kumimoji="1" lang="en-US" altLang="zh-CN"/>
          </a:p>
          <a:p>
            <a:pPr algn="just"/>
            <a:r>
              <a:rPr kumimoji="1" lang="mr-IN" altLang="zh-CN"/>
              <a:t>byte b1=100;	</a:t>
            </a:r>
            <a:endParaRPr kumimoji="1" lang="en-US" altLang="zh-CN"/>
          </a:p>
          <a:p>
            <a:pPr algn="just"/>
            <a:r>
              <a:rPr kumimoji="1" lang="mr-IN" altLang="zh-CN"/>
              <a:t>byte b2=b1+20;</a:t>
            </a:r>
            <a:endParaRPr kumimoji="1" lang="en-US" altLang="zh-CN"/>
          </a:p>
          <a:p>
            <a:pPr algn="just"/>
            <a:endParaRPr kumimoji="1" lang="en-US" altLang="zh-CN"/>
          </a:p>
          <a:p>
            <a:pPr algn="just"/>
            <a:r>
              <a:rPr kumimoji="1" lang="zh-CN" altLang="mr-IN"/>
              <a:t>代码</a:t>
            </a:r>
            <a:r>
              <a:rPr kumimoji="1" lang="mr-IN" altLang="zh-CN"/>
              <a:t>B	</a:t>
            </a:r>
            <a:endParaRPr kumimoji="1" lang="en-US" altLang="zh-CN"/>
          </a:p>
          <a:p>
            <a:pPr algn="just"/>
            <a:r>
              <a:rPr kumimoji="1" lang="mr-IN" altLang="zh-CN"/>
              <a:t>byte b2=125+3;</a:t>
            </a:r>
            <a:endParaRPr kumimoji="1" lang="zh-CN" altLang="en-US"/>
          </a:p>
        </p:txBody>
      </p:sp>
    </p:spTree>
    <p:extLst>
      <p:ext uri="{BB962C8B-B14F-4D97-AF65-F5344CB8AC3E}">
        <p14:creationId xmlns:p14="http://schemas.microsoft.com/office/powerpoint/2010/main" val="771886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整型字面量的表示</a:t>
            </a:r>
            <a:endParaRPr kumimoji="1" lang="zh-CN" altLang="en-US" dirty="0">
              <a:solidFill>
                <a:schemeClr val="accent2"/>
              </a:solidFill>
            </a:endParaRPr>
          </a:p>
        </p:txBody>
      </p:sp>
      <p:sp>
        <p:nvSpPr>
          <p:cNvPr id="3" name="内容占位符 2"/>
          <p:cNvSpPr>
            <a:spLocks noGrp="1"/>
          </p:cNvSpPr>
          <p:nvPr>
            <p:ph idx="1"/>
          </p:nvPr>
        </p:nvSpPr>
        <p:spPr/>
        <p:txBody>
          <a:bodyPr/>
          <a:lstStyle/>
          <a:p>
            <a:r>
              <a:rPr lang="en-US" altLang="zh-CN" dirty="0"/>
              <a:t>Java</a:t>
            </a:r>
            <a:r>
              <a:rPr lang="zh-CN" altLang="en-US" dirty="0"/>
              <a:t>语言整型字面量的三种表示形式</a:t>
            </a:r>
          </a:p>
          <a:p>
            <a:pPr lvl="1"/>
            <a:r>
              <a:rPr lang="zh-CN" altLang="en-US" sz="2800" dirty="0"/>
              <a:t>十进制整数，如</a:t>
            </a:r>
            <a:r>
              <a:rPr lang="en-US" altLang="zh-CN" sz="2800" dirty="0"/>
              <a:t>12,-314, 0 </a:t>
            </a:r>
          </a:p>
          <a:p>
            <a:pPr lvl="1"/>
            <a:r>
              <a:rPr lang="zh-CN" altLang="en-US" sz="2800" dirty="0"/>
              <a:t>八进制整数，要求以</a:t>
            </a:r>
            <a:r>
              <a:rPr lang="en-US" altLang="zh-CN" sz="2800" dirty="0"/>
              <a:t>0</a:t>
            </a:r>
            <a:r>
              <a:rPr lang="zh-CN" altLang="en-US" sz="2800" dirty="0"/>
              <a:t>开头，如</a:t>
            </a:r>
            <a:r>
              <a:rPr lang="en-US" altLang="zh-CN" sz="2800" dirty="0"/>
              <a:t>012 </a:t>
            </a:r>
          </a:p>
          <a:p>
            <a:pPr lvl="1"/>
            <a:r>
              <a:rPr lang="zh-CN" altLang="en-US" sz="2800" dirty="0"/>
              <a:t>十六进制数，要求</a:t>
            </a:r>
            <a:r>
              <a:rPr lang="en-US" altLang="zh-CN" sz="2800" dirty="0"/>
              <a:t>0x</a:t>
            </a:r>
            <a:r>
              <a:rPr lang="zh-CN" altLang="en-US" sz="2800" dirty="0"/>
              <a:t>或</a:t>
            </a:r>
            <a:r>
              <a:rPr lang="en-US" altLang="zh-CN" sz="2800" dirty="0"/>
              <a:t>0X</a:t>
            </a:r>
            <a:r>
              <a:rPr lang="zh-CN" altLang="en-US" sz="2800" dirty="0"/>
              <a:t>开头，如</a:t>
            </a:r>
            <a:r>
              <a:rPr lang="en-US" altLang="zh-CN" sz="2800" dirty="0"/>
              <a:t>0x12 </a:t>
            </a:r>
          </a:p>
          <a:p>
            <a:r>
              <a:rPr lang="en-US" altLang="zh-CN" dirty="0">
                <a:solidFill>
                  <a:srgbClr val="FF0000"/>
                </a:solidFill>
              </a:rPr>
              <a:t>Java</a:t>
            </a:r>
            <a:r>
              <a:rPr lang="zh-CN" altLang="en-US" dirty="0">
                <a:solidFill>
                  <a:srgbClr val="FF0000"/>
                </a:solidFill>
              </a:rPr>
              <a:t>语言的整型字面量默认为</a:t>
            </a:r>
            <a:r>
              <a:rPr lang="en-US" altLang="zh-CN" dirty="0" err="1">
                <a:solidFill>
                  <a:srgbClr val="FF0000"/>
                </a:solidFill>
              </a:rPr>
              <a:t>int</a:t>
            </a:r>
            <a:r>
              <a:rPr lang="zh-CN" altLang="en-US" dirty="0">
                <a:solidFill>
                  <a:srgbClr val="FF0000"/>
                </a:solidFill>
              </a:rPr>
              <a:t>型，声明</a:t>
            </a:r>
            <a:r>
              <a:rPr lang="en-US" altLang="zh-CN" dirty="0">
                <a:solidFill>
                  <a:srgbClr val="FF0000"/>
                </a:solidFill>
              </a:rPr>
              <a:t>long</a:t>
            </a:r>
            <a:r>
              <a:rPr lang="zh-CN" altLang="en-US" dirty="0">
                <a:solidFill>
                  <a:srgbClr val="FF0000"/>
                </a:solidFill>
              </a:rPr>
              <a:t>型字面量可以后加</a:t>
            </a:r>
            <a:r>
              <a:rPr lang="en-US" altLang="zh-CN" dirty="0">
                <a:solidFill>
                  <a:srgbClr val="FF0000"/>
                </a:solidFill>
              </a:rPr>
              <a:t>"l"</a:t>
            </a:r>
            <a:r>
              <a:rPr lang="zh-CN" altLang="en-US" dirty="0">
                <a:solidFill>
                  <a:srgbClr val="FF0000"/>
                </a:solidFill>
              </a:rPr>
              <a:t>或</a:t>
            </a:r>
            <a:r>
              <a:rPr lang="en-US" altLang="zh-CN" dirty="0">
                <a:solidFill>
                  <a:srgbClr val="FF0000"/>
                </a:solidFill>
              </a:rPr>
              <a:t>"L"</a:t>
            </a:r>
            <a:r>
              <a:rPr lang="zh-CN" altLang="en-US" dirty="0"/>
              <a:t>。</a:t>
            </a:r>
          </a:p>
          <a:p>
            <a:endParaRPr kumimoji="1" lang="zh-CN" altLang="en-US"/>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2017/8/3</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38</a:t>
            </a:fld>
            <a:endParaRPr kumimoji="1" lang="zh-CN" altLang="en-US"/>
          </a:p>
        </p:txBody>
      </p:sp>
      <p:sp>
        <p:nvSpPr>
          <p:cNvPr id="7" name="矩形 6"/>
          <p:cNvSpPr/>
          <p:nvPr/>
        </p:nvSpPr>
        <p:spPr>
          <a:xfrm>
            <a:off x="1193800" y="4572000"/>
            <a:ext cx="7708900" cy="1739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kumimoji="1" lang="mr-IN" altLang="zh-CN"/>
              <a:t>int a = 39; 	</a:t>
            </a:r>
            <a:endParaRPr kumimoji="1" lang="en-US" altLang="zh-CN"/>
          </a:p>
          <a:p>
            <a:pPr algn="just"/>
            <a:r>
              <a:rPr kumimoji="1" lang="mr-IN" altLang="zh-CN"/>
              <a:t>int b = 0x4b;	</a:t>
            </a:r>
            <a:endParaRPr kumimoji="1" lang="en-US" altLang="zh-CN"/>
          </a:p>
          <a:p>
            <a:pPr algn="just"/>
            <a:r>
              <a:rPr kumimoji="1" lang="mr-IN" altLang="zh-CN"/>
              <a:t>int c = 021;</a:t>
            </a:r>
            <a:endParaRPr kumimoji="1" lang="en-US" altLang="zh-CN"/>
          </a:p>
          <a:p>
            <a:pPr algn="just"/>
            <a:r>
              <a:rPr kumimoji="1" lang="mr-IN" altLang="zh-CN"/>
              <a:t>int d = a + 0x12 + 012;  	 //</a:t>
            </a:r>
            <a:r>
              <a:rPr kumimoji="1" lang="zh-CN" altLang="mr-IN"/>
              <a:t>等价于</a:t>
            </a:r>
            <a:r>
              <a:rPr kumimoji="1" lang="mr-IN" altLang="zh-CN"/>
              <a:t>d=39 + 18 + 10;</a:t>
            </a:r>
            <a:endParaRPr kumimoji="1" lang="en-US" altLang="zh-CN"/>
          </a:p>
          <a:p>
            <a:pPr algn="just"/>
            <a:r>
              <a:rPr kumimoji="1" lang="mr-IN" altLang="zh-CN"/>
              <a:t>long m = 3L;</a:t>
            </a:r>
            <a:endParaRPr kumimoji="1" lang="en-US" altLang="zh-CN"/>
          </a:p>
          <a:p>
            <a:pPr algn="just"/>
            <a:r>
              <a:rPr kumimoji="1" lang="mr-IN" altLang="zh-CN"/>
              <a:t>long n = m + 40;</a:t>
            </a:r>
            <a:endParaRPr kumimoji="1" lang="zh-CN" altLang="en-US"/>
          </a:p>
        </p:txBody>
      </p:sp>
    </p:spTree>
    <p:extLst>
      <p:ext uri="{BB962C8B-B14F-4D97-AF65-F5344CB8AC3E}">
        <p14:creationId xmlns:p14="http://schemas.microsoft.com/office/powerpoint/2010/main" val="1005866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变量</a:t>
            </a:r>
            <a:endParaRPr kumimoji="1" lang="zh-CN" altLang="en-US" dirty="0">
              <a:solidFill>
                <a:schemeClr val="accent2"/>
              </a:solidFill>
            </a:endParaRPr>
          </a:p>
        </p:txBody>
      </p:sp>
      <p:sp>
        <p:nvSpPr>
          <p:cNvPr id="3" name="内容占位符 2"/>
          <p:cNvSpPr>
            <a:spLocks noGrp="1"/>
          </p:cNvSpPr>
          <p:nvPr>
            <p:ph idx="1"/>
          </p:nvPr>
        </p:nvSpPr>
        <p:spPr/>
        <p:txBody>
          <a:bodyPr/>
          <a:lstStyle/>
          <a:p>
            <a:r>
              <a:rPr kumimoji="1" lang="zh-CN" altLang="en-US"/>
              <a:t>什么是变量</a:t>
            </a:r>
            <a:endParaRPr kumimoji="1" lang="en-US" altLang="zh-CN"/>
          </a:p>
          <a:p>
            <a:r>
              <a:rPr kumimoji="1" lang="zh-CN" altLang="en-US"/>
              <a:t>为什么要使用变量</a:t>
            </a:r>
            <a:endParaRPr kumimoji="1" lang="en-US" altLang="zh-CN"/>
          </a:p>
          <a:p>
            <a:r>
              <a:rPr kumimoji="1" lang="zh-CN" altLang="en-US"/>
              <a:t>变量的分类</a:t>
            </a:r>
            <a:endParaRPr kumimoji="1" lang="en-US" altLang="zh-CN"/>
          </a:p>
          <a:p>
            <a:r>
              <a:rPr kumimoji="1" lang="zh-CN" altLang="en-US"/>
              <a:t>变量的声明及初始化</a:t>
            </a:r>
            <a:endParaRPr kumimoji="1" lang="en-US" altLang="zh-CN"/>
          </a:p>
          <a:p>
            <a:r>
              <a:rPr kumimoji="1" lang="zh-CN" altLang="en-US"/>
              <a:t>变量的生命周期和作用域</a:t>
            </a:r>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2017/8/3</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3</a:t>
            </a:fld>
            <a:endParaRPr kumimoji="1" lang="zh-CN" altLang="en-US"/>
          </a:p>
        </p:txBody>
      </p:sp>
    </p:spTree>
    <p:extLst>
      <p:ext uri="{BB962C8B-B14F-4D97-AF65-F5344CB8AC3E}">
        <p14:creationId xmlns:p14="http://schemas.microsoft.com/office/powerpoint/2010/main" val="205256533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浮点数</a:t>
            </a:r>
            <a:r>
              <a:rPr kumimoji="1" lang="en-US" altLang="zh-CN" dirty="0"/>
              <a:t>(</a:t>
            </a:r>
            <a:r>
              <a:rPr kumimoji="1" lang="zh-CN" altLang="en-US" dirty="0"/>
              <a:t>小数</a:t>
            </a:r>
            <a:r>
              <a:rPr kumimoji="1" lang="en-US" altLang="zh-CN" dirty="0"/>
              <a:t>)</a:t>
            </a:r>
            <a:endParaRPr kumimoji="1" lang="zh-CN" altLang="en-US" dirty="0">
              <a:solidFill>
                <a:schemeClr val="accent2"/>
              </a:solidFill>
            </a:endParaRPr>
          </a:p>
        </p:txBody>
      </p:sp>
      <p:sp>
        <p:nvSpPr>
          <p:cNvPr id="3" name="内容占位符 2"/>
          <p:cNvSpPr>
            <a:spLocks noGrp="1"/>
          </p:cNvSpPr>
          <p:nvPr>
            <p:ph idx="1"/>
          </p:nvPr>
        </p:nvSpPr>
        <p:spPr/>
        <p:txBody>
          <a:bodyPr/>
          <a:lstStyle/>
          <a:p>
            <a:r>
              <a:rPr lang="en-US" altLang="zh-CN" dirty="0"/>
              <a:t>Java</a:t>
            </a:r>
            <a:r>
              <a:rPr lang="zh-CN" altLang="en-US" dirty="0"/>
              <a:t>浮点型包括</a:t>
            </a:r>
            <a:r>
              <a:rPr lang="en-US" altLang="zh-CN" dirty="0">
                <a:solidFill>
                  <a:schemeClr val="accent2"/>
                </a:solidFill>
              </a:rPr>
              <a:t>float</a:t>
            </a:r>
            <a:r>
              <a:rPr lang="zh-CN" altLang="en-US" dirty="0"/>
              <a:t>和</a:t>
            </a:r>
            <a:r>
              <a:rPr lang="en-US" altLang="zh-CN" dirty="0">
                <a:solidFill>
                  <a:schemeClr val="accent2"/>
                </a:solidFill>
              </a:rPr>
              <a:t>double</a:t>
            </a:r>
            <a:r>
              <a:rPr lang="zh-CN" altLang="en-US" dirty="0"/>
              <a:t>两种，分别用于保存单精度和双精度的浮点数。</a:t>
            </a:r>
            <a:endParaRPr lang="en-US" altLang="zh-CN" dirty="0"/>
          </a:p>
          <a:p>
            <a:r>
              <a:rPr lang="zh-CN" altLang="en-US" dirty="0">
                <a:solidFill>
                  <a:srgbClr val="FF0000"/>
                </a:solidFill>
              </a:rPr>
              <a:t>一般来说，如果一个小数后面小数部分，精确度要求在有效位</a:t>
            </a:r>
            <a:r>
              <a:rPr lang="en-US" altLang="zh-CN" dirty="0">
                <a:solidFill>
                  <a:srgbClr val="FF0000"/>
                </a:solidFill>
              </a:rPr>
              <a:t>7</a:t>
            </a:r>
            <a:r>
              <a:rPr lang="zh-CN" altLang="en-US" dirty="0">
                <a:solidFill>
                  <a:srgbClr val="FF0000"/>
                </a:solidFill>
              </a:rPr>
              <a:t>位以内，就可以使用</a:t>
            </a:r>
            <a:r>
              <a:rPr lang="en-US" altLang="zh-CN" dirty="0">
                <a:solidFill>
                  <a:srgbClr val="FF0000"/>
                </a:solidFill>
              </a:rPr>
              <a:t>float</a:t>
            </a:r>
            <a:r>
              <a:rPr lang="zh-CN" altLang="en-US" dirty="0">
                <a:solidFill>
                  <a:srgbClr val="FF0000"/>
                </a:solidFill>
              </a:rPr>
              <a:t>类型的数据，如果超过了</a:t>
            </a:r>
            <a:r>
              <a:rPr lang="en-US" altLang="zh-CN" dirty="0">
                <a:solidFill>
                  <a:srgbClr val="FF0000"/>
                </a:solidFill>
              </a:rPr>
              <a:t>87</a:t>
            </a:r>
            <a:r>
              <a:rPr lang="zh-CN" altLang="en-US" dirty="0">
                <a:solidFill>
                  <a:srgbClr val="FF0000"/>
                </a:solidFill>
              </a:rPr>
              <a:t>位有效数字就需要使用</a:t>
            </a:r>
            <a:r>
              <a:rPr lang="en-US" altLang="zh-CN" dirty="0">
                <a:solidFill>
                  <a:srgbClr val="FF0000"/>
                </a:solidFill>
              </a:rPr>
              <a:t>double</a:t>
            </a:r>
            <a:r>
              <a:rPr lang="zh-CN" altLang="en-US" dirty="0">
                <a:solidFill>
                  <a:srgbClr val="FF0000"/>
                </a:solidFill>
              </a:rPr>
              <a:t>类型的数据。</a:t>
            </a:r>
            <a:endParaRPr lang="zh-CN" altLang="en-US" dirty="0"/>
          </a:p>
          <a:p>
            <a:r>
              <a:rPr lang="zh-CN" altLang="en-US" dirty="0"/>
              <a:t>浮点型有固定的表数范围和字段长度。</a:t>
            </a:r>
            <a:endParaRPr lang="en-US" altLang="zh-CN" dirty="0"/>
          </a:p>
          <a:p>
            <a:endParaRPr lang="zh-CN" altLang="en-US" dirty="0">
              <a:solidFill>
                <a:srgbClr val="FF0000"/>
              </a:solidFill>
            </a:endParaRPr>
          </a:p>
          <a:p>
            <a:endParaRPr kumimoji="1" lang="zh-CN" altLang="en-US"/>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2017/8/3</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39</a:t>
            </a:fld>
            <a:endParaRPr kumimoji="1" lang="zh-CN" altLang="en-US"/>
          </a:p>
        </p:txBody>
      </p:sp>
      <p:graphicFrame>
        <p:nvGraphicFramePr>
          <p:cNvPr id="8" name="Group 45"/>
          <p:cNvGraphicFramePr>
            <a:graphicFrameLocks noGrp="1"/>
          </p:cNvGraphicFramePr>
          <p:nvPr>
            <p:extLst>
              <p:ext uri="{D42A27DB-BD31-4B8C-83A1-F6EECF244321}">
                <p14:modId xmlns:p14="http://schemas.microsoft.com/office/powerpoint/2010/main" val="1192452323"/>
              </p:ext>
            </p:extLst>
          </p:nvPr>
        </p:nvGraphicFramePr>
        <p:xfrm>
          <a:off x="1625599" y="4654668"/>
          <a:ext cx="8940802" cy="1556954"/>
        </p:xfrm>
        <a:graphic>
          <a:graphicData uri="http://schemas.openxmlformats.org/drawingml/2006/table">
            <a:tbl>
              <a:tblPr/>
              <a:tblGrid>
                <a:gridCol w="1270001"/>
                <a:gridCol w="1866900"/>
                <a:gridCol w="1765300"/>
                <a:gridCol w="4038601"/>
              </a:tblGrid>
              <a:tr h="398730">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kumimoji="0" lang="zh-CN" altLang="en-US" sz="1600" b="0" i="0" u="none" strike="noStrike" cap="none" normalizeH="0" baseline="0" dirty="0" smtClean="0">
                          <a:ln>
                            <a:noFill/>
                          </a:ln>
                          <a:solidFill>
                            <a:schemeClr val="tx1"/>
                          </a:solidFill>
                          <a:effectLst/>
                          <a:latin typeface="Heiti SC Light" charset="-122"/>
                          <a:ea typeface="Heiti SC Light" charset="-122"/>
                          <a:cs typeface="Heiti SC Light" charset="-122"/>
                        </a:rPr>
                        <a:t>类    型</a:t>
                      </a:r>
                    </a:p>
                  </a:txBody>
                  <a:tcPr marL="121920" marR="121920" marT="45716" marB="45716"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kumimoji="0" lang="zh-CN" altLang="en-US" sz="1600" b="0" i="0" u="none" strike="noStrike" cap="none" normalizeH="0" baseline="0" smtClean="0">
                          <a:ln>
                            <a:noFill/>
                          </a:ln>
                          <a:solidFill>
                            <a:schemeClr val="tx1"/>
                          </a:solidFill>
                          <a:effectLst/>
                          <a:latin typeface="Heiti SC Light" charset="-122"/>
                          <a:ea typeface="Heiti SC Light" charset="-122"/>
                          <a:cs typeface="Heiti SC Light" charset="-122"/>
                        </a:rPr>
                        <a:t>占用存储空间</a:t>
                      </a:r>
                    </a:p>
                  </a:txBody>
                  <a:tcPr marL="121920" marR="121920"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kumimoji="0" lang="zh-CN" altLang="en-US" sz="1600" b="0" i="0" u="none" strike="noStrike" cap="none" normalizeH="0" baseline="0" smtClean="0">
                          <a:ln>
                            <a:noFill/>
                          </a:ln>
                          <a:solidFill>
                            <a:schemeClr val="tx1"/>
                          </a:solidFill>
                          <a:effectLst/>
                          <a:latin typeface="Heiti SC Light" charset="-122"/>
                          <a:ea typeface="Heiti SC Light" charset="-122"/>
                          <a:cs typeface="Heiti SC Light" charset="-122"/>
                        </a:rPr>
                        <a:t>取值范围</a:t>
                      </a:r>
                    </a:p>
                  </a:txBody>
                  <a:tcPr marL="121920" marR="121920"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kumimoji="0" lang="zh-CN" altLang="en-US" sz="1600" b="0" i="0" u="none" strike="noStrike" cap="none" normalizeH="0" baseline="0" smtClean="0">
                          <a:ln>
                            <a:noFill/>
                          </a:ln>
                          <a:solidFill>
                            <a:schemeClr val="tx1"/>
                          </a:solidFill>
                          <a:effectLst/>
                          <a:latin typeface="Heiti SC Light" charset="-122"/>
                          <a:ea typeface="Heiti SC Light" charset="-122"/>
                          <a:cs typeface="Heiti SC Light" charset="-122"/>
                        </a:rPr>
                        <a:t>表数范围</a:t>
                      </a:r>
                    </a:p>
                  </a:txBody>
                  <a:tcPr marL="121920" marR="121920" marT="45716" marB="45716"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345936">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kumimoji="0" lang="en-US" altLang="zh-CN" sz="1600" b="0" i="0" u="none" strike="noStrike" cap="none" normalizeH="0" baseline="0" dirty="0" smtClean="0">
                          <a:ln>
                            <a:noFill/>
                          </a:ln>
                          <a:solidFill>
                            <a:schemeClr val="tx1"/>
                          </a:solidFill>
                          <a:effectLst/>
                          <a:latin typeface="Heiti SC Light" charset="-122"/>
                          <a:ea typeface="Heiti SC Light" charset="-122"/>
                          <a:cs typeface="Heiti SC Light" charset="-122"/>
                        </a:rPr>
                        <a:t>float</a:t>
                      </a:r>
                    </a:p>
                  </a:txBody>
                  <a:tcPr marL="121920" marR="121920" marT="45716" marB="45716"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kumimoji="0" lang="en-US" altLang="zh-CN" sz="1600" b="0" i="0" u="none" strike="noStrike" cap="none" normalizeH="0" baseline="0" dirty="0" smtClean="0">
                          <a:ln>
                            <a:noFill/>
                          </a:ln>
                          <a:solidFill>
                            <a:schemeClr val="tx1"/>
                          </a:solidFill>
                          <a:effectLst/>
                          <a:latin typeface="Heiti SC Light" charset="-122"/>
                          <a:ea typeface="Heiti SC Light" charset="-122"/>
                          <a:cs typeface="Heiti SC Light" charset="-122"/>
                        </a:rPr>
                        <a:t>4</a:t>
                      </a:r>
                      <a:r>
                        <a:rPr kumimoji="0" lang="zh-CN" altLang="en-US" sz="1600" b="0" i="0" u="none" strike="noStrike" cap="none" normalizeH="0" baseline="0" dirty="0" smtClean="0">
                          <a:ln>
                            <a:noFill/>
                          </a:ln>
                          <a:solidFill>
                            <a:schemeClr val="tx1"/>
                          </a:solidFill>
                          <a:effectLst/>
                          <a:latin typeface="Heiti SC Light" charset="-122"/>
                          <a:ea typeface="Heiti SC Light" charset="-122"/>
                          <a:cs typeface="Heiti SC Light" charset="-122"/>
                        </a:rPr>
                        <a:t>字节 </a:t>
                      </a:r>
                    </a:p>
                  </a:txBody>
                  <a:tcPr marL="121920" marR="121920"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kumimoji="0" lang="en-US" altLang="zh-CN" sz="1600" b="0" i="0" u="none" strike="noStrike" cap="none" normalizeH="0" baseline="0" dirty="0" smtClean="0">
                          <a:ln>
                            <a:noFill/>
                          </a:ln>
                          <a:solidFill>
                            <a:schemeClr val="tx1"/>
                          </a:solidFill>
                          <a:effectLst/>
                          <a:latin typeface="Heiti SC Light" charset="-122"/>
                          <a:ea typeface="Heiti SC Light" charset="-122"/>
                          <a:cs typeface="Heiti SC Light" charset="-122"/>
                        </a:rPr>
                        <a:t>-3.403</a:t>
                      </a:r>
                      <a:r>
                        <a:rPr kumimoji="0" lang="zh-CN" altLang="en-US" sz="1600" b="0" i="0" u="none" strike="noStrike" cap="none" normalizeH="0" baseline="0" dirty="0" smtClean="0">
                          <a:ln>
                            <a:noFill/>
                          </a:ln>
                          <a:solidFill>
                            <a:schemeClr val="tx1"/>
                          </a:solidFill>
                          <a:effectLst/>
                          <a:latin typeface="Heiti SC Light" charset="-122"/>
                          <a:ea typeface="Heiti SC Light" charset="-122"/>
                          <a:cs typeface="Heiti SC Light" charset="-122"/>
                        </a:rPr>
                        <a:t>*</a:t>
                      </a:r>
                      <a:r>
                        <a:rPr kumimoji="0" lang="en-US" altLang="zh-CN" sz="1600" b="0" i="0" u="none" strike="noStrike" cap="none" normalizeH="0" baseline="0" dirty="0" smtClean="0">
                          <a:ln>
                            <a:noFill/>
                          </a:ln>
                          <a:solidFill>
                            <a:schemeClr val="tx1"/>
                          </a:solidFill>
                          <a:effectLst/>
                          <a:latin typeface="Heiti SC Light" charset="-122"/>
                          <a:ea typeface="Heiti SC Light" charset="-122"/>
                          <a:cs typeface="Heiti SC Light" charset="-122"/>
                        </a:rPr>
                        <a:t>10</a:t>
                      </a:r>
                      <a:r>
                        <a:rPr kumimoji="0" lang="en-US" altLang="zh-CN" sz="1600" b="0" i="0" u="none" strike="noStrike" cap="none" normalizeH="0" baseline="30000" dirty="0" smtClean="0">
                          <a:ln>
                            <a:noFill/>
                          </a:ln>
                          <a:solidFill>
                            <a:schemeClr val="tx1"/>
                          </a:solidFill>
                          <a:effectLst/>
                          <a:latin typeface="Heiti SC Light" charset="-122"/>
                          <a:ea typeface="Heiti SC Light" charset="-122"/>
                          <a:cs typeface="Heiti SC Light" charset="-122"/>
                        </a:rPr>
                        <a:t>38 </a:t>
                      </a:r>
                      <a:r>
                        <a:rPr kumimoji="0" lang="en-US" altLang="zh-CN" sz="1600" b="0" i="0" u="none" strike="noStrike" cap="none" normalizeH="0" baseline="0" dirty="0" smtClean="0">
                          <a:ln>
                            <a:noFill/>
                          </a:ln>
                          <a:solidFill>
                            <a:schemeClr val="tx1"/>
                          </a:solidFill>
                          <a:effectLst/>
                          <a:latin typeface="Heiti SC Light" charset="-122"/>
                          <a:ea typeface="Heiti SC Light" charset="-122"/>
                          <a:cs typeface="Heiti SC Light" charset="-122"/>
                        </a:rPr>
                        <a:t>~ 3.403</a:t>
                      </a:r>
                      <a:r>
                        <a:rPr kumimoji="0" lang="zh-CN" altLang="en-US" sz="1600" b="0" i="0" u="none" strike="noStrike" cap="none" normalizeH="0" baseline="0" dirty="0" smtClean="0">
                          <a:ln>
                            <a:noFill/>
                          </a:ln>
                          <a:solidFill>
                            <a:schemeClr val="tx1"/>
                          </a:solidFill>
                          <a:effectLst/>
                          <a:latin typeface="Heiti SC Light" charset="-122"/>
                          <a:ea typeface="Heiti SC Light" charset="-122"/>
                          <a:cs typeface="Heiti SC Light" charset="-122"/>
                        </a:rPr>
                        <a:t>*</a:t>
                      </a:r>
                      <a:r>
                        <a:rPr kumimoji="0" lang="en-US" altLang="zh-CN" sz="1600" b="0" i="0" u="none" strike="noStrike" cap="none" normalizeH="0" baseline="0" dirty="0" smtClean="0">
                          <a:ln>
                            <a:noFill/>
                          </a:ln>
                          <a:solidFill>
                            <a:schemeClr val="tx1"/>
                          </a:solidFill>
                          <a:effectLst/>
                          <a:latin typeface="Heiti SC Light" charset="-122"/>
                          <a:ea typeface="Heiti SC Light" charset="-122"/>
                          <a:cs typeface="Heiti SC Light" charset="-122"/>
                        </a:rPr>
                        <a:t>10</a:t>
                      </a:r>
                      <a:r>
                        <a:rPr kumimoji="0" lang="en-US" altLang="zh-CN" sz="1600" b="0" i="0" u="none" strike="noStrike" cap="none" normalizeH="0" baseline="30000" dirty="0" smtClean="0">
                          <a:ln>
                            <a:noFill/>
                          </a:ln>
                          <a:solidFill>
                            <a:schemeClr val="tx1"/>
                          </a:solidFill>
                          <a:effectLst/>
                          <a:latin typeface="Heiti SC Light" charset="-122"/>
                          <a:ea typeface="Heiti SC Light" charset="-122"/>
                          <a:cs typeface="Heiti SC Light" charset="-122"/>
                        </a:rPr>
                        <a:t>38 </a:t>
                      </a:r>
                      <a:endParaRPr kumimoji="0" lang="en-US" altLang="zh-CN" sz="1600" b="0" i="0" u="none" strike="noStrike" cap="none" normalizeH="0" baseline="0" dirty="0" smtClean="0">
                        <a:ln>
                          <a:noFill/>
                        </a:ln>
                        <a:solidFill>
                          <a:schemeClr val="tx1"/>
                        </a:solidFill>
                        <a:effectLst/>
                        <a:latin typeface="Heiti SC Light" charset="-122"/>
                        <a:ea typeface="Heiti SC Light" charset="-122"/>
                        <a:cs typeface="Heiti SC Light" charset="-122"/>
                      </a:endParaRPr>
                    </a:p>
                  </a:txBody>
                  <a:tcPr marL="121920" marR="121920"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lang="mr-IN" altLang="zh-CN" sz="1600" kern="1200" smtClean="0">
                          <a:solidFill>
                            <a:schemeClr val="tx1"/>
                          </a:solidFill>
                          <a:latin typeface="Heiti SC Light" charset="-122"/>
                          <a:ea typeface="Heiti SC Light" charset="-122"/>
                          <a:cs typeface="Heiti SC Light" charset="-122"/>
                        </a:rPr>
                        <a:t>1.4E-45</a:t>
                      </a:r>
                      <a:r>
                        <a:rPr kumimoji="0" lang="en-US" altLang="zh-CN" sz="1600" b="0" i="0" u="none" strike="noStrike" cap="none" normalizeH="0" baseline="0" dirty="0" smtClean="0">
                          <a:ln>
                            <a:noFill/>
                          </a:ln>
                          <a:solidFill>
                            <a:schemeClr val="tx1"/>
                          </a:solidFill>
                          <a:effectLst/>
                          <a:latin typeface="Heiti SC Light" charset="-122"/>
                          <a:ea typeface="Heiti SC Light" charset="-122"/>
                          <a:cs typeface="Heiti SC Light" charset="-122"/>
                        </a:rPr>
                        <a:t> ~ </a:t>
                      </a:r>
                      <a:r>
                        <a:rPr lang="is-IS" altLang="zh-CN" sz="1600" kern="1200" smtClean="0">
                          <a:solidFill>
                            <a:schemeClr val="tx1"/>
                          </a:solidFill>
                          <a:latin typeface="Heiti SC Light" charset="-122"/>
                          <a:ea typeface="Heiti SC Light" charset="-122"/>
                          <a:cs typeface="Heiti SC Light" charset="-122"/>
                        </a:rPr>
                        <a:t>3.4028235E38</a:t>
                      </a:r>
                      <a:endParaRPr kumimoji="0" lang="en-US" altLang="zh-CN" sz="1600" b="0" i="0" u="none" strike="noStrike" cap="none" normalizeH="0" baseline="0" dirty="0" smtClean="0">
                        <a:ln>
                          <a:noFill/>
                        </a:ln>
                        <a:solidFill>
                          <a:schemeClr val="tx1"/>
                        </a:solidFill>
                        <a:effectLst/>
                        <a:latin typeface="Heiti SC Light" charset="-122"/>
                        <a:ea typeface="Heiti SC Light" charset="-122"/>
                        <a:cs typeface="Heiti SC Light" charset="-122"/>
                      </a:endParaRPr>
                    </a:p>
                  </a:txBody>
                  <a:tcPr marL="121920" marR="121920" marT="45716" marB="45716"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989">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kumimoji="0" lang="en-US" altLang="zh-CN" sz="1600" b="0" i="0" u="none" strike="noStrike" cap="none" normalizeH="0" baseline="0" smtClean="0">
                          <a:ln>
                            <a:noFill/>
                          </a:ln>
                          <a:solidFill>
                            <a:schemeClr val="tx1"/>
                          </a:solidFill>
                          <a:effectLst/>
                          <a:latin typeface="Heiti SC Light" charset="-122"/>
                          <a:ea typeface="Heiti SC Light" charset="-122"/>
                          <a:cs typeface="Heiti SC Light" charset="-122"/>
                        </a:rPr>
                        <a:t>double</a:t>
                      </a:r>
                    </a:p>
                  </a:txBody>
                  <a:tcPr marL="121920" marR="121920" marT="45716" marB="45716"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kumimoji="0" lang="en-US" altLang="zh-CN" sz="1600" b="0" i="0" u="none" strike="noStrike" cap="none" normalizeH="0" baseline="0" smtClean="0">
                          <a:ln>
                            <a:noFill/>
                          </a:ln>
                          <a:solidFill>
                            <a:schemeClr val="tx1"/>
                          </a:solidFill>
                          <a:effectLst/>
                          <a:latin typeface="Heiti SC Light" charset="-122"/>
                          <a:ea typeface="Heiti SC Light" charset="-122"/>
                          <a:cs typeface="Heiti SC Light" charset="-122"/>
                        </a:rPr>
                        <a:t>8</a:t>
                      </a:r>
                      <a:r>
                        <a:rPr kumimoji="0" lang="zh-CN" altLang="en-US" sz="1600" b="0" i="0" u="none" strike="noStrike" cap="none" normalizeH="0" baseline="0" smtClean="0">
                          <a:ln>
                            <a:noFill/>
                          </a:ln>
                          <a:solidFill>
                            <a:schemeClr val="tx1"/>
                          </a:solidFill>
                          <a:effectLst/>
                          <a:latin typeface="Heiti SC Light" charset="-122"/>
                          <a:ea typeface="Heiti SC Light" charset="-122"/>
                          <a:cs typeface="Heiti SC Light" charset="-122"/>
                        </a:rPr>
                        <a:t>字节 </a:t>
                      </a:r>
                    </a:p>
                  </a:txBody>
                  <a:tcPr marL="121920" marR="121920"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kumimoji="0" lang="en-US" altLang="zh-CN" sz="1600" b="0" i="0" u="none" strike="noStrike" cap="none" normalizeH="0" baseline="0" dirty="0" smtClean="0">
                          <a:ln>
                            <a:noFill/>
                          </a:ln>
                          <a:solidFill>
                            <a:schemeClr val="tx1"/>
                          </a:solidFill>
                          <a:effectLst/>
                          <a:latin typeface="Heiti SC Light" charset="-122"/>
                          <a:ea typeface="Heiti SC Light" charset="-122"/>
                          <a:cs typeface="Heiti SC Light" charset="-122"/>
                        </a:rPr>
                        <a:t>-1.798</a:t>
                      </a:r>
                      <a:r>
                        <a:rPr kumimoji="0" lang="zh-CN" altLang="en-US" sz="1600" b="0" i="0" u="none" strike="noStrike" cap="none" normalizeH="0" baseline="0" dirty="0" smtClean="0">
                          <a:ln>
                            <a:noFill/>
                          </a:ln>
                          <a:solidFill>
                            <a:schemeClr val="tx1"/>
                          </a:solidFill>
                          <a:effectLst/>
                          <a:latin typeface="Heiti SC Light" charset="-122"/>
                          <a:ea typeface="Heiti SC Light" charset="-122"/>
                          <a:cs typeface="Heiti SC Light" charset="-122"/>
                        </a:rPr>
                        <a:t>*</a:t>
                      </a:r>
                      <a:r>
                        <a:rPr kumimoji="0" lang="en-US" altLang="zh-CN" sz="1600" b="0" i="0" u="none" strike="noStrike" cap="none" normalizeH="0" baseline="0" dirty="0" smtClean="0">
                          <a:ln>
                            <a:noFill/>
                          </a:ln>
                          <a:solidFill>
                            <a:schemeClr val="tx1"/>
                          </a:solidFill>
                          <a:effectLst/>
                          <a:latin typeface="Heiti SC Light" charset="-122"/>
                          <a:ea typeface="Heiti SC Light" charset="-122"/>
                          <a:cs typeface="Heiti SC Light" charset="-122"/>
                        </a:rPr>
                        <a:t>10</a:t>
                      </a:r>
                      <a:r>
                        <a:rPr kumimoji="0" lang="en-US" altLang="zh-CN" sz="1600" b="0" i="0" u="none" strike="noStrike" cap="none" normalizeH="0" baseline="30000" dirty="0" smtClean="0">
                          <a:ln>
                            <a:noFill/>
                          </a:ln>
                          <a:solidFill>
                            <a:schemeClr val="tx1"/>
                          </a:solidFill>
                          <a:effectLst/>
                          <a:latin typeface="Heiti SC Light" charset="-122"/>
                          <a:ea typeface="Heiti SC Light" charset="-122"/>
                          <a:cs typeface="Heiti SC Light" charset="-122"/>
                        </a:rPr>
                        <a:t>308 </a:t>
                      </a:r>
                      <a:r>
                        <a:rPr kumimoji="0" lang="en-US" altLang="zh-CN" sz="1600" b="0" i="0" u="none" strike="noStrike" cap="none" normalizeH="0" baseline="0" dirty="0" smtClean="0">
                          <a:ln>
                            <a:noFill/>
                          </a:ln>
                          <a:solidFill>
                            <a:schemeClr val="tx1"/>
                          </a:solidFill>
                          <a:effectLst/>
                          <a:latin typeface="Heiti SC Light" charset="-122"/>
                          <a:ea typeface="Heiti SC Light" charset="-122"/>
                          <a:cs typeface="Heiti SC Light" charset="-122"/>
                        </a:rPr>
                        <a:t>~ 1.798</a:t>
                      </a:r>
                      <a:r>
                        <a:rPr kumimoji="0" lang="zh-CN" altLang="en-US" sz="1600" b="0" i="0" u="none" strike="noStrike" cap="none" normalizeH="0" baseline="0" dirty="0" smtClean="0">
                          <a:ln>
                            <a:noFill/>
                          </a:ln>
                          <a:solidFill>
                            <a:schemeClr val="tx1"/>
                          </a:solidFill>
                          <a:effectLst/>
                          <a:latin typeface="Heiti SC Light" charset="-122"/>
                          <a:ea typeface="Heiti SC Light" charset="-122"/>
                          <a:cs typeface="Heiti SC Light" charset="-122"/>
                        </a:rPr>
                        <a:t>*</a:t>
                      </a:r>
                      <a:r>
                        <a:rPr kumimoji="0" lang="en-US" altLang="zh-CN" sz="1600" b="0" i="0" u="none" strike="noStrike" cap="none" normalizeH="0" baseline="0" dirty="0" smtClean="0">
                          <a:ln>
                            <a:noFill/>
                          </a:ln>
                          <a:solidFill>
                            <a:schemeClr val="tx1"/>
                          </a:solidFill>
                          <a:effectLst/>
                          <a:latin typeface="Heiti SC Light" charset="-122"/>
                          <a:ea typeface="Heiti SC Light" charset="-122"/>
                          <a:cs typeface="Heiti SC Light" charset="-122"/>
                        </a:rPr>
                        <a:t>10</a:t>
                      </a:r>
                      <a:r>
                        <a:rPr kumimoji="0" lang="en-US" altLang="zh-CN" sz="1600" b="0" i="0" u="none" strike="noStrike" cap="none" normalizeH="0" baseline="30000" dirty="0" smtClean="0">
                          <a:ln>
                            <a:noFill/>
                          </a:ln>
                          <a:solidFill>
                            <a:schemeClr val="tx1"/>
                          </a:solidFill>
                          <a:effectLst/>
                          <a:latin typeface="Heiti SC Light" charset="-122"/>
                          <a:ea typeface="Heiti SC Light" charset="-122"/>
                          <a:cs typeface="Heiti SC Light" charset="-122"/>
                        </a:rPr>
                        <a:t>308</a:t>
                      </a:r>
                      <a:r>
                        <a:rPr kumimoji="0" lang="en-US" altLang="zh-CN" sz="1600" b="0" i="0" u="none" strike="noStrike" cap="none" normalizeH="0" baseline="0" dirty="0" smtClean="0">
                          <a:ln>
                            <a:noFill/>
                          </a:ln>
                          <a:solidFill>
                            <a:schemeClr val="tx1"/>
                          </a:solidFill>
                          <a:effectLst/>
                          <a:latin typeface="Heiti SC Light" charset="-122"/>
                          <a:ea typeface="Heiti SC Light" charset="-122"/>
                          <a:cs typeface="Heiti SC Light" charset="-122"/>
                        </a:rPr>
                        <a:t> </a:t>
                      </a:r>
                    </a:p>
                  </a:txBody>
                  <a:tcPr marL="121920" marR="121920"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lang="mr-IN" altLang="zh-CN" sz="1600" kern="1200" smtClean="0">
                          <a:solidFill>
                            <a:schemeClr val="tx1"/>
                          </a:solidFill>
                          <a:latin typeface="Heiti SC Light" charset="-122"/>
                          <a:ea typeface="Heiti SC Light" charset="-122"/>
                          <a:cs typeface="Heiti SC Light" charset="-122"/>
                        </a:rPr>
                        <a:t>4.9E-324</a:t>
                      </a:r>
                      <a:r>
                        <a:rPr lang="zh-CN" altLang="en-US" sz="1600" kern="1200" smtClean="0">
                          <a:solidFill>
                            <a:schemeClr val="tx1"/>
                          </a:solidFill>
                          <a:latin typeface="Heiti SC Light" charset="-122"/>
                          <a:ea typeface="Heiti SC Light" charset="-122"/>
                          <a:cs typeface="Heiti SC Light" charset="-122"/>
                        </a:rPr>
                        <a:t> </a:t>
                      </a:r>
                      <a:r>
                        <a:rPr kumimoji="0" lang="en-US" altLang="zh-CN" sz="1600" b="0" i="0" u="none" strike="noStrike" cap="none" normalizeH="0" baseline="0" dirty="0" smtClean="0">
                          <a:ln>
                            <a:noFill/>
                          </a:ln>
                          <a:solidFill>
                            <a:schemeClr val="tx1"/>
                          </a:solidFill>
                          <a:effectLst/>
                          <a:latin typeface="Heiti SC Light" charset="-122"/>
                          <a:ea typeface="Heiti SC Light" charset="-122"/>
                          <a:cs typeface="Heiti SC Light" charset="-122"/>
                        </a:rPr>
                        <a:t>~ </a:t>
                      </a:r>
                      <a:r>
                        <a:rPr lang="is-IS" altLang="zh-CN" sz="1600" kern="1200" smtClean="0">
                          <a:solidFill>
                            <a:schemeClr val="tx1"/>
                          </a:solidFill>
                          <a:latin typeface="Heiti SC Light" charset="-122"/>
                          <a:ea typeface="Heiti SC Light" charset="-122"/>
                          <a:cs typeface="Heiti SC Light" charset="-122"/>
                        </a:rPr>
                        <a:t>1.7976931348623157E308</a:t>
                      </a:r>
                      <a:r>
                        <a:rPr kumimoji="0" lang="en-US" altLang="zh-CN" sz="1600" b="0" i="0" u="none" strike="noStrike" cap="none" normalizeH="0" baseline="0" dirty="0" smtClean="0">
                          <a:ln>
                            <a:noFill/>
                          </a:ln>
                          <a:solidFill>
                            <a:schemeClr val="tx1"/>
                          </a:solidFill>
                          <a:effectLst/>
                          <a:latin typeface="Heiti SC Light" charset="-122"/>
                          <a:ea typeface="Heiti SC Light" charset="-122"/>
                          <a:cs typeface="Heiti SC Light" charset="-122"/>
                        </a:rPr>
                        <a:t> </a:t>
                      </a:r>
                    </a:p>
                  </a:txBody>
                  <a:tcPr marL="121920" marR="121920" marT="45716" marB="45716"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610508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浮点型</a:t>
            </a:r>
            <a:r>
              <a:rPr kumimoji="1" lang="zh-CN" altLang="en-US" dirty="0"/>
              <a:t>字面量</a:t>
            </a:r>
            <a:r>
              <a:rPr kumimoji="1" lang="zh-CN" altLang="en-US" dirty="0"/>
              <a:t>的表示</a:t>
            </a:r>
            <a:endParaRPr kumimoji="1" lang="zh-CN" altLang="en-US" dirty="0">
              <a:solidFill>
                <a:schemeClr val="accent2"/>
              </a:solidFill>
            </a:endParaRPr>
          </a:p>
        </p:txBody>
      </p:sp>
      <p:sp>
        <p:nvSpPr>
          <p:cNvPr id="3" name="内容占位符 2"/>
          <p:cNvSpPr>
            <a:spLocks noGrp="1"/>
          </p:cNvSpPr>
          <p:nvPr>
            <p:ph idx="1"/>
          </p:nvPr>
        </p:nvSpPr>
        <p:spPr/>
        <p:txBody>
          <a:bodyPr/>
          <a:lstStyle/>
          <a:p>
            <a:r>
              <a:rPr lang="en-US" altLang="zh-CN" dirty="0"/>
              <a:t>Java</a:t>
            </a:r>
            <a:r>
              <a:rPr lang="zh-CN" altLang="en-US" dirty="0"/>
              <a:t>浮点类型字面量有两种表示形式</a:t>
            </a:r>
            <a:endParaRPr lang="en-US" altLang="zh-CN" dirty="0"/>
          </a:p>
          <a:p>
            <a:pPr lvl="1"/>
            <a:r>
              <a:rPr lang="zh-CN" altLang="mr-IN" dirty="0"/>
              <a:t>十进制</a:t>
            </a:r>
            <a:r>
              <a:rPr lang="en-US" altLang="zh-CN" dirty="0"/>
              <a:t>:</a:t>
            </a:r>
            <a:r>
              <a:rPr lang="zh-CN" altLang="mr-IN" dirty="0"/>
              <a:t>必须含有小数点，也可采用科学计数法表示</a:t>
            </a:r>
            <a:endParaRPr lang="en-US" altLang="zh-CN" dirty="0"/>
          </a:p>
          <a:p>
            <a:pPr lvl="2"/>
            <a:r>
              <a:rPr lang="mr-IN" altLang="zh-CN" dirty="0">
                <a:solidFill>
                  <a:schemeClr val="accent2"/>
                </a:solidFill>
              </a:rPr>
              <a:t>3.65     0.12     .12     4.236e2     1.24e2     4.5E-3</a:t>
            </a:r>
            <a:endParaRPr lang="en-US" altLang="zh-CN" dirty="0">
              <a:solidFill>
                <a:schemeClr val="accent2"/>
              </a:solidFill>
            </a:endParaRPr>
          </a:p>
          <a:p>
            <a:pPr lvl="1"/>
            <a:r>
              <a:rPr lang="zh-CN" altLang="en-US" dirty="0"/>
              <a:t>十六进制</a:t>
            </a:r>
            <a:r>
              <a:rPr lang="en-US" altLang="zh-CN" dirty="0"/>
              <a:t>:</a:t>
            </a:r>
            <a:r>
              <a:rPr lang="zh-CN" altLang="en-US" dirty="0"/>
              <a:t>从</a:t>
            </a:r>
            <a:r>
              <a:rPr lang="en-US" altLang="zh-CN" dirty="0"/>
              <a:t>JDK5.0</a:t>
            </a:r>
            <a:r>
              <a:rPr lang="zh-CN" altLang="en-US" dirty="0"/>
              <a:t>开始引入，十六进制浮点数只能采用科学记数法表示，其格式为：例如</a:t>
            </a:r>
            <a:r>
              <a:rPr lang="en-US" altLang="zh-CN" dirty="0"/>
              <a:t>0x1.2p3</a:t>
            </a:r>
            <a:r>
              <a:rPr lang="zh-CN" altLang="en-US" dirty="0"/>
              <a:t>，转换为十进制的计算方法为：</a:t>
            </a:r>
            <a:endParaRPr lang="en-US" altLang="zh-CN" dirty="0"/>
          </a:p>
          <a:p>
            <a:pPr lvl="1"/>
            <a:endParaRPr lang="en-US" altLang="zh-CN" dirty="0"/>
          </a:p>
          <a:p>
            <a:pPr lvl="1"/>
            <a:endParaRPr lang="en-US" altLang="zh-CN" dirty="0"/>
          </a:p>
          <a:p>
            <a:r>
              <a:rPr lang="en-US" altLang="zh-CN" dirty="0"/>
              <a:t>Java</a:t>
            </a:r>
            <a:r>
              <a:rPr lang="zh-CN" altLang="en-US" dirty="0"/>
              <a:t>浮点型字面量默认为</a:t>
            </a:r>
            <a:r>
              <a:rPr lang="en-US" altLang="zh-CN" dirty="0"/>
              <a:t>double</a:t>
            </a:r>
            <a:r>
              <a:rPr lang="zh-CN" altLang="en-US" dirty="0"/>
              <a:t>型</a:t>
            </a:r>
            <a:r>
              <a:rPr lang="en-US" altLang="zh-CN" dirty="0"/>
              <a:t>,</a:t>
            </a:r>
            <a:r>
              <a:rPr lang="zh-CN" altLang="en-US" dirty="0"/>
              <a:t>如要声明</a:t>
            </a:r>
            <a:r>
              <a:rPr lang="en-US" altLang="zh-CN" dirty="0"/>
              <a:t>float</a:t>
            </a:r>
            <a:r>
              <a:rPr lang="zh-CN" altLang="en-US" dirty="0"/>
              <a:t>型，则需在数字后面加</a:t>
            </a:r>
            <a:r>
              <a:rPr lang="en-US" altLang="zh-CN" dirty="0"/>
              <a:t>f</a:t>
            </a:r>
            <a:r>
              <a:rPr lang="zh-CN" altLang="en-US" dirty="0"/>
              <a:t>或</a:t>
            </a:r>
            <a:r>
              <a:rPr lang="en-US" altLang="zh-CN" dirty="0"/>
              <a:t>F</a:t>
            </a:r>
            <a:r>
              <a:rPr lang="zh-CN" altLang="en-US" dirty="0"/>
              <a:t>。</a:t>
            </a:r>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2017/8/3</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40</a:t>
            </a:fld>
            <a:endParaRPr kumimoji="1" lang="zh-CN" altLang="en-US"/>
          </a:p>
        </p:txBody>
      </p:sp>
      <p:sp>
        <p:nvSpPr>
          <p:cNvPr id="8" name="矩形 7"/>
          <p:cNvSpPr/>
          <p:nvPr/>
        </p:nvSpPr>
        <p:spPr>
          <a:xfrm>
            <a:off x="1625600" y="5448300"/>
            <a:ext cx="7708900" cy="63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kumimoji="1" lang="ro-RO" altLang="zh-CN"/>
              <a:t>double  d = 3.14;</a:t>
            </a:r>
          </a:p>
          <a:p>
            <a:pPr algn="just"/>
            <a:r>
              <a:rPr kumimoji="1" lang="ro-RO" altLang="zh-CN"/>
              <a:t>float  f = 3.14f;</a:t>
            </a:r>
            <a:r>
              <a:rPr kumimoji="1" lang="mr-IN" altLang="zh-CN"/>
              <a:t>	</a:t>
            </a:r>
            <a:endParaRPr kumimoji="1" lang="zh-CN" altLang="en-US"/>
          </a:p>
        </p:txBody>
      </p:sp>
      <p:sp>
        <p:nvSpPr>
          <p:cNvPr id="9" name="矩形 8"/>
          <p:cNvSpPr/>
          <p:nvPr/>
        </p:nvSpPr>
        <p:spPr>
          <a:xfrm>
            <a:off x="1625600" y="3827463"/>
            <a:ext cx="7708900" cy="63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kumimoji="1" lang="mr-IN" altLang="zh-CN"/>
              <a:t>&lt;0x|0X&gt;&lt;</a:t>
            </a:r>
            <a:r>
              <a:rPr kumimoji="1" lang="zh-CN" altLang="mr-IN"/>
              <a:t>十六进制尾数</a:t>
            </a:r>
            <a:r>
              <a:rPr kumimoji="1" lang="mr-IN" altLang="zh-CN"/>
              <a:t>&gt;&lt;p|P&gt;&lt;</a:t>
            </a:r>
            <a:r>
              <a:rPr kumimoji="1" lang="zh-CN" altLang="mr-IN"/>
              <a:t>以</a:t>
            </a:r>
            <a:r>
              <a:rPr kumimoji="1" lang="mr-IN" altLang="zh-CN"/>
              <a:t>2</a:t>
            </a:r>
            <a:r>
              <a:rPr kumimoji="1" lang="zh-CN" altLang="mr-IN"/>
              <a:t>为底的指数</a:t>
            </a:r>
            <a:r>
              <a:rPr kumimoji="1" lang="mr-IN" altLang="zh-CN"/>
              <a:t>&gt;</a:t>
            </a:r>
            <a:endParaRPr kumimoji="1" lang="en-US" altLang="zh-CN"/>
          </a:p>
          <a:p>
            <a:pPr algn="just"/>
            <a:r>
              <a:rPr kumimoji="1" lang="mr-IN" altLang="zh-CN"/>
              <a:t>0x1.2p3 = (1*160+2*16-1) * 23 = 9.0	</a:t>
            </a:r>
            <a:endParaRPr kumimoji="1" lang="zh-CN" altLang="en-US"/>
          </a:p>
        </p:txBody>
      </p:sp>
    </p:spTree>
    <p:extLst>
      <p:ext uri="{BB962C8B-B14F-4D97-AF65-F5344CB8AC3E}">
        <p14:creationId xmlns:p14="http://schemas.microsoft.com/office/powerpoint/2010/main" val="1587425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抢答题</a:t>
            </a:r>
            <a:endParaRPr kumimoji="1" lang="zh-CN" altLang="en-US" dirty="0">
              <a:solidFill>
                <a:schemeClr val="accent2"/>
              </a:solidFill>
            </a:endParaRPr>
          </a:p>
        </p:txBody>
      </p:sp>
      <p:sp>
        <p:nvSpPr>
          <p:cNvPr id="3" name="内容占位符 2"/>
          <p:cNvSpPr>
            <a:spLocks noGrp="1"/>
          </p:cNvSpPr>
          <p:nvPr>
            <p:ph idx="1"/>
          </p:nvPr>
        </p:nvSpPr>
        <p:spPr/>
        <p:txBody>
          <a:bodyPr/>
          <a:lstStyle/>
          <a:p>
            <a:r>
              <a:rPr lang="zh-CN" altLang="en-US">
                <a:ea typeface="宋体" pitchFamily="2" charset="-122"/>
              </a:rPr>
              <a:t>以下赋值没有编译错误的是</a:t>
            </a:r>
            <a:r>
              <a:rPr lang="en-US" altLang="zh-CN">
                <a:ea typeface="宋体" pitchFamily="2" charset="-122"/>
              </a:rPr>
              <a:t>______</a:t>
            </a:r>
            <a:r>
              <a:rPr lang="zh-CN" altLang="en-US">
                <a:ea typeface="宋体" pitchFamily="2" charset="-122"/>
              </a:rPr>
              <a:t>。</a:t>
            </a:r>
            <a:endParaRPr lang="en-US" altLang="zh-CN">
              <a:ea typeface="宋体" pitchFamily="2" charset="-122"/>
            </a:endParaRPr>
          </a:p>
          <a:p>
            <a:endParaRPr lang="en-US" altLang="zh-CN">
              <a:ea typeface="宋体" pitchFamily="2" charset="-122"/>
            </a:endParaRPr>
          </a:p>
          <a:p>
            <a:pPr lvl="1"/>
            <a:r>
              <a:rPr lang="fr-FR" altLang="zh-CN">
                <a:ea typeface="宋体" pitchFamily="2" charset="-122"/>
              </a:rPr>
              <a:t>A.</a:t>
            </a:r>
            <a:r>
              <a:rPr lang="zh-CN" altLang="en-US">
                <a:ea typeface="宋体" pitchFamily="2" charset="-122"/>
              </a:rPr>
              <a:t> </a:t>
            </a:r>
            <a:r>
              <a:rPr lang="fr-FR" altLang="zh-CN">
                <a:ea typeface="宋体" pitchFamily="2" charset="-122"/>
              </a:rPr>
              <a:t>double d=2500000000L; </a:t>
            </a:r>
            <a:endParaRPr lang="en-US" altLang="zh-CN">
              <a:ea typeface="宋体" pitchFamily="2" charset="-122"/>
            </a:endParaRPr>
          </a:p>
          <a:p>
            <a:pPr lvl="1"/>
            <a:r>
              <a:rPr lang="en-US" altLang="zh-CN">
                <a:ea typeface="宋体" pitchFamily="2" charset="-122"/>
              </a:rPr>
              <a:t>B.</a:t>
            </a:r>
            <a:r>
              <a:rPr lang="zh-CN" altLang="en-US">
                <a:ea typeface="宋体" pitchFamily="2" charset="-122"/>
              </a:rPr>
              <a:t> </a:t>
            </a:r>
            <a:r>
              <a:rPr lang="en-US" altLang="zh-CN">
                <a:ea typeface="宋体" pitchFamily="2" charset="-122"/>
              </a:rPr>
              <a:t>double d=2500000000D;</a:t>
            </a:r>
          </a:p>
          <a:p>
            <a:pPr lvl="1"/>
            <a:r>
              <a:rPr lang="en-US" altLang="zh-CN">
                <a:ea typeface="宋体" pitchFamily="2" charset="-122"/>
              </a:rPr>
              <a:t>C.</a:t>
            </a:r>
            <a:r>
              <a:rPr lang="zh-CN" altLang="en-US">
                <a:ea typeface="宋体" pitchFamily="2" charset="-122"/>
              </a:rPr>
              <a:t> </a:t>
            </a:r>
            <a:r>
              <a:rPr lang="en-US" altLang="zh-CN">
                <a:ea typeface="宋体" pitchFamily="2" charset="-122"/>
              </a:rPr>
              <a:t>float f=2500000000L;</a:t>
            </a:r>
          </a:p>
          <a:p>
            <a:pPr lvl="1"/>
            <a:r>
              <a:rPr lang="en-US" altLang="zh-CN">
                <a:ea typeface="宋体" pitchFamily="2" charset="-122"/>
              </a:rPr>
              <a:t>D.</a:t>
            </a:r>
            <a:r>
              <a:rPr lang="zh-CN" altLang="en-US">
                <a:ea typeface="宋体" pitchFamily="2" charset="-122"/>
              </a:rPr>
              <a:t> </a:t>
            </a:r>
            <a:r>
              <a:rPr lang="en-US" altLang="zh-CN">
                <a:ea typeface="宋体" pitchFamily="2" charset="-122"/>
              </a:rPr>
              <a:t>float d=2500000000F;</a:t>
            </a:r>
          </a:p>
          <a:p>
            <a:pPr lvl="1"/>
            <a:r>
              <a:rPr lang="en-US" altLang="zh-CN">
                <a:ea typeface="宋体" pitchFamily="2" charset="-122"/>
              </a:rPr>
              <a:t>E.</a:t>
            </a:r>
            <a:r>
              <a:rPr lang="zh-CN" altLang="en-US">
                <a:ea typeface="宋体" pitchFamily="2" charset="-122"/>
              </a:rPr>
              <a:t> </a:t>
            </a:r>
            <a:r>
              <a:rPr lang="en-US" altLang="zh-CN">
                <a:ea typeface="宋体" pitchFamily="2" charset="-122"/>
              </a:rPr>
              <a:t>float</a:t>
            </a:r>
            <a:r>
              <a:rPr lang="zh-CN" altLang="en-US">
                <a:ea typeface="宋体" pitchFamily="2" charset="-122"/>
              </a:rPr>
              <a:t> </a:t>
            </a:r>
            <a:r>
              <a:rPr lang="en-US" altLang="zh-CN">
                <a:ea typeface="宋体" pitchFamily="2" charset="-122"/>
              </a:rPr>
              <a:t>f=3.14;</a:t>
            </a:r>
          </a:p>
          <a:p>
            <a:pPr lvl="1"/>
            <a:r>
              <a:rPr lang="en-US" altLang="zh-CN">
                <a:ea typeface="宋体" pitchFamily="2" charset="-122"/>
              </a:rPr>
              <a:t>F.</a:t>
            </a:r>
            <a:r>
              <a:rPr lang="zh-CN" altLang="en-US">
                <a:ea typeface="宋体" pitchFamily="2" charset="-122"/>
              </a:rPr>
              <a:t> </a:t>
            </a:r>
            <a:r>
              <a:rPr lang="en-US" altLang="zh-CN">
                <a:ea typeface="宋体" pitchFamily="2" charset="-122"/>
              </a:rPr>
              <a:t>float</a:t>
            </a:r>
            <a:r>
              <a:rPr lang="zh-CN" altLang="en-US">
                <a:ea typeface="宋体" pitchFamily="2" charset="-122"/>
              </a:rPr>
              <a:t> </a:t>
            </a:r>
            <a:r>
              <a:rPr lang="en-US" altLang="zh-CN">
                <a:ea typeface="宋体" pitchFamily="2" charset="-122"/>
              </a:rPr>
              <a:t>f=3.14F;</a:t>
            </a:r>
          </a:p>
          <a:p>
            <a:pPr lvl="1"/>
            <a:r>
              <a:rPr lang="en-US" altLang="zh-CN">
                <a:ea typeface="宋体" pitchFamily="2" charset="-122"/>
              </a:rPr>
              <a:t>G.</a:t>
            </a:r>
            <a:r>
              <a:rPr lang="zh-CN" altLang="en-US">
                <a:ea typeface="宋体" pitchFamily="2" charset="-122"/>
              </a:rPr>
              <a:t> </a:t>
            </a:r>
            <a:r>
              <a:rPr lang="en-US" altLang="zh-CN">
                <a:ea typeface="宋体" pitchFamily="2" charset="-122"/>
              </a:rPr>
              <a:t>double</a:t>
            </a:r>
            <a:r>
              <a:rPr lang="zh-CN" altLang="en-US">
                <a:ea typeface="宋体" pitchFamily="2" charset="-122"/>
              </a:rPr>
              <a:t> </a:t>
            </a:r>
            <a:r>
              <a:rPr lang="en-US" altLang="zh-CN">
                <a:ea typeface="宋体" pitchFamily="2" charset="-122"/>
              </a:rPr>
              <a:t>d=3.14;</a:t>
            </a:r>
          </a:p>
          <a:p>
            <a:pPr lvl="1"/>
            <a:r>
              <a:rPr lang="en-US" altLang="zh-CN">
                <a:ea typeface="宋体" pitchFamily="2" charset="-122"/>
              </a:rPr>
              <a:t>H.</a:t>
            </a:r>
            <a:r>
              <a:rPr lang="zh-CN" altLang="en-US">
                <a:ea typeface="宋体" pitchFamily="2" charset="-122"/>
              </a:rPr>
              <a:t> </a:t>
            </a:r>
            <a:r>
              <a:rPr lang="en-US" altLang="zh-CN">
                <a:ea typeface="宋体" pitchFamily="2" charset="-122"/>
              </a:rPr>
              <a:t>double</a:t>
            </a:r>
            <a:r>
              <a:rPr lang="zh-CN" altLang="en-US">
                <a:ea typeface="宋体" pitchFamily="2" charset="-122"/>
              </a:rPr>
              <a:t> </a:t>
            </a:r>
            <a:r>
              <a:rPr lang="en-US" altLang="zh-CN">
                <a:ea typeface="宋体" pitchFamily="2" charset="-122"/>
              </a:rPr>
              <a:t>d=3.14;</a:t>
            </a:r>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2017/8/3</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41</a:t>
            </a:fld>
            <a:endParaRPr kumimoji="1" lang="zh-CN" altLang="en-US"/>
          </a:p>
        </p:txBody>
      </p:sp>
    </p:spTree>
    <p:extLst>
      <p:ext uri="{BB962C8B-B14F-4D97-AF65-F5344CB8AC3E}">
        <p14:creationId xmlns:p14="http://schemas.microsoft.com/office/powerpoint/2010/main" val="2123819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字符型</a:t>
            </a:r>
            <a:endParaRPr kumimoji="1" lang="zh-CN" altLang="en-US" dirty="0">
              <a:solidFill>
                <a:schemeClr val="accent2"/>
              </a:solidFill>
            </a:endParaRPr>
          </a:p>
        </p:txBody>
      </p:sp>
      <p:sp>
        <p:nvSpPr>
          <p:cNvPr id="3" name="内容占位符 2"/>
          <p:cNvSpPr>
            <a:spLocks noGrp="1"/>
          </p:cNvSpPr>
          <p:nvPr>
            <p:ph idx="1"/>
          </p:nvPr>
        </p:nvSpPr>
        <p:spPr/>
        <p:txBody>
          <a:bodyPr>
            <a:normAutofit/>
          </a:bodyPr>
          <a:lstStyle/>
          <a:p>
            <a:r>
              <a:rPr lang="zh-CN" altLang="en-US" dirty="0"/>
              <a:t>基本概念：字节、字符、字符集、字符编码。</a:t>
            </a:r>
            <a:endParaRPr lang="en-US" altLang="zh-CN" dirty="0"/>
          </a:p>
          <a:p>
            <a:r>
              <a:rPr lang="en-US" altLang="zh-CN" dirty="0">
                <a:solidFill>
                  <a:schemeClr val="accent2"/>
                </a:solidFill>
              </a:rPr>
              <a:t>char</a:t>
            </a:r>
            <a:r>
              <a:rPr lang="zh-CN" altLang="en-US" dirty="0"/>
              <a:t>型数据用来表示通常意义上“字符”，</a:t>
            </a:r>
            <a:r>
              <a:rPr lang="en-US" altLang="zh-CN" dirty="0"/>
              <a:t>Java</a:t>
            </a:r>
            <a:r>
              <a:rPr lang="zh-CN" altLang="en-US" dirty="0"/>
              <a:t>语言采用</a:t>
            </a:r>
            <a:r>
              <a:rPr lang="en-US" altLang="zh-CN" dirty="0"/>
              <a:t>16</a:t>
            </a:r>
            <a:r>
              <a:rPr lang="zh-CN" altLang="en-US" dirty="0"/>
              <a:t>位</a:t>
            </a:r>
            <a:r>
              <a:rPr lang="en-US" altLang="zh-CN" dirty="0"/>
              <a:t>Unicode</a:t>
            </a:r>
            <a:r>
              <a:rPr lang="zh-CN" altLang="en-US" dirty="0"/>
              <a:t>编码保存。（</a:t>
            </a:r>
            <a:r>
              <a:rPr lang="en-US" altLang="zh-CN" dirty="0"/>
              <a:t>unicode-16</a:t>
            </a:r>
            <a:r>
              <a:rPr lang="zh-CN" altLang="en-US" dirty="0"/>
              <a:t>）</a:t>
            </a:r>
            <a:r>
              <a:rPr lang="en-US" altLang="zh-CN" dirty="0"/>
              <a:t>0-65535</a:t>
            </a:r>
          </a:p>
          <a:p>
            <a:r>
              <a:rPr lang="zh-CN" altLang="en-US" dirty="0">
                <a:solidFill>
                  <a:srgbClr val="FF0000"/>
                </a:solidFill>
              </a:rPr>
              <a:t>在实际存储过程中，我们表面看上去是字符，但实际数值编码。</a:t>
            </a:r>
            <a:endParaRPr lang="en-US" altLang="zh-CN" dirty="0">
              <a:solidFill>
                <a:srgbClr val="FF0000"/>
              </a:solidFill>
            </a:endParaRPr>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2017/8/3</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42</a:t>
            </a:fld>
            <a:endParaRPr kumimoji="1" lang="zh-CN" altLang="en-US"/>
          </a:p>
        </p:txBody>
      </p:sp>
      <p:graphicFrame>
        <p:nvGraphicFramePr>
          <p:cNvPr id="12" name="Group 45"/>
          <p:cNvGraphicFramePr>
            <a:graphicFrameLocks noGrp="1"/>
          </p:cNvGraphicFramePr>
          <p:nvPr>
            <p:extLst>
              <p:ext uri="{D42A27DB-BD31-4B8C-83A1-F6EECF244321}">
                <p14:modId xmlns:p14="http://schemas.microsoft.com/office/powerpoint/2010/main" val="1816196224"/>
              </p:ext>
            </p:extLst>
          </p:nvPr>
        </p:nvGraphicFramePr>
        <p:xfrm>
          <a:off x="1625599" y="4184768"/>
          <a:ext cx="8940802" cy="744666"/>
        </p:xfrm>
        <a:graphic>
          <a:graphicData uri="http://schemas.openxmlformats.org/drawingml/2006/table">
            <a:tbl>
              <a:tblPr/>
              <a:tblGrid>
                <a:gridCol w="1270001"/>
                <a:gridCol w="1866900"/>
                <a:gridCol w="1765300"/>
                <a:gridCol w="4038601"/>
              </a:tblGrid>
              <a:tr h="398730">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kumimoji="0" lang="zh-CN" altLang="en-US" sz="1600" b="0" i="0" u="none" strike="noStrike" cap="none" normalizeH="0" baseline="0" dirty="0" smtClean="0">
                          <a:ln>
                            <a:noFill/>
                          </a:ln>
                          <a:solidFill>
                            <a:schemeClr val="tx1"/>
                          </a:solidFill>
                          <a:effectLst/>
                          <a:latin typeface="Heiti SC Light" charset="-122"/>
                          <a:ea typeface="Heiti SC Light" charset="-122"/>
                          <a:cs typeface="Heiti SC Light" charset="-122"/>
                        </a:rPr>
                        <a:t>类    型</a:t>
                      </a:r>
                    </a:p>
                  </a:txBody>
                  <a:tcPr marL="121920" marR="121920" marT="45716" marB="45716"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kumimoji="0" lang="zh-CN" altLang="en-US" sz="1600" b="0" i="0" u="none" strike="noStrike" cap="none" normalizeH="0" baseline="0" smtClean="0">
                          <a:ln>
                            <a:noFill/>
                          </a:ln>
                          <a:solidFill>
                            <a:schemeClr val="tx1"/>
                          </a:solidFill>
                          <a:effectLst/>
                          <a:latin typeface="Heiti SC Light" charset="-122"/>
                          <a:ea typeface="Heiti SC Light" charset="-122"/>
                          <a:cs typeface="Heiti SC Light" charset="-122"/>
                        </a:rPr>
                        <a:t>占用存储空间</a:t>
                      </a:r>
                    </a:p>
                  </a:txBody>
                  <a:tcPr marL="121920" marR="121920"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kumimoji="0" lang="zh-CN" altLang="en-US" sz="1600" b="0" i="0" u="none" strike="noStrike" cap="none" normalizeH="0" baseline="0" smtClean="0">
                          <a:ln>
                            <a:noFill/>
                          </a:ln>
                          <a:solidFill>
                            <a:schemeClr val="tx1"/>
                          </a:solidFill>
                          <a:effectLst/>
                          <a:latin typeface="Heiti SC Light" charset="-122"/>
                          <a:ea typeface="Heiti SC Light" charset="-122"/>
                          <a:cs typeface="Heiti SC Light" charset="-122"/>
                        </a:rPr>
                        <a:t>取值范围</a:t>
                      </a:r>
                    </a:p>
                  </a:txBody>
                  <a:tcPr marL="121920" marR="121920"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kumimoji="0" lang="zh-CN" altLang="en-US" sz="1600" b="0" i="0" u="none" strike="noStrike" cap="none" normalizeH="0" baseline="0" smtClean="0">
                          <a:ln>
                            <a:noFill/>
                          </a:ln>
                          <a:solidFill>
                            <a:schemeClr val="tx1"/>
                          </a:solidFill>
                          <a:effectLst/>
                          <a:latin typeface="Heiti SC Light" charset="-122"/>
                          <a:ea typeface="Heiti SC Light" charset="-122"/>
                          <a:cs typeface="Heiti SC Light" charset="-122"/>
                        </a:rPr>
                        <a:t>表数范围</a:t>
                      </a:r>
                    </a:p>
                  </a:txBody>
                  <a:tcPr marL="121920" marR="121920" marT="45716" marB="45716"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345936">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kumimoji="0" lang="en-US" altLang="zh-CN" sz="1600" b="0" i="0" u="none" strike="noStrike" cap="none" normalizeH="0" baseline="0" dirty="0" smtClean="0">
                          <a:ln>
                            <a:noFill/>
                          </a:ln>
                          <a:solidFill>
                            <a:schemeClr val="tx1"/>
                          </a:solidFill>
                          <a:effectLst/>
                          <a:latin typeface="Heiti SC Light" charset="-122"/>
                          <a:ea typeface="Heiti SC Light" charset="-122"/>
                          <a:cs typeface="Heiti SC Light" charset="-122"/>
                        </a:rPr>
                        <a:t>char</a:t>
                      </a:r>
                    </a:p>
                  </a:txBody>
                  <a:tcPr marL="121920" marR="121920" marT="45716" marB="45716"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kumimoji="0" lang="en-US" altLang="zh-CN" sz="1600" b="0" i="0" u="none" strike="noStrike" cap="none" normalizeH="0" baseline="0" dirty="0" smtClean="0">
                          <a:ln>
                            <a:noFill/>
                          </a:ln>
                          <a:solidFill>
                            <a:schemeClr val="tx1"/>
                          </a:solidFill>
                          <a:effectLst/>
                          <a:latin typeface="Heiti SC Light" charset="-122"/>
                          <a:ea typeface="Heiti SC Light" charset="-122"/>
                          <a:cs typeface="Heiti SC Light" charset="-122"/>
                        </a:rPr>
                        <a:t>2</a:t>
                      </a:r>
                      <a:r>
                        <a:rPr kumimoji="0" lang="zh-CN" altLang="en-US" sz="1600" b="0" i="0" u="none" strike="noStrike" cap="none" normalizeH="0" baseline="0" dirty="0" smtClean="0">
                          <a:ln>
                            <a:noFill/>
                          </a:ln>
                          <a:solidFill>
                            <a:schemeClr val="tx1"/>
                          </a:solidFill>
                          <a:effectLst/>
                          <a:latin typeface="Heiti SC Light" charset="-122"/>
                          <a:ea typeface="Heiti SC Light" charset="-122"/>
                          <a:cs typeface="Heiti SC Light" charset="-122"/>
                        </a:rPr>
                        <a:t>字节 </a:t>
                      </a:r>
                    </a:p>
                  </a:txBody>
                  <a:tcPr marL="121920" marR="121920"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kumimoji="0" lang="en-US" altLang="zh-CN" sz="1600" b="0" i="0" u="none" strike="noStrike" cap="none" normalizeH="0" baseline="0" dirty="0" smtClean="0">
                          <a:ln>
                            <a:noFill/>
                          </a:ln>
                          <a:solidFill>
                            <a:schemeClr val="tx1"/>
                          </a:solidFill>
                          <a:effectLst/>
                          <a:latin typeface="Heiti SC Light" charset="-122"/>
                          <a:ea typeface="Heiti SC Light" charset="-122"/>
                          <a:cs typeface="Heiti SC Light" charset="-122"/>
                        </a:rPr>
                        <a:t>0</a:t>
                      </a:r>
                      <a:r>
                        <a:rPr kumimoji="0" lang="zh-CN" altLang="en-US" sz="1600" b="0" i="0" u="none" strike="noStrike" cap="none" normalizeH="0" baseline="0" dirty="0" smtClean="0">
                          <a:ln>
                            <a:noFill/>
                          </a:ln>
                          <a:solidFill>
                            <a:schemeClr val="tx1"/>
                          </a:solidFill>
                          <a:effectLst/>
                          <a:latin typeface="Heiti SC Light" charset="-122"/>
                          <a:ea typeface="Heiti SC Light" charset="-122"/>
                          <a:cs typeface="Heiti SC Light" charset="-122"/>
                        </a:rPr>
                        <a:t> </a:t>
                      </a:r>
                      <a:r>
                        <a:rPr kumimoji="0" lang="en-US" altLang="zh-CN" sz="1600" b="0" i="0" u="none" strike="noStrike" cap="none" normalizeH="0" baseline="0" dirty="0" smtClean="0">
                          <a:ln>
                            <a:noFill/>
                          </a:ln>
                          <a:solidFill>
                            <a:schemeClr val="tx1"/>
                          </a:solidFill>
                          <a:effectLst/>
                          <a:latin typeface="Heiti SC Light" charset="-122"/>
                          <a:ea typeface="Heiti SC Light" charset="-122"/>
                          <a:cs typeface="Heiti SC Light" charset="-122"/>
                        </a:rPr>
                        <a:t>~ 2</a:t>
                      </a:r>
                      <a:r>
                        <a:rPr kumimoji="0" lang="en-US" altLang="zh-CN" sz="1600" b="0" i="0" u="none" strike="noStrike" cap="none" normalizeH="0" baseline="30000" dirty="0" smtClean="0">
                          <a:ln>
                            <a:noFill/>
                          </a:ln>
                          <a:solidFill>
                            <a:schemeClr val="tx1"/>
                          </a:solidFill>
                          <a:effectLst/>
                          <a:latin typeface="Heiti SC Light" charset="-122"/>
                          <a:ea typeface="Heiti SC Light" charset="-122"/>
                          <a:cs typeface="Heiti SC Light" charset="-122"/>
                        </a:rPr>
                        <a:t>16 </a:t>
                      </a:r>
                      <a:r>
                        <a:rPr kumimoji="0" lang="en-US" altLang="zh-CN" sz="1600" b="0" i="0" u="none" strike="noStrike" cap="none" normalizeH="0" baseline="0" dirty="0" smtClean="0">
                          <a:ln>
                            <a:noFill/>
                          </a:ln>
                          <a:solidFill>
                            <a:schemeClr val="tx1"/>
                          </a:solidFill>
                          <a:effectLst/>
                          <a:latin typeface="Heiti SC Light" charset="-122"/>
                          <a:ea typeface="Heiti SC Light" charset="-122"/>
                          <a:cs typeface="Heiti SC Light" charset="-122"/>
                        </a:rPr>
                        <a:t>-1</a:t>
                      </a:r>
                    </a:p>
                  </a:txBody>
                  <a:tcPr marL="121920" marR="121920"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lang="en-US" altLang="zh-CN" sz="1600" kern="1200" smtClean="0">
                          <a:solidFill>
                            <a:schemeClr val="tx1"/>
                          </a:solidFill>
                          <a:latin typeface="Heiti SC Light" charset="-122"/>
                          <a:ea typeface="Heiti SC Light" charset="-122"/>
                          <a:cs typeface="Heiti SC Light" charset="-122"/>
                        </a:rPr>
                        <a:t>0</a:t>
                      </a:r>
                      <a:r>
                        <a:rPr kumimoji="0" lang="en-US" altLang="zh-CN" sz="1600" b="0" i="0" u="none" strike="noStrike" cap="none" normalizeH="0" baseline="0" dirty="0" smtClean="0">
                          <a:ln>
                            <a:noFill/>
                          </a:ln>
                          <a:solidFill>
                            <a:schemeClr val="tx1"/>
                          </a:solidFill>
                          <a:effectLst/>
                          <a:latin typeface="Heiti SC Light" charset="-122"/>
                          <a:ea typeface="Heiti SC Light" charset="-122"/>
                          <a:cs typeface="Heiti SC Light" charset="-122"/>
                        </a:rPr>
                        <a:t> ~65535</a:t>
                      </a:r>
                    </a:p>
                  </a:txBody>
                  <a:tcPr marL="121920" marR="121920" marT="45716" marB="45716"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675586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字符编码表</a:t>
            </a:r>
            <a:endParaRPr kumimoji="1" lang="zh-CN" altLang="en-US" dirty="0">
              <a:solidFill>
                <a:schemeClr val="accent2"/>
              </a:solidFill>
            </a:endParaRPr>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2017/8/3</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43</a:t>
            </a:fld>
            <a:endParaRPr kumimoji="1" lang="zh-CN" altLang="en-US"/>
          </a:p>
        </p:txBody>
      </p:sp>
      <p:pic>
        <p:nvPicPr>
          <p:cNvPr id="8" name="Picture 2" descr="http://b.hiphotos.baidu.com/baike/c0%3Dbaike150%2C5%2C5%2C150%2C50/sign=c05506e79482d158af8f51e3e16372bd/c2fdfc039245d688c56332adacc27d1ed21b2451.jpg"/>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90687"/>
            <a:ext cx="6050756" cy="426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8956" y="1690687"/>
            <a:ext cx="4377147" cy="4269600"/>
          </a:xfrm>
          <a:prstGeom prst="rect">
            <a:avLst/>
          </a:prstGeom>
        </p:spPr>
      </p:pic>
    </p:spTree>
    <p:extLst>
      <p:ext uri="{BB962C8B-B14F-4D97-AF65-F5344CB8AC3E}">
        <p14:creationId xmlns:p14="http://schemas.microsoft.com/office/powerpoint/2010/main" val="158155825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字符型字面量的表示</a:t>
            </a:r>
            <a:endParaRPr kumimoji="1" lang="zh-CN" altLang="en-US" dirty="0">
              <a:solidFill>
                <a:schemeClr val="accent2"/>
              </a:solidFill>
            </a:endParaRPr>
          </a:p>
        </p:txBody>
      </p:sp>
      <p:sp>
        <p:nvSpPr>
          <p:cNvPr id="3" name="内容占位符 2"/>
          <p:cNvSpPr>
            <a:spLocks noGrp="1"/>
          </p:cNvSpPr>
          <p:nvPr>
            <p:ph idx="1"/>
          </p:nvPr>
        </p:nvSpPr>
        <p:spPr/>
        <p:txBody>
          <a:bodyPr>
            <a:normAutofit/>
          </a:bodyPr>
          <a:lstStyle/>
          <a:p>
            <a:r>
              <a:rPr lang="zh-CN" altLang="en-US" dirty="0"/>
              <a:t>字符字面量的三种表示方法：</a:t>
            </a:r>
            <a:endParaRPr lang="en-US" altLang="zh-CN" dirty="0"/>
          </a:p>
          <a:p>
            <a:pPr lvl="1"/>
            <a:r>
              <a:rPr lang="zh-CN" altLang="en-US" dirty="0"/>
              <a:t>使用单引号括起来的单个字符</a:t>
            </a:r>
            <a:endParaRPr lang="en-US" altLang="zh-CN" dirty="0"/>
          </a:p>
          <a:p>
            <a:pPr lvl="1"/>
            <a:endParaRPr lang="en-US" altLang="zh-CN" dirty="0"/>
          </a:p>
          <a:p>
            <a:pPr lvl="1"/>
            <a:endParaRPr lang="en-US" altLang="zh-CN" dirty="0"/>
          </a:p>
          <a:p>
            <a:pPr lvl="1"/>
            <a:r>
              <a:rPr lang="zh-CN" altLang="en-US" dirty="0"/>
              <a:t>十六进制编码形式表示</a:t>
            </a:r>
            <a:endParaRPr lang="en-US" altLang="zh-CN" dirty="0"/>
          </a:p>
          <a:p>
            <a:pPr lvl="1"/>
            <a:endParaRPr lang="en-US" altLang="zh-CN" dirty="0"/>
          </a:p>
          <a:p>
            <a:pPr lvl="1"/>
            <a:endParaRPr lang="en-US" altLang="zh-CN" dirty="0"/>
          </a:p>
          <a:p>
            <a:pPr lvl="1"/>
            <a:r>
              <a:rPr lang="zh-CN" altLang="en-US" dirty="0"/>
              <a:t>使用转义符</a:t>
            </a:r>
            <a:r>
              <a:rPr lang="en-US" altLang="zh-CN" dirty="0"/>
              <a:t>'\'</a:t>
            </a:r>
            <a:r>
              <a:rPr lang="zh-CN" altLang="en-US" dirty="0"/>
              <a:t>将其后的字符转变为其它的含义</a:t>
            </a:r>
            <a:endParaRPr lang="en-US" altLang="zh-CN" dirty="0"/>
          </a:p>
          <a:p>
            <a:pPr lvl="1"/>
            <a:endParaRPr lang="en-US" altLang="zh-CN" dirty="0"/>
          </a:p>
          <a:p>
            <a:pPr lvl="1"/>
            <a:endParaRPr lang="zh-CN" altLang="en-US" dirty="0"/>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2017/8/3</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44</a:t>
            </a:fld>
            <a:endParaRPr kumimoji="1" lang="zh-CN" altLang="en-US"/>
          </a:p>
        </p:txBody>
      </p:sp>
      <p:sp>
        <p:nvSpPr>
          <p:cNvPr id="7" name="矩形 6"/>
          <p:cNvSpPr/>
          <p:nvPr/>
        </p:nvSpPr>
        <p:spPr>
          <a:xfrm>
            <a:off x="1625600" y="2825809"/>
            <a:ext cx="7708900" cy="414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altLang="zh-CN">
                <a:latin typeface="Heiti SC Light" charset="-122"/>
                <a:ea typeface="Heiti SC Light" charset="-122"/>
                <a:cs typeface="Heiti SC Light" charset="-122"/>
              </a:rPr>
              <a:t>System.</a:t>
            </a:r>
            <a:r>
              <a:rPr lang="en-US" altLang="zh-CN" b="1">
                <a:latin typeface="Heiti SC Light" charset="-122"/>
                <a:ea typeface="Heiti SC Light" charset="-122"/>
                <a:cs typeface="Heiti SC Light" charset="-122"/>
              </a:rPr>
              <a:t>out.println('A');</a:t>
            </a:r>
            <a:endParaRPr kumimoji="1" lang="zh-CN" altLang="en-US">
              <a:latin typeface="Heiti SC Light" charset="-122"/>
              <a:ea typeface="Heiti SC Light" charset="-122"/>
              <a:cs typeface="Heiti SC Light" charset="-122"/>
            </a:endParaRPr>
          </a:p>
        </p:txBody>
      </p:sp>
      <p:sp>
        <p:nvSpPr>
          <p:cNvPr id="9" name="矩形 8"/>
          <p:cNvSpPr/>
          <p:nvPr/>
        </p:nvSpPr>
        <p:spPr>
          <a:xfrm>
            <a:off x="1625600" y="4001294"/>
            <a:ext cx="7708900" cy="414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altLang="zh-CN">
                <a:latin typeface="Heiti SC Light" charset="-122"/>
                <a:ea typeface="Heiti SC Light" charset="-122"/>
                <a:cs typeface="Heiti SC Light" charset="-122"/>
              </a:rPr>
              <a:t>System.</a:t>
            </a:r>
            <a:r>
              <a:rPr lang="en-US" altLang="zh-CN" b="1">
                <a:latin typeface="Heiti SC Light" charset="-122"/>
                <a:ea typeface="Heiti SC Light" charset="-122"/>
                <a:cs typeface="Heiti SC Light" charset="-122"/>
              </a:rPr>
              <a:t>out.println('\u0061');</a:t>
            </a:r>
            <a:endParaRPr kumimoji="1" lang="zh-CN" altLang="en-US">
              <a:latin typeface="Heiti SC Light" charset="-122"/>
              <a:ea typeface="Heiti SC Light" charset="-122"/>
              <a:cs typeface="Heiti SC Light" charset="-122"/>
            </a:endParaRPr>
          </a:p>
        </p:txBody>
      </p:sp>
      <p:sp>
        <p:nvSpPr>
          <p:cNvPr id="10" name="矩形 9"/>
          <p:cNvSpPr/>
          <p:nvPr/>
        </p:nvSpPr>
        <p:spPr>
          <a:xfrm>
            <a:off x="1625600" y="5176779"/>
            <a:ext cx="7708900" cy="414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altLang="zh-CN">
                <a:latin typeface="Heiti SC Light" charset="-122"/>
                <a:ea typeface="Heiti SC Light" charset="-122"/>
                <a:cs typeface="Heiti SC Light" charset="-122"/>
              </a:rPr>
              <a:t>System.</a:t>
            </a:r>
            <a:r>
              <a:rPr lang="en-US" altLang="zh-CN" b="1">
                <a:latin typeface="Heiti SC Light" charset="-122"/>
                <a:ea typeface="Heiti SC Light" charset="-122"/>
                <a:cs typeface="Heiti SC Light" charset="-122"/>
              </a:rPr>
              <a:t>out.println('\n');</a:t>
            </a:r>
            <a:r>
              <a:rPr lang="zh-CN" altLang="en-US" b="1">
                <a:latin typeface="Heiti SC Light" charset="-122"/>
                <a:ea typeface="Heiti SC Light" charset="-122"/>
                <a:cs typeface="Heiti SC Light" charset="-122"/>
              </a:rPr>
              <a:t>          </a:t>
            </a:r>
            <a:r>
              <a:rPr kumimoji="1" lang="mr-IN" altLang="zh-CN"/>
              <a:t>//</a:t>
            </a:r>
            <a:r>
              <a:rPr kumimoji="1" lang="zh-CN" altLang="mr-IN"/>
              <a:t>代表换行符</a:t>
            </a:r>
            <a:endParaRPr kumimoji="1" lang="zh-CN" altLang="en-US"/>
          </a:p>
        </p:txBody>
      </p:sp>
    </p:spTree>
    <p:extLst>
      <p:ext uri="{BB962C8B-B14F-4D97-AF65-F5344CB8AC3E}">
        <p14:creationId xmlns:p14="http://schemas.microsoft.com/office/powerpoint/2010/main" val="2088810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布尔型</a:t>
            </a:r>
            <a:endParaRPr kumimoji="1" lang="zh-CN" altLang="en-US" dirty="0">
              <a:solidFill>
                <a:schemeClr val="accent2"/>
              </a:solidFill>
            </a:endParaRPr>
          </a:p>
        </p:txBody>
      </p:sp>
      <p:sp>
        <p:nvSpPr>
          <p:cNvPr id="3" name="内容占位符 2"/>
          <p:cNvSpPr>
            <a:spLocks noGrp="1"/>
          </p:cNvSpPr>
          <p:nvPr>
            <p:ph idx="1"/>
          </p:nvPr>
        </p:nvSpPr>
        <p:spPr/>
        <p:txBody>
          <a:bodyPr/>
          <a:lstStyle/>
          <a:p>
            <a:r>
              <a:rPr kumimoji="1" lang="en-US" altLang="zh-CN">
                <a:solidFill>
                  <a:schemeClr val="accent2"/>
                </a:solidFill>
              </a:rPr>
              <a:t>boolean</a:t>
            </a:r>
            <a:r>
              <a:rPr kumimoji="1" lang="zh-CN" altLang="en-US"/>
              <a:t>类型数据用来表示只有两种状态的逻辑值，分别代表现实中的特定条件成立与否，通常用于逻辑运算和程序流程控制。</a:t>
            </a:r>
            <a:endParaRPr kumimoji="1" lang="en-US" altLang="zh-CN"/>
          </a:p>
          <a:p>
            <a:r>
              <a:rPr kumimoji="1" lang="en-US" altLang="zh-CN">
                <a:solidFill>
                  <a:schemeClr val="accent2"/>
                </a:solidFill>
              </a:rPr>
              <a:t>boolean</a:t>
            </a:r>
            <a:r>
              <a:rPr kumimoji="1" lang="zh-CN" altLang="en-US"/>
              <a:t>类型数据只允许取值</a:t>
            </a:r>
            <a:r>
              <a:rPr kumimoji="1" lang="en-US" altLang="zh-CN">
                <a:solidFill>
                  <a:srgbClr val="FF0000"/>
                </a:solidFill>
              </a:rPr>
              <a:t>true</a:t>
            </a:r>
            <a:r>
              <a:rPr kumimoji="1" lang="zh-CN" altLang="en-US"/>
              <a:t>或</a:t>
            </a:r>
            <a:r>
              <a:rPr kumimoji="1" lang="en-US" altLang="zh-CN">
                <a:solidFill>
                  <a:srgbClr val="FF0000"/>
                </a:solidFill>
              </a:rPr>
              <a:t>false</a:t>
            </a:r>
            <a:r>
              <a:rPr kumimoji="1" lang="zh-CN" altLang="en-US"/>
              <a:t>，不可以</a:t>
            </a:r>
            <a:r>
              <a:rPr kumimoji="1" lang="en-US" altLang="zh-CN"/>
              <a:t>0</a:t>
            </a:r>
            <a:r>
              <a:rPr kumimoji="1" lang="zh-CN" altLang="en-US"/>
              <a:t>或非</a:t>
            </a:r>
            <a:r>
              <a:rPr kumimoji="1" lang="en-US" altLang="zh-CN"/>
              <a:t>0</a:t>
            </a:r>
            <a:r>
              <a:rPr kumimoji="1" lang="zh-CN" altLang="en-US"/>
              <a:t>的整数替代</a:t>
            </a:r>
            <a:r>
              <a:rPr kumimoji="1" lang="en-US" altLang="zh-CN"/>
              <a:t>true</a:t>
            </a:r>
            <a:r>
              <a:rPr kumimoji="1" lang="zh-CN" altLang="en-US"/>
              <a:t>和</a:t>
            </a:r>
            <a:r>
              <a:rPr kumimoji="1" lang="en-US" altLang="zh-CN"/>
              <a:t>false</a:t>
            </a:r>
            <a:r>
              <a:rPr kumimoji="1" lang="zh-CN" altLang="en-US"/>
              <a:t>。</a:t>
            </a:r>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2017/8/3</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45</a:t>
            </a:fld>
            <a:endParaRPr kumimoji="1" lang="zh-CN" altLang="en-US"/>
          </a:p>
        </p:txBody>
      </p:sp>
      <p:sp>
        <p:nvSpPr>
          <p:cNvPr id="7" name="矩形 6"/>
          <p:cNvSpPr/>
          <p:nvPr/>
        </p:nvSpPr>
        <p:spPr>
          <a:xfrm>
            <a:off x="1638300" y="3552032"/>
            <a:ext cx="7708900" cy="28043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kumimoji="1" lang="en-US" altLang="zh-CN"/>
              <a:t>public class TestBoolean{</a:t>
            </a:r>
          </a:p>
          <a:p>
            <a:pPr algn="just"/>
            <a:r>
              <a:rPr kumimoji="1" lang="zh-CN" altLang="en-US"/>
              <a:t>     </a:t>
            </a:r>
            <a:r>
              <a:rPr kumimoji="1" lang="en-US" altLang="zh-CN"/>
              <a:t>public static void main(String[] args){</a:t>
            </a:r>
          </a:p>
          <a:p>
            <a:pPr algn="just"/>
            <a:r>
              <a:rPr kumimoji="1" lang="zh-CN" altLang="en-US"/>
              <a:t>          </a:t>
            </a:r>
            <a:r>
              <a:rPr kumimoji="1" lang="en-US" altLang="zh-CN"/>
              <a:t>boolean b = true;</a:t>
            </a:r>
          </a:p>
          <a:p>
            <a:pPr algn="just"/>
            <a:r>
              <a:rPr kumimoji="1" lang="zh-CN" altLang="en-US"/>
              <a:t>          </a:t>
            </a:r>
            <a:r>
              <a:rPr kumimoji="1" lang="en-US" altLang="zh-CN"/>
              <a:t>if(b = = false){</a:t>
            </a:r>
          </a:p>
          <a:p>
            <a:pPr algn="just"/>
            <a:r>
              <a:rPr kumimoji="1" lang="zh-CN" altLang="en-US"/>
              <a:t>               </a:t>
            </a:r>
            <a:r>
              <a:rPr kumimoji="1" lang="en-US" altLang="zh-CN"/>
              <a:t>System.out.println("haha");</a:t>
            </a:r>
          </a:p>
          <a:p>
            <a:pPr algn="just"/>
            <a:r>
              <a:rPr kumimoji="1" lang="zh-CN" altLang="en-US"/>
              <a:t>          </a:t>
            </a:r>
            <a:r>
              <a:rPr kumimoji="1" lang="en-US" altLang="zh-CN"/>
              <a:t>}else{</a:t>
            </a:r>
          </a:p>
          <a:p>
            <a:pPr algn="just"/>
            <a:r>
              <a:rPr kumimoji="1" lang="zh-CN" altLang="en-US"/>
              <a:t>               </a:t>
            </a:r>
            <a:r>
              <a:rPr kumimoji="1" lang="en-US" altLang="zh-CN"/>
              <a:t>System.out.println("hehe");</a:t>
            </a:r>
          </a:p>
          <a:p>
            <a:pPr algn="just"/>
            <a:r>
              <a:rPr kumimoji="1" lang="zh-CN" altLang="en-US"/>
              <a:t>          </a:t>
            </a:r>
            <a:r>
              <a:rPr kumimoji="1" lang="en-US" altLang="zh-CN"/>
              <a:t>}</a:t>
            </a:r>
          </a:p>
          <a:p>
            <a:pPr algn="just"/>
            <a:r>
              <a:rPr kumimoji="1" lang="zh-CN" altLang="en-US"/>
              <a:t>     </a:t>
            </a:r>
            <a:r>
              <a:rPr kumimoji="1" lang="en-US" altLang="zh-CN"/>
              <a:t>}</a:t>
            </a:r>
          </a:p>
          <a:p>
            <a:pPr algn="just"/>
            <a:r>
              <a:rPr kumimoji="1" lang="en-US" altLang="zh-CN"/>
              <a:t>}</a:t>
            </a:r>
            <a:endParaRPr kumimoji="1" lang="zh-CN" altLang="en-US"/>
          </a:p>
        </p:txBody>
      </p:sp>
    </p:spTree>
    <p:extLst>
      <p:ext uri="{BB962C8B-B14F-4D97-AF65-F5344CB8AC3E}">
        <p14:creationId xmlns:p14="http://schemas.microsoft.com/office/powerpoint/2010/main" val="1629511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31ACD1C5-8165-B64E-BABE-AD18F1BCAE08}" type="datetime1">
              <a:rPr kumimoji="1" lang="zh-CN" altLang="en-US" smtClean="0"/>
              <a:t>2017/8/3</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46</a:t>
            </a:fld>
            <a:endParaRPr kumimoji="1" lang="zh-CN" altLang="en-US"/>
          </a:p>
        </p:txBody>
      </p:sp>
      <p:pic>
        <p:nvPicPr>
          <p:cNvPr id="7" name="图片占位符 2"/>
          <p:cNvPicPr>
            <a:picLocks noChangeAspect="1"/>
          </p:cNvPicPr>
          <p:nvPr/>
        </p:nvPicPr>
        <p:blipFill>
          <a:blip r:embed="rId2">
            <a:alphaModFix amt="74000"/>
            <a:extLst>
              <a:ext uri="{28A0092B-C50C-407E-A947-70E740481C1C}">
                <a14:useLocalDpi xmlns:a14="http://schemas.microsoft.com/office/drawing/2010/main" val="0"/>
              </a:ext>
            </a:extLst>
          </a:blip>
          <a:srcRect l="318" r="318"/>
          <a:stretch>
            <a:fillRect/>
          </a:stretch>
        </p:blipFill>
        <p:spPr>
          <a:xfrm>
            <a:off x="0" y="1572057"/>
            <a:ext cx="12191999" cy="3387019"/>
          </a:xfrm>
          <a:prstGeom prst="rect">
            <a:avLst/>
          </a:prstGeom>
        </p:spPr>
      </p:pic>
      <p:sp>
        <p:nvSpPr>
          <p:cNvPr id="12" name="TextBox 14"/>
          <p:cNvSpPr txBox="1"/>
          <p:nvPr/>
        </p:nvSpPr>
        <p:spPr>
          <a:xfrm>
            <a:off x="0" y="2603855"/>
            <a:ext cx="12191999" cy="1323421"/>
          </a:xfrm>
          <a:prstGeom prst="rect">
            <a:avLst/>
          </a:prstGeom>
          <a:noFill/>
        </p:spPr>
        <p:txBody>
          <a:bodyPr wrap="square" lIns="91422" tIns="45711" rIns="91422" bIns="45711" rtlCol="0">
            <a:spAutoFit/>
          </a:bodyPr>
          <a:lstStyle/>
          <a:p>
            <a:pPr algn="ctr"/>
            <a:r>
              <a:rPr lang="en-US" altLang="zh-CN" sz="8000" b="1" dirty="0" smtClean="0">
                <a:solidFill>
                  <a:schemeClr val="accent2"/>
                </a:solidFill>
                <a:latin typeface="微软雅黑" panose="020B0503020204020204" pitchFamily="34" charset="-122"/>
                <a:cs typeface="Aparajita" panose="020B0604020202020204" pitchFamily="34" charset="0"/>
              </a:rPr>
              <a:t>Thank</a:t>
            </a:r>
            <a:r>
              <a:rPr lang="zh-CN" altLang="en-US" sz="8000" b="1" dirty="0" smtClean="0">
                <a:solidFill>
                  <a:schemeClr val="accent2"/>
                </a:solidFill>
                <a:latin typeface="微软雅黑" panose="020B0503020204020204" pitchFamily="34" charset="-122"/>
                <a:cs typeface="Aparajita" panose="020B0604020202020204" pitchFamily="34" charset="0"/>
              </a:rPr>
              <a:t> </a:t>
            </a:r>
            <a:r>
              <a:rPr lang="en-US" altLang="zh-CN" sz="8000" b="1" dirty="0" smtClean="0">
                <a:solidFill>
                  <a:schemeClr val="accent2"/>
                </a:solidFill>
                <a:latin typeface="微软雅黑" panose="020B0503020204020204" pitchFamily="34" charset="-122"/>
                <a:cs typeface="Aparajita" panose="020B0604020202020204" pitchFamily="34" charset="0"/>
              </a:rPr>
              <a:t>You</a:t>
            </a:r>
            <a:endParaRPr lang="id-ID" sz="8000" b="1" dirty="0">
              <a:solidFill>
                <a:schemeClr val="accent2"/>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18641371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什么是变量</a:t>
            </a:r>
            <a:endParaRPr kumimoji="1" lang="zh-CN" altLang="en-US" dirty="0">
              <a:solidFill>
                <a:schemeClr val="accent2"/>
              </a:solidFill>
            </a:endParaRPr>
          </a:p>
        </p:txBody>
      </p:sp>
      <p:sp>
        <p:nvSpPr>
          <p:cNvPr id="3" name="内容占位符 2"/>
          <p:cNvSpPr>
            <a:spLocks noGrp="1"/>
          </p:cNvSpPr>
          <p:nvPr>
            <p:ph idx="1"/>
          </p:nvPr>
        </p:nvSpPr>
        <p:spPr/>
        <p:txBody>
          <a:bodyPr/>
          <a:lstStyle/>
          <a:p>
            <a:r>
              <a:rPr kumimoji="1" lang="zh-CN" altLang="en-US"/>
              <a:t>变量</a:t>
            </a:r>
            <a:r>
              <a:rPr kumimoji="1" lang="en-US" altLang="zh-CN"/>
              <a:t>(Variable)</a:t>
            </a:r>
            <a:r>
              <a:rPr kumimoji="1" lang="zh-CN" altLang="en-US"/>
              <a:t>用于记录数值可以改变的数据。</a:t>
            </a:r>
            <a:endParaRPr kumimoji="1" lang="en-US" altLang="zh-CN"/>
          </a:p>
          <a:p>
            <a:r>
              <a:rPr lang="zh-CN" altLang="en-US"/>
              <a:t>数值</a:t>
            </a:r>
            <a:r>
              <a:rPr lang="zh-CN" altLang="zh-CN"/>
              <a:t>可变的量</a:t>
            </a:r>
            <a:r>
              <a:rPr lang="zh-CN" altLang="en-US"/>
              <a:t>叫变量，</a:t>
            </a:r>
            <a:r>
              <a:rPr lang="zh-CN" altLang="zh-CN"/>
              <a:t>不可变的量称为常量</a:t>
            </a:r>
            <a:r>
              <a:rPr lang="zh-CN" altLang="zh-CN">
                <a:effectLst/>
              </a:rPr>
              <a:t> </a:t>
            </a:r>
            <a:r>
              <a:rPr lang="zh-CN" altLang="en-US">
                <a:effectLst/>
              </a:rPr>
              <a:t>。</a:t>
            </a:r>
            <a:endParaRPr lang="en-US" altLang="zh-CN">
              <a:effectLst/>
            </a:endParaRPr>
          </a:p>
          <a:p>
            <a:r>
              <a:rPr kumimoji="1" lang="zh-CN" altLang="en-US"/>
              <a:t>字面量又叫直接量，就是变量或者常量的数值。</a:t>
            </a:r>
            <a:endParaRPr kumimoji="1" lang="en-US" altLang="zh-CN"/>
          </a:p>
          <a:p>
            <a:r>
              <a:rPr kumimoji="1" lang="zh-CN" altLang="en-US"/>
              <a:t>计算机技术中变量包括两部分：</a:t>
            </a:r>
            <a:endParaRPr kumimoji="1" lang="en-US" altLang="zh-CN"/>
          </a:p>
          <a:p>
            <a:pPr lvl="1"/>
            <a:r>
              <a:rPr kumimoji="1" lang="zh-CN" altLang="en-US"/>
              <a:t>变量名：用于标记一段特定的存储空间</a:t>
            </a:r>
            <a:endParaRPr kumimoji="1" lang="en-US" altLang="zh-CN"/>
          </a:p>
          <a:p>
            <a:pPr lvl="1"/>
            <a:r>
              <a:rPr kumimoji="1" lang="zh-CN" altLang="en-US"/>
              <a:t>变量值：以二进制形式保存，且可以被访问和修改。</a:t>
            </a:r>
            <a:endParaRPr kumimoji="1" lang="en-US" altLang="zh-CN"/>
          </a:p>
          <a:p>
            <a:r>
              <a:rPr kumimoji="1" lang="en-US" altLang="zh-CN"/>
              <a:t>Java</a:t>
            </a:r>
            <a:r>
              <a:rPr kumimoji="1" lang="zh-CN" altLang="en-US"/>
              <a:t>语言中，</a:t>
            </a:r>
            <a:r>
              <a:rPr kumimoji="1" lang="zh-CN" altLang="en-US">
                <a:solidFill>
                  <a:srgbClr val="FF0000"/>
                </a:solidFill>
              </a:rPr>
              <a:t>变量必须先声明再使用</a:t>
            </a:r>
            <a:r>
              <a:rPr kumimoji="1" lang="zh-CN" altLang="en-US"/>
              <a:t>，且必须指明其所属的数据类型。</a:t>
            </a:r>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2017/8/3</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4</a:t>
            </a:fld>
            <a:endParaRPr kumimoji="1" lang="zh-CN" altLang="en-US"/>
          </a:p>
        </p:txBody>
      </p:sp>
    </p:spTree>
    <p:extLst>
      <p:ext uri="{BB962C8B-B14F-4D97-AF65-F5344CB8AC3E}">
        <p14:creationId xmlns:p14="http://schemas.microsoft.com/office/powerpoint/2010/main" val="288263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变量举例</a:t>
            </a:r>
            <a:endParaRPr kumimoji="1" lang="zh-CN" altLang="en-US" dirty="0">
              <a:solidFill>
                <a:schemeClr val="accent2"/>
              </a:solidFill>
            </a:endParaRPr>
          </a:p>
        </p:txBody>
      </p:sp>
      <p:sp>
        <p:nvSpPr>
          <p:cNvPr id="3" name="内容占位符 2"/>
          <p:cNvSpPr>
            <a:spLocks noGrp="1"/>
          </p:cNvSpPr>
          <p:nvPr>
            <p:ph idx="1"/>
          </p:nvPr>
        </p:nvSpPr>
        <p:spPr/>
        <p:txBody>
          <a:bodyPr/>
          <a:lstStyle/>
          <a:p>
            <a:r>
              <a:rPr lang="zh-CN" altLang="zh-CN"/>
              <a:t>姓名中的“张三”就是一个常量。</a:t>
            </a:r>
            <a:endParaRPr lang="en-US" altLang="zh-CN"/>
          </a:p>
          <a:p>
            <a:endParaRPr lang="zh-CN" altLang="zh-CN"/>
          </a:p>
          <a:p>
            <a:r>
              <a:rPr lang="zh-CN" altLang="zh-CN"/>
              <a:t>称呼中的“你”、“我”、“他”是变量，例如“你”，根据场合可能代表“张三”，也可能代表“李四”。</a:t>
            </a:r>
            <a:endParaRPr lang="en-US" altLang="zh-CN"/>
          </a:p>
          <a:p>
            <a:endParaRPr lang="zh-CN" altLang="zh-CN"/>
          </a:p>
          <a:p>
            <a:r>
              <a:rPr lang="zh-CN" altLang="zh-CN"/>
              <a:t>字面量：字符串类型的字面量“</a:t>
            </a:r>
            <a:r>
              <a:rPr lang="zh-CN" altLang="en-US"/>
              <a:t>张三</a:t>
            </a:r>
            <a:r>
              <a:rPr lang="zh-CN" altLang="zh-CN"/>
              <a:t>”，整数的字面量</a:t>
            </a:r>
            <a:r>
              <a:rPr lang="en-US" altLang="zh-CN"/>
              <a:t>1</a:t>
            </a:r>
            <a:r>
              <a:rPr lang="zh-CN" altLang="zh-CN"/>
              <a:t>、</a:t>
            </a:r>
            <a:r>
              <a:rPr lang="en-US" altLang="zh-CN"/>
              <a:t>2</a:t>
            </a:r>
            <a:r>
              <a:rPr lang="zh-CN" altLang="zh-CN"/>
              <a:t>、</a:t>
            </a:r>
            <a:r>
              <a:rPr lang="en-US" altLang="zh-CN"/>
              <a:t>60</a:t>
            </a:r>
            <a:r>
              <a:rPr lang="zh-CN" altLang="zh-CN"/>
              <a:t>等。</a:t>
            </a:r>
          </a:p>
          <a:p>
            <a:endParaRPr kumimoji="1" lang="zh-CN" altLang="en-US"/>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2017/8/3</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5</a:t>
            </a:fld>
            <a:endParaRPr kumimoji="1" lang="zh-CN" altLang="en-US"/>
          </a:p>
        </p:txBody>
      </p:sp>
      <p:sp>
        <p:nvSpPr>
          <p:cNvPr id="7" name="矩形 6"/>
          <p:cNvSpPr/>
          <p:nvPr/>
        </p:nvSpPr>
        <p:spPr>
          <a:xfrm>
            <a:off x="1651000" y="2358233"/>
            <a:ext cx="7708900" cy="414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kumimoji="1" lang="en-US" altLang="zh-CN">
                <a:latin typeface="Heiti SC Light" charset="-122"/>
                <a:ea typeface="Heiti SC Light" charset="-122"/>
                <a:cs typeface="Heiti SC Light" charset="-122"/>
              </a:rPr>
              <a:t>final</a:t>
            </a:r>
            <a:r>
              <a:rPr kumimoji="1" lang="zh-CN" altLang="en-US">
                <a:latin typeface="Heiti SC Light" charset="-122"/>
                <a:ea typeface="Heiti SC Light" charset="-122"/>
                <a:cs typeface="Heiti SC Light" charset="-122"/>
              </a:rPr>
              <a:t> </a:t>
            </a:r>
            <a:r>
              <a:rPr kumimoji="1" lang="en-US" altLang="zh-CN">
                <a:latin typeface="Heiti SC Light" charset="-122"/>
                <a:ea typeface="Heiti SC Light" charset="-122"/>
                <a:cs typeface="Heiti SC Light" charset="-122"/>
              </a:rPr>
              <a:t>String</a:t>
            </a:r>
            <a:r>
              <a:rPr kumimoji="1" lang="zh-CN" altLang="en-US">
                <a:latin typeface="Heiti SC Light" charset="-122"/>
                <a:ea typeface="Heiti SC Light" charset="-122"/>
                <a:cs typeface="Heiti SC Light" charset="-122"/>
              </a:rPr>
              <a:t> </a:t>
            </a:r>
            <a:r>
              <a:rPr kumimoji="1" lang="en-US" altLang="zh-CN">
                <a:latin typeface="Heiti SC Light" charset="-122"/>
                <a:ea typeface="Heiti SC Light" charset="-122"/>
                <a:cs typeface="Heiti SC Light" charset="-122"/>
              </a:rPr>
              <a:t>NAME</a:t>
            </a:r>
            <a:r>
              <a:rPr kumimoji="1" lang="en-US" altLang="zh-CN">
                <a:latin typeface="Heiti SC Light" charset="-122"/>
                <a:ea typeface="Heiti SC Light" charset="-122"/>
                <a:cs typeface="Heiti SC Light" charset="-122"/>
              </a:rPr>
              <a:t>=</a:t>
            </a:r>
            <a:r>
              <a:rPr kumimoji="1" lang="zh-CN" altLang="en-US">
                <a:latin typeface="Heiti SC Light" charset="-122"/>
                <a:ea typeface="Heiti SC Light" charset="-122"/>
                <a:cs typeface="Heiti SC Light" charset="-122"/>
              </a:rPr>
              <a:t> </a:t>
            </a:r>
            <a:r>
              <a:rPr lang="mr-IN" altLang="zh-CN"/>
              <a:t>"</a:t>
            </a:r>
            <a:r>
              <a:rPr lang="zh-CN" altLang="en-US"/>
              <a:t>张三</a:t>
            </a:r>
            <a:r>
              <a:rPr lang="mr-IN" altLang="zh-CN"/>
              <a:t>"</a:t>
            </a:r>
            <a:r>
              <a:rPr kumimoji="1" lang="en-US" altLang="zh-CN">
                <a:latin typeface="Heiti SC Light" charset="-122"/>
                <a:ea typeface="Heiti SC Light" charset="-122"/>
                <a:cs typeface="Heiti SC Light" charset="-122"/>
              </a:rPr>
              <a:t>;</a:t>
            </a:r>
            <a:r>
              <a:rPr kumimoji="1" lang="zh-CN" altLang="en-US">
                <a:latin typeface="Heiti SC Light" charset="-122"/>
                <a:ea typeface="Heiti SC Light" charset="-122"/>
                <a:cs typeface="Heiti SC Light" charset="-122"/>
              </a:rPr>
              <a:t>     </a:t>
            </a:r>
            <a:r>
              <a:rPr kumimoji="1" lang="en-US" altLang="zh-CN">
                <a:solidFill>
                  <a:srgbClr val="92D050"/>
                </a:solidFill>
                <a:latin typeface="Heiti SC Light" charset="-122"/>
                <a:ea typeface="Heiti SC Light" charset="-122"/>
                <a:cs typeface="Heiti SC Light" charset="-122"/>
              </a:rPr>
              <a:t>//NAME</a:t>
            </a:r>
            <a:r>
              <a:rPr kumimoji="1" lang="zh-CN" altLang="en-US">
                <a:solidFill>
                  <a:srgbClr val="92D050"/>
                </a:solidFill>
                <a:latin typeface="Heiti SC Light" charset="-122"/>
                <a:ea typeface="Heiti SC Light" charset="-122"/>
                <a:cs typeface="Heiti SC Light" charset="-122"/>
              </a:rPr>
              <a:t>就是常量</a:t>
            </a:r>
          </a:p>
        </p:txBody>
      </p:sp>
      <p:sp>
        <p:nvSpPr>
          <p:cNvPr id="8" name="矩形 7"/>
          <p:cNvSpPr/>
          <p:nvPr/>
        </p:nvSpPr>
        <p:spPr>
          <a:xfrm>
            <a:off x="1651000" y="3794125"/>
            <a:ext cx="7708900" cy="414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kumimoji="1" lang="en-US" altLang="zh-CN">
                <a:latin typeface="Heiti SC Light" charset="-122"/>
                <a:ea typeface="Heiti SC Light" charset="-122"/>
                <a:cs typeface="Heiti SC Light" charset="-122"/>
              </a:rPr>
              <a:t>int</a:t>
            </a:r>
            <a:r>
              <a:rPr kumimoji="1" lang="zh-CN" altLang="en-US">
                <a:latin typeface="Heiti SC Light" charset="-122"/>
                <a:ea typeface="Heiti SC Light" charset="-122"/>
                <a:cs typeface="Heiti SC Light" charset="-122"/>
              </a:rPr>
              <a:t> </a:t>
            </a:r>
            <a:r>
              <a:rPr kumimoji="1" lang="en-US" altLang="zh-CN">
                <a:latin typeface="Heiti SC Light" charset="-122"/>
                <a:ea typeface="Heiti SC Light" charset="-122"/>
                <a:cs typeface="Heiti SC Light" charset="-122"/>
              </a:rPr>
              <a:t>score</a:t>
            </a:r>
            <a:r>
              <a:rPr kumimoji="1" lang="zh-CN" altLang="en-US">
                <a:latin typeface="Heiti SC Light" charset="-122"/>
                <a:ea typeface="Heiti SC Light" charset="-122"/>
                <a:cs typeface="Heiti SC Light" charset="-122"/>
              </a:rPr>
              <a:t> </a:t>
            </a:r>
            <a:r>
              <a:rPr kumimoji="1" lang="en-US" altLang="zh-CN">
                <a:latin typeface="Heiti SC Light" charset="-122"/>
                <a:ea typeface="Heiti SC Light" charset="-122"/>
                <a:cs typeface="Heiti SC Light" charset="-122"/>
              </a:rPr>
              <a:t>=</a:t>
            </a:r>
            <a:r>
              <a:rPr kumimoji="1" lang="zh-CN" altLang="en-US">
                <a:latin typeface="Heiti SC Light" charset="-122"/>
                <a:ea typeface="Heiti SC Light" charset="-122"/>
                <a:cs typeface="Heiti SC Light" charset="-122"/>
              </a:rPr>
              <a:t> </a:t>
            </a:r>
            <a:r>
              <a:rPr kumimoji="1" lang="en-US" altLang="zh-CN">
                <a:latin typeface="Heiti SC Light" charset="-122"/>
                <a:ea typeface="Heiti SC Light" charset="-122"/>
                <a:cs typeface="Heiti SC Light" charset="-122"/>
              </a:rPr>
              <a:t>60;</a:t>
            </a:r>
            <a:r>
              <a:rPr kumimoji="1" lang="zh-CN" altLang="en-US">
                <a:latin typeface="Heiti SC Light" charset="-122"/>
                <a:ea typeface="Heiti SC Light" charset="-122"/>
                <a:cs typeface="Heiti SC Light" charset="-122"/>
              </a:rPr>
              <a:t>     </a:t>
            </a:r>
            <a:r>
              <a:rPr kumimoji="1" lang="en-US" altLang="zh-CN">
                <a:solidFill>
                  <a:srgbClr val="92D050"/>
                </a:solidFill>
                <a:latin typeface="Heiti SC Light" charset="-122"/>
                <a:ea typeface="Heiti SC Light" charset="-122"/>
                <a:cs typeface="Heiti SC Light" charset="-122"/>
              </a:rPr>
              <a:t>//score</a:t>
            </a:r>
            <a:r>
              <a:rPr kumimoji="1" lang="zh-CN" altLang="en-US">
                <a:solidFill>
                  <a:srgbClr val="92D050"/>
                </a:solidFill>
                <a:latin typeface="Heiti SC Light" charset="-122"/>
                <a:ea typeface="Heiti SC Light" charset="-122"/>
                <a:cs typeface="Heiti SC Light" charset="-122"/>
              </a:rPr>
              <a:t>分数就是变量</a:t>
            </a:r>
          </a:p>
        </p:txBody>
      </p:sp>
    </p:spTree>
    <p:extLst>
      <p:ext uri="{BB962C8B-B14F-4D97-AF65-F5344CB8AC3E}">
        <p14:creationId xmlns:p14="http://schemas.microsoft.com/office/powerpoint/2010/main" val="637218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为什么使用变量</a:t>
            </a:r>
            <a:endParaRPr kumimoji="1" lang="zh-CN" altLang="en-US" dirty="0">
              <a:solidFill>
                <a:schemeClr val="accent2"/>
              </a:solidFill>
            </a:endParaRPr>
          </a:p>
        </p:txBody>
      </p:sp>
      <p:sp>
        <p:nvSpPr>
          <p:cNvPr id="3" name="内容占位符 2"/>
          <p:cNvSpPr>
            <a:spLocks noGrp="1"/>
          </p:cNvSpPr>
          <p:nvPr>
            <p:ph idx="1"/>
          </p:nvPr>
        </p:nvSpPr>
        <p:spPr/>
        <p:txBody>
          <a:bodyPr/>
          <a:lstStyle/>
          <a:p>
            <a:r>
              <a:rPr lang="zh-CN" altLang="zh-CN"/>
              <a:t>计算机的高级语言普遍使用变量来管理内存中存储的数据，这样程序员在存取堆、栈中的数据时就不用花费时间和精力来记忆每个数据在内存中的地址。</a:t>
            </a:r>
            <a:endParaRPr lang="en-US" altLang="zh-CN"/>
          </a:p>
          <a:p>
            <a:r>
              <a:rPr lang="zh-CN" altLang="zh-CN"/>
              <a:t>只要给这些数据存储的地址一个有意义的变量名，以后通过该变量名来存取该地址中的数据。</a:t>
            </a:r>
            <a:r>
              <a:rPr lang="zh-CN" altLang="zh-CN">
                <a:effectLst/>
              </a:rPr>
              <a:t> </a:t>
            </a:r>
            <a:endParaRPr kumimoji="1" lang="zh-CN" altLang="en-US"/>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2017/8/3</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6</a:t>
            </a:fld>
            <a:endParaRPr kumimoji="1" lang="zh-CN" altLang="en-US"/>
          </a:p>
        </p:txBody>
      </p:sp>
    </p:spTree>
    <p:extLst>
      <p:ext uri="{BB962C8B-B14F-4D97-AF65-F5344CB8AC3E}">
        <p14:creationId xmlns:p14="http://schemas.microsoft.com/office/powerpoint/2010/main" val="115318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变量的分类</a:t>
            </a:r>
            <a:endParaRPr kumimoji="1" lang="zh-CN" altLang="en-US" dirty="0">
              <a:solidFill>
                <a:schemeClr val="accent2"/>
              </a:solidFill>
            </a:endParaRPr>
          </a:p>
        </p:txBody>
      </p:sp>
      <p:sp>
        <p:nvSpPr>
          <p:cNvPr id="3" name="内容占位符 2"/>
          <p:cNvSpPr>
            <a:spLocks noGrp="1"/>
          </p:cNvSpPr>
          <p:nvPr>
            <p:ph idx="1"/>
          </p:nvPr>
        </p:nvSpPr>
        <p:spPr/>
        <p:txBody>
          <a:bodyPr/>
          <a:lstStyle/>
          <a:p>
            <a:r>
              <a:rPr kumimoji="1" lang="zh-CN" altLang="en-US"/>
              <a:t>按所属数据类型划分</a:t>
            </a:r>
            <a:endParaRPr kumimoji="1" lang="en-US" altLang="zh-CN"/>
          </a:p>
          <a:p>
            <a:pPr lvl="1"/>
            <a:r>
              <a:rPr kumimoji="1" lang="zh-CN" altLang="en-US"/>
              <a:t>基本类型变量</a:t>
            </a:r>
            <a:endParaRPr kumimoji="1" lang="en-US" altLang="zh-CN"/>
          </a:p>
          <a:p>
            <a:pPr lvl="1"/>
            <a:r>
              <a:rPr kumimoji="1" lang="zh-CN" altLang="en-US"/>
              <a:t>引用类型变量</a:t>
            </a:r>
            <a:endParaRPr kumimoji="1" lang="en-US" altLang="zh-CN"/>
          </a:p>
          <a:p>
            <a:r>
              <a:rPr kumimoji="1" lang="zh-CN" altLang="en-US"/>
              <a:t>按声明的位置划分</a:t>
            </a:r>
            <a:endParaRPr kumimoji="1" lang="en-US" altLang="zh-CN"/>
          </a:p>
          <a:p>
            <a:pPr lvl="1"/>
            <a:r>
              <a:rPr kumimoji="1" lang="zh-CN" altLang="en-US">
                <a:solidFill>
                  <a:srgbClr val="FF0000"/>
                </a:solidFill>
              </a:rPr>
              <a:t>局部变量</a:t>
            </a:r>
            <a:r>
              <a:rPr kumimoji="1" lang="zh-CN" altLang="en-US"/>
              <a:t>：方法或语句块内部定义的变量</a:t>
            </a:r>
            <a:endParaRPr kumimoji="1" lang="en-US" altLang="zh-CN"/>
          </a:p>
          <a:p>
            <a:pPr lvl="1"/>
            <a:r>
              <a:rPr kumimoji="1" lang="zh-CN" altLang="en-US">
                <a:solidFill>
                  <a:srgbClr val="FF0000"/>
                </a:solidFill>
              </a:rPr>
              <a:t>成员变量</a:t>
            </a:r>
            <a:r>
              <a:rPr kumimoji="1" lang="en-US" altLang="zh-CN">
                <a:solidFill>
                  <a:srgbClr val="FF0000"/>
                </a:solidFill>
              </a:rPr>
              <a:t>(</a:t>
            </a:r>
            <a:r>
              <a:rPr kumimoji="1" lang="zh-CN" altLang="en-US">
                <a:solidFill>
                  <a:srgbClr val="FF0000"/>
                </a:solidFill>
              </a:rPr>
              <a:t>全局变量</a:t>
            </a:r>
            <a:r>
              <a:rPr kumimoji="1" lang="en-US" altLang="zh-CN">
                <a:solidFill>
                  <a:srgbClr val="FF0000"/>
                </a:solidFill>
              </a:rPr>
              <a:t>)</a:t>
            </a:r>
            <a:r>
              <a:rPr kumimoji="1" lang="zh-CN" altLang="en-US"/>
              <a:t>：方法外部、类内部定义的变量，也称属性或域。</a:t>
            </a:r>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2017/8/3</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7</a:t>
            </a:fld>
            <a:endParaRPr kumimoji="1" lang="zh-CN" altLang="en-US"/>
          </a:p>
        </p:txBody>
      </p:sp>
    </p:spTree>
    <p:extLst>
      <p:ext uri="{BB962C8B-B14F-4D97-AF65-F5344CB8AC3E}">
        <p14:creationId xmlns:p14="http://schemas.microsoft.com/office/powerpoint/2010/main" val="2000276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变量声明和初始化</a:t>
            </a:r>
            <a:endParaRPr kumimoji="1" lang="zh-CN" altLang="en-US" dirty="0">
              <a:solidFill>
                <a:schemeClr val="accent2"/>
              </a:solidFill>
            </a:endParaRPr>
          </a:p>
        </p:txBody>
      </p:sp>
      <p:sp>
        <p:nvSpPr>
          <p:cNvPr id="3" name="内容占位符 2"/>
          <p:cNvSpPr>
            <a:spLocks noGrp="1"/>
          </p:cNvSpPr>
          <p:nvPr>
            <p:ph idx="1"/>
          </p:nvPr>
        </p:nvSpPr>
        <p:spPr/>
        <p:txBody>
          <a:bodyPr/>
          <a:lstStyle/>
          <a:p>
            <a:r>
              <a:rPr kumimoji="1" lang="zh-CN" altLang="en-US"/>
              <a:t>局部变量声明语法格式</a:t>
            </a:r>
            <a:endParaRPr kumimoji="1" lang="en-US" altLang="zh-CN"/>
          </a:p>
          <a:p>
            <a:endParaRPr kumimoji="1" lang="en-US" altLang="zh-CN"/>
          </a:p>
          <a:p>
            <a:r>
              <a:rPr kumimoji="1" lang="en-US" altLang="zh-CN"/>
              <a:t>Java</a:t>
            </a:r>
            <a:r>
              <a:rPr kumimoji="1" lang="zh-CN" altLang="en-US"/>
              <a:t>变量必须先声明且初始化（赋值</a:t>
            </a:r>
            <a:r>
              <a:rPr kumimoji="1" lang="en-US" altLang="zh-CN"/>
              <a:t>)</a:t>
            </a:r>
            <a:r>
              <a:rPr kumimoji="1" lang="zh-CN" altLang="en-US"/>
              <a:t>后方可使用</a:t>
            </a:r>
            <a:endParaRPr kumimoji="1" lang="en-US" altLang="zh-CN"/>
          </a:p>
          <a:p>
            <a:endParaRPr kumimoji="1" lang="en-US" altLang="zh-CN"/>
          </a:p>
          <a:p>
            <a:endParaRPr kumimoji="1" lang="en-US" altLang="zh-CN"/>
          </a:p>
          <a:p>
            <a:endParaRPr kumimoji="1" lang="en-US" altLang="zh-CN"/>
          </a:p>
          <a:p>
            <a:r>
              <a:rPr kumimoji="1" lang="zh-CN" altLang="en-US"/>
              <a:t>说明：形参属局部变量，方法调用时会被隐式初始化</a:t>
            </a:r>
          </a:p>
        </p:txBody>
      </p:sp>
      <p:sp>
        <p:nvSpPr>
          <p:cNvPr id="4" name="日期占位符 3"/>
          <p:cNvSpPr>
            <a:spLocks noGrp="1"/>
          </p:cNvSpPr>
          <p:nvPr>
            <p:ph type="dt" sz="half" idx="10"/>
          </p:nvPr>
        </p:nvSpPr>
        <p:spPr/>
        <p:txBody>
          <a:bodyPr/>
          <a:lstStyle/>
          <a:p>
            <a:fld id="{31ACD1C5-8165-B64E-BABE-AD18F1BCAE08}" type="datetime1">
              <a:rPr kumimoji="1" lang="zh-CN" altLang="en-US" smtClean="0"/>
              <a:t>2017/8/3</a:t>
            </a:fld>
            <a:endParaRPr kumimoji="1" lang="zh-CN" altLang="en-US"/>
          </a:p>
        </p:txBody>
      </p:sp>
      <p:sp>
        <p:nvSpPr>
          <p:cNvPr id="5" name="页脚占位符 4"/>
          <p:cNvSpPr>
            <a:spLocks noGrp="1"/>
          </p:cNvSpPr>
          <p:nvPr>
            <p:ph type="ftr" sz="quarter" idx="11"/>
          </p:nvPr>
        </p:nvSpPr>
        <p:spPr/>
        <p:txBody>
          <a:bodyPr/>
          <a:lstStyle/>
          <a:p>
            <a:r>
              <a:rPr kumimoji="1" lang="zh-CN" altLang="en-US" smtClean="0"/>
              <a:t>北京优才创智科技有限公司</a:t>
            </a:r>
            <a:endParaRPr kumimoji="1" lang="zh-CN" altLang="en-US" dirty="0"/>
          </a:p>
        </p:txBody>
      </p:sp>
      <p:sp>
        <p:nvSpPr>
          <p:cNvPr id="6" name="幻灯片编号占位符 5"/>
          <p:cNvSpPr>
            <a:spLocks noGrp="1"/>
          </p:cNvSpPr>
          <p:nvPr>
            <p:ph type="sldNum" sz="quarter" idx="12"/>
          </p:nvPr>
        </p:nvSpPr>
        <p:spPr/>
        <p:txBody>
          <a:bodyPr/>
          <a:lstStyle/>
          <a:p>
            <a:fld id="{7BBC1F62-F2EE-734B-B0E2-00D101347D04}" type="slidenum">
              <a:rPr kumimoji="1" lang="zh-CN" altLang="en-US" smtClean="0"/>
              <a:t>8</a:t>
            </a:fld>
            <a:endParaRPr kumimoji="1" lang="zh-CN" altLang="en-US"/>
          </a:p>
        </p:txBody>
      </p:sp>
      <p:sp>
        <p:nvSpPr>
          <p:cNvPr id="7" name="矩形 6"/>
          <p:cNvSpPr/>
          <p:nvPr/>
        </p:nvSpPr>
        <p:spPr>
          <a:xfrm>
            <a:off x="1651000" y="2358233"/>
            <a:ext cx="7708900" cy="414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kumimoji="1" lang="mr-IN" altLang="zh-CN"/>
              <a:t>&lt;</a:t>
            </a:r>
            <a:r>
              <a:rPr kumimoji="1" lang="zh-CN" altLang="mr-IN"/>
              <a:t>类型</a:t>
            </a:r>
            <a:r>
              <a:rPr kumimoji="1" lang="mr-IN" altLang="zh-CN"/>
              <a:t>&gt;  &lt;</a:t>
            </a:r>
            <a:r>
              <a:rPr kumimoji="1" lang="zh-CN" altLang="mr-IN"/>
              <a:t>变量名</a:t>
            </a:r>
            <a:r>
              <a:rPr kumimoji="1" lang="mr-IN" altLang="zh-CN"/>
              <a:t>1&gt;[=&lt;</a:t>
            </a:r>
            <a:r>
              <a:rPr kumimoji="1" lang="zh-CN" altLang="mr-IN"/>
              <a:t>缺省值</a:t>
            </a:r>
            <a:r>
              <a:rPr kumimoji="1" lang="mr-IN" altLang="zh-CN"/>
              <a:t>1&gt;][,&lt;</a:t>
            </a:r>
            <a:r>
              <a:rPr kumimoji="1" lang="zh-CN" altLang="mr-IN"/>
              <a:t>变量名</a:t>
            </a:r>
            <a:r>
              <a:rPr kumimoji="1" lang="mr-IN" altLang="zh-CN"/>
              <a:t>2&gt;[=&lt;</a:t>
            </a:r>
            <a:r>
              <a:rPr kumimoji="1" lang="zh-CN" altLang="mr-IN"/>
              <a:t>缺省值</a:t>
            </a:r>
            <a:r>
              <a:rPr kumimoji="1" lang="mr-IN" altLang="zh-CN"/>
              <a:t>2&gt;]…] ;</a:t>
            </a:r>
            <a:endParaRPr kumimoji="1" lang="zh-CN" altLang="en-US"/>
          </a:p>
        </p:txBody>
      </p:sp>
      <p:sp>
        <p:nvSpPr>
          <p:cNvPr id="8" name="矩形 7"/>
          <p:cNvSpPr/>
          <p:nvPr/>
        </p:nvSpPr>
        <p:spPr>
          <a:xfrm>
            <a:off x="1651000" y="3305178"/>
            <a:ext cx="7708900" cy="14898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kumimoji="1" lang="mr-IN" altLang="zh-CN"/>
              <a:t>public void m1(int a,int b){</a:t>
            </a:r>
            <a:endParaRPr kumimoji="1" lang="en-US" altLang="zh-CN"/>
          </a:p>
          <a:p>
            <a:pPr algn="just"/>
            <a:r>
              <a:rPr kumimoji="1" lang="zh-CN" altLang="en-US"/>
              <a:t>     </a:t>
            </a:r>
            <a:r>
              <a:rPr kumimoji="1" lang="mr-IN" altLang="zh-CN"/>
              <a:t>int i;</a:t>
            </a:r>
            <a:endParaRPr kumimoji="1" lang="en-US" altLang="zh-CN"/>
          </a:p>
          <a:p>
            <a:pPr algn="just"/>
            <a:r>
              <a:rPr kumimoji="1" lang="zh-CN" altLang="en-US"/>
              <a:t>     </a:t>
            </a:r>
            <a:r>
              <a:rPr kumimoji="1" lang="mr-IN" altLang="zh-CN"/>
              <a:t>int j = i + 4;   	</a:t>
            </a:r>
            <a:r>
              <a:rPr kumimoji="1" lang="mr-IN" altLang="zh-CN">
                <a:solidFill>
                  <a:srgbClr val="92D050"/>
                </a:solidFill>
              </a:rPr>
              <a:t>//</a:t>
            </a:r>
            <a:r>
              <a:rPr kumimoji="1" lang="zh-CN" altLang="mr-IN">
                <a:solidFill>
                  <a:srgbClr val="92D050"/>
                </a:solidFill>
              </a:rPr>
              <a:t>编译出错，变量</a:t>
            </a:r>
            <a:r>
              <a:rPr kumimoji="1" lang="mr-IN" altLang="zh-CN">
                <a:solidFill>
                  <a:srgbClr val="92D050"/>
                </a:solidFill>
              </a:rPr>
              <a:t>i</a:t>
            </a:r>
            <a:r>
              <a:rPr kumimoji="1" lang="zh-CN" altLang="mr-IN">
                <a:solidFill>
                  <a:srgbClr val="92D050"/>
                </a:solidFill>
              </a:rPr>
              <a:t>尚未初始化</a:t>
            </a:r>
            <a:endParaRPr kumimoji="1" lang="en-US" altLang="zh-CN">
              <a:solidFill>
                <a:srgbClr val="92D050"/>
              </a:solidFill>
            </a:endParaRPr>
          </a:p>
          <a:p>
            <a:pPr algn="just"/>
            <a:r>
              <a:rPr kumimoji="1" lang="zh-CN" altLang="en-US"/>
              <a:t>     </a:t>
            </a:r>
            <a:r>
              <a:rPr kumimoji="1" lang="mr-IN" altLang="zh-CN"/>
              <a:t>int k = a + b;</a:t>
            </a:r>
            <a:endParaRPr kumimoji="1" lang="en-US" altLang="zh-CN"/>
          </a:p>
          <a:p>
            <a:pPr algn="just"/>
            <a:r>
              <a:rPr kumimoji="1" lang="mr-IN" altLang="zh-CN"/>
              <a:t>}</a:t>
            </a:r>
            <a:endParaRPr kumimoji="1" lang="zh-CN" altLang="en-US"/>
          </a:p>
        </p:txBody>
      </p:sp>
    </p:spTree>
    <p:extLst>
      <p:ext uri="{BB962C8B-B14F-4D97-AF65-F5344CB8AC3E}">
        <p14:creationId xmlns:p14="http://schemas.microsoft.com/office/powerpoint/2010/main" val="1124048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模板" id="{6DE64F58-8F72-474B-99F6-F6874DBCDBAC}" vid="{E3A9BBEE-C672-5843-857C-D3ABE73BEC2C}"/>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PPT模板</Template>
  <TotalTime>2675</TotalTime>
  <Words>3108</Words>
  <Application>Microsoft Macintosh PowerPoint</Application>
  <PresentationFormat>宽屏</PresentationFormat>
  <Paragraphs>599</Paragraphs>
  <Slides>47</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47</vt:i4>
      </vt:variant>
    </vt:vector>
  </HeadingPairs>
  <TitlesOfParts>
    <vt:vector size="56" baseType="lpstr">
      <vt:lpstr>Aparajita</vt:lpstr>
      <vt:lpstr>Calibri</vt:lpstr>
      <vt:lpstr>Heiti SC Light</vt:lpstr>
      <vt:lpstr>Mangal</vt:lpstr>
      <vt:lpstr>Times New Roman</vt:lpstr>
      <vt:lpstr>宋体</vt:lpstr>
      <vt:lpstr>微软雅黑</vt:lpstr>
      <vt:lpstr>Arial</vt:lpstr>
      <vt:lpstr>Office 主题</vt:lpstr>
      <vt:lpstr>Java基础语法</vt:lpstr>
      <vt:lpstr>课程介绍</vt:lpstr>
      <vt:lpstr>目录</vt:lpstr>
      <vt:lpstr>变量</vt:lpstr>
      <vt:lpstr>什么是变量</vt:lpstr>
      <vt:lpstr>变量举例</vt:lpstr>
      <vt:lpstr>为什么使用变量</vt:lpstr>
      <vt:lpstr>变量的分类</vt:lpstr>
      <vt:lpstr>变量声明和初始化</vt:lpstr>
      <vt:lpstr>控制台输出</vt:lpstr>
      <vt:lpstr>变量声明和初始化举例</vt:lpstr>
      <vt:lpstr>变量的声明和初始化练习</vt:lpstr>
      <vt:lpstr>注释</vt:lpstr>
      <vt:lpstr>分隔符、标识符和关键字</vt:lpstr>
      <vt:lpstr>分隔符</vt:lpstr>
      <vt:lpstr>标识符(Identifier)</vt:lpstr>
      <vt:lpstr>抢答题</vt:lpstr>
      <vt:lpstr>关键字</vt:lpstr>
      <vt:lpstr>Java关键字表</vt:lpstr>
      <vt:lpstr>计算机系统的进制和数制转换</vt:lpstr>
      <vt:lpstr>计算机系统进制概述</vt:lpstr>
      <vt:lpstr>十进制</vt:lpstr>
      <vt:lpstr>二进制</vt:lpstr>
      <vt:lpstr>八进制</vt:lpstr>
      <vt:lpstr>十六进制</vt:lpstr>
      <vt:lpstr>进制转换</vt:lpstr>
      <vt:lpstr>进制对照表</vt:lpstr>
      <vt:lpstr>二进制数转八进制</vt:lpstr>
      <vt:lpstr>二进制数转十六进制</vt:lpstr>
      <vt:lpstr>十进制数转二进制</vt:lpstr>
      <vt:lpstr>十进制数转十六进制</vt:lpstr>
      <vt:lpstr>计算题</vt:lpstr>
      <vt:lpstr>数据类型</vt:lpstr>
      <vt:lpstr>数据类型概述</vt:lpstr>
      <vt:lpstr>数据类型层次结构</vt:lpstr>
      <vt:lpstr>基本数据类型</vt:lpstr>
      <vt:lpstr>整型</vt:lpstr>
      <vt:lpstr>抢答题</vt:lpstr>
      <vt:lpstr>整型字面量的表示</vt:lpstr>
      <vt:lpstr>浮点数(小数)</vt:lpstr>
      <vt:lpstr>浮点型字面量的表示</vt:lpstr>
      <vt:lpstr>抢答题</vt:lpstr>
      <vt:lpstr>字符型</vt:lpstr>
      <vt:lpstr>字符编码表</vt:lpstr>
      <vt:lpstr>字符型字面量的表示</vt:lpstr>
      <vt:lpstr>布尔型</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Java基础语法</dc:title>
  <dc:creator>Microsoft Office 用户</dc:creator>
  <cp:lastModifiedBy>Microsoft Office 用户</cp:lastModifiedBy>
  <cp:revision>191</cp:revision>
  <dcterms:created xsi:type="dcterms:W3CDTF">2017-07-19T08:48:17Z</dcterms:created>
  <dcterms:modified xsi:type="dcterms:W3CDTF">2017-08-03T02:56:00Z</dcterms:modified>
</cp:coreProperties>
</file>