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311" r:id="rId12"/>
    <p:sldId id="312" r:id="rId13"/>
    <p:sldId id="313" r:id="rId14"/>
    <p:sldId id="316" r:id="rId15"/>
    <p:sldId id="317" r:id="rId16"/>
    <p:sldId id="318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301" r:id="rId25"/>
    <p:sldId id="277" r:id="rId26"/>
    <p:sldId id="302" r:id="rId27"/>
    <p:sldId id="303" r:id="rId28"/>
    <p:sldId id="278" r:id="rId29"/>
    <p:sldId id="279" r:id="rId30"/>
    <p:sldId id="280" r:id="rId31"/>
    <p:sldId id="304" r:id="rId32"/>
    <p:sldId id="276" r:id="rId33"/>
    <p:sldId id="281" r:id="rId34"/>
    <p:sldId id="282" r:id="rId35"/>
    <p:sldId id="305" r:id="rId36"/>
    <p:sldId id="306" r:id="rId37"/>
    <p:sldId id="308" r:id="rId38"/>
    <p:sldId id="307" r:id="rId39"/>
    <p:sldId id="283" r:id="rId40"/>
    <p:sldId id="284" r:id="rId41"/>
    <p:sldId id="309" r:id="rId42"/>
    <p:sldId id="285" r:id="rId43"/>
    <p:sldId id="310" r:id="rId44"/>
    <p:sldId id="286" r:id="rId45"/>
    <p:sldId id="25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311"/>
            <p14:sldId id="312"/>
            <p14:sldId id="313"/>
            <p14:sldId id="316"/>
            <p14:sldId id="317"/>
            <p14:sldId id="318"/>
            <p14:sldId id="268"/>
            <p14:sldId id="269"/>
            <p14:sldId id="270"/>
            <p14:sldId id="272"/>
            <p14:sldId id="273"/>
            <p14:sldId id="274"/>
            <p14:sldId id="275"/>
            <p14:sldId id="301"/>
            <p14:sldId id="277"/>
            <p14:sldId id="302"/>
            <p14:sldId id="303"/>
            <p14:sldId id="278"/>
            <p14:sldId id="279"/>
            <p14:sldId id="280"/>
            <p14:sldId id="304"/>
            <p14:sldId id="276"/>
            <p14:sldId id="281"/>
            <p14:sldId id="282"/>
            <p14:sldId id="305"/>
            <p14:sldId id="306"/>
            <p14:sldId id="308"/>
            <p14:sldId id="307"/>
            <p14:sldId id="283"/>
            <p14:sldId id="284"/>
            <p14:sldId id="309"/>
            <p14:sldId id="285"/>
            <p14:sldId id="310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/>
    <p:restoredTop sz="89876"/>
  </p:normalViewPr>
  <p:slideViewPr>
    <p:cSldViewPr snapToGrid="0" snapToObjects="1">
      <p:cViewPr>
        <p:scale>
          <a:sx n="80" d="100"/>
          <a:sy n="80" d="100"/>
        </p:scale>
        <p:origin x="200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zh-CN" dirty="0">
                <a:solidFill>
                  <a:srgbClr val="1D208F"/>
                </a:solidFill>
                <a:latin typeface="Times New Roman" pitchFamily="18" charset="0"/>
                <a:ea typeface="楷体_GB2312" pitchFamily="49" charset="-122"/>
              </a:rPr>
              <a:t>String s1 = 3 + 5 + "hello";		//s1结果为"8hello"</a:t>
            </a:r>
          </a:p>
          <a:p>
            <a:pPr algn="just" eaLnBrk="1" hangingPunct="1"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zh-CN" dirty="0">
                <a:solidFill>
                  <a:srgbClr val="1D208F"/>
                </a:solidFill>
                <a:latin typeface="Times New Roman" pitchFamily="18" charset="0"/>
                <a:ea typeface="楷体_GB2312" pitchFamily="49" charset="-122"/>
              </a:rPr>
              <a:t>String s2 = "hello" + 3 + 5;		//s2结果为"hello35"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0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2017/8/1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运算符</a:t>
            </a:r>
            <a:r>
              <a:rPr kumimoji="1" lang="en-US" altLang="zh-CN"/>
              <a:t>,</a:t>
            </a:r>
            <a:r>
              <a:rPr kumimoji="1" lang="zh-CN" altLang="en-US"/>
              <a:t>表达式</a:t>
            </a:r>
            <a:r>
              <a:rPr kumimoji="1" lang="en-US" altLang="zh-CN"/>
              <a:t>,</a:t>
            </a:r>
            <a:r>
              <a:rPr kumimoji="1" lang="zh-CN" altLang="en-US"/>
              <a:t>控制流程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陈赛涛</a:t>
            </a:r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字符串连接运算符</a:t>
            </a:r>
            <a:r>
              <a:rPr kumimoji="1" lang="en-US" altLang="zh-CN" dirty="0"/>
              <a:t>+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"+" </a:t>
            </a:r>
            <a:r>
              <a:rPr kumimoji="1" lang="zh-CN" altLang="en-US"/>
              <a:t>除用于算术加法运算外，还可用于对字符串进行连接操作。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"+"</a:t>
            </a:r>
            <a:r>
              <a:rPr kumimoji="1" lang="zh-CN" altLang="en-US"/>
              <a:t>运算符两侧的操作数中只要有一个是字符串</a:t>
            </a:r>
            <a:r>
              <a:rPr kumimoji="1" lang="en-US" altLang="zh-CN"/>
              <a:t>(String)</a:t>
            </a:r>
            <a:r>
              <a:rPr kumimoji="1" lang="zh-CN" altLang="en-US"/>
              <a:t>类型，系统会自动将另一个操作数转换为字符串然后再进行连接。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2519" y="2506664"/>
            <a:ext cx="7708900" cy="73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int i = 300 +5;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String s = "hello, " + "world!";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2519" y="4965701"/>
            <a:ext cx="7708900" cy="93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int i = 300 +5;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String s = "hello, " + i  + "</a:t>
            </a:r>
            <a:r>
              <a:rPr kumimoji="1" lang="zh-CN" altLang="mr-IN">
                <a:solidFill>
                  <a:schemeClr val="bg1"/>
                </a:solidFill>
              </a:rPr>
              <a:t>号</a:t>
            </a:r>
            <a:r>
              <a:rPr kumimoji="1" lang="mr-IN" altLang="zh-CN">
                <a:solidFill>
                  <a:schemeClr val="bg1"/>
                </a:solidFill>
              </a:rPr>
              <a:t>";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System.out.println(s);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数据类型的转换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概述</a:t>
            </a:r>
            <a:endParaRPr kumimoji="1" lang="en-US" altLang="zh-CN"/>
          </a:p>
          <a:p>
            <a:r>
              <a:rPr kumimoji="1" lang="zh-CN" altLang="en-US"/>
              <a:t>小类型向大类型</a:t>
            </a:r>
            <a:r>
              <a:rPr kumimoji="1" lang="zh-CN" altLang="en-US"/>
              <a:t>转换</a:t>
            </a:r>
            <a:endParaRPr kumimoji="1" lang="en-US" altLang="zh-CN"/>
          </a:p>
          <a:p>
            <a:r>
              <a:rPr kumimoji="1" lang="zh-CN" altLang="en-US"/>
              <a:t>大类型向小类型转换</a:t>
            </a:r>
            <a:endParaRPr kumimoji="1" lang="en-US" altLang="zh-CN"/>
          </a:p>
          <a:p>
            <a:r>
              <a:rPr kumimoji="1" lang="en-US" altLang="zh-CN"/>
              <a:t>char</a:t>
            </a:r>
            <a:r>
              <a:rPr kumimoji="1" lang="zh-CN" altLang="en-US"/>
              <a:t>与</a:t>
            </a:r>
            <a:r>
              <a:rPr kumimoji="1" lang="en-US" altLang="zh-CN"/>
              <a:t>int</a:t>
            </a:r>
            <a:r>
              <a:rPr kumimoji="1" lang="zh-CN" altLang="en-US"/>
              <a:t>之间</a:t>
            </a:r>
            <a:r>
              <a:rPr kumimoji="1" lang="zh-CN" altLang="en-US"/>
              <a:t>的转换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数据类型的转换概述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不同的类型的数据经常出现相互转换的现象</a:t>
            </a:r>
            <a:r>
              <a:rPr lang="zh-CN" altLang="en-US"/>
              <a:t>，将一种基本数据类型转换为另一种基本数据类型叫做数据类型转换。</a:t>
            </a:r>
            <a:endParaRPr lang="en-US" altLang="zh-CN"/>
          </a:p>
          <a:p>
            <a:pPr lvl="1"/>
            <a:r>
              <a:rPr lang="en-US" altLang="zh-CN"/>
              <a:t>byte</a:t>
            </a:r>
            <a:r>
              <a:rPr lang="zh-CN" altLang="zh-CN"/>
              <a:t>类型的变量参与计算时，其数据将转换为</a:t>
            </a:r>
            <a:r>
              <a:rPr lang="en-US" altLang="zh-CN"/>
              <a:t>int</a:t>
            </a:r>
            <a:r>
              <a:rPr lang="zh-CN" altLang="zh-CN"/>
              <a:t>类型。</a:t>
            </a:r>
          </a:p>
          <a:p>
            <a:pPr lvl="1"/>
            <a:r>
              <a:rPr lang="zh-CN" altLang="zh-CN"/>
              <a:t>也可能出现</a:t>
            </a:r>
            <a:r>
              <a:rPr lang="en-US" altLang="zh-CN"/>
              <a:t>int</a:t>
            </a:r>
            <a:r>
              <a:rPr lang="zh-CN" altLang="zh-CN"/>
              <a:t>类型的数据存放至</a:t>
            </a:r>
            <a:r>
              <a:rPr lang="en-US" altLang="zh-CN"/>
              <a:t>byte</a:t>
            </a:r>
            <a:r>
              <a:rPr lang="zh-CN" altLang="zh-CN"/>
              <a:t>类型的变量中，这时也需要转换。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数值类型间转换途径</a:t>
            </a:r>
          </a:p>
          <a:p>
            <a:endParaRPr lang="zh-CN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22600" y="4387058"/>
            <a:ext cx="5588000" cy="1828800"/>
            <a:chOff x="1854" y="11898"/>
            <a:chExt cx="4320" cy="1872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5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byte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1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short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7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74" y="1345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float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454" y="1345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double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74" y="1189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char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39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5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1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554" y="1299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4" y="1299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914" y="1361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734" y="12990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4734" y="12990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54" y="1221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小类型向大类型转换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小类型向大类型的转换会自动完成，即不需要程序员编写额外的代码，由</a:t>
            </a:r>
            <a:r>
              <a:rPr lang="en-US" altLang="zh-CN"/>
              <a:t>JVM</a:t>
            </a:r>
            <a:r>
              <a:rPr lang="zh-CN" altLang="zh-CN"/>
              <a:t>负责。</a:t>
            </a:r>
          </a:p>
          <a:p>
            <a:pPr lvl="1"/>
            <a:r>
              <a:rPr lang="zh-CN" altLang="zh-CN"/>
              <a:t>自动类型转换也叫</a:t>
            </a:r>
            <a:r>
              <a:rPr lang="en-US" altLang="zh-CN"/>
              <a:t>"</a:t>
            </a:r>
            <a:r>
              <a:rPr lang="zh-CN" altLang="zh-CN">
                <a:solidFill>
                  <a:srgbClr val="FF0000"/>
                </a:solidFill>
              </a:rPr>
              <a:t>隐式类型转换</a:t>
            </a:r>
            <a:r>
              <a:rPr lang="en-US" altLang="zh-CN"/>
              <a:t>"</a:t>
            </a:r>
            <a:r>
              <a:rPr lang="zh-CN" altLang="zh-CN"/>
              <a:t>。</a:t>
            </a:r>
          </a:p>
          <a:p>
            <a:r>
              <a:rPr lang="zh-CN" altLang="zh-CN"/>
              <a:t>自动转换的规则：符号位会自动扩展</a:t>
            </a:r>
            <a:r>
              <a:rPr lang="en-US" altLang="zh-CN"/>
              <a:t>, </a:t>
            </a:r>
            <a:r>
              <a:rPr lang="zh-CN" altLang="zh-CN"/>
              <a:t>负数补</a:t>
            </a:r>
            <a:r>
              <a:rPr lang="en-US" altLang="zh-CN"/>
              <a:t>1, </a:t>
            </a:r>
            <a:r>
              <a:rPr lang="zh-CN" altLang="zh-CN"/>
              <a:t>正数补</a:t>
            </a:r>
            <a:r>
              <a:rPr lang="en-US" altLang="zh-CN"/>
              <a:t>0, </a:t>
            </a:r>
            <a:r>
              <a:rPr lang="zh-CN" altLang="zh-CN"/>
              <a:t>保证补码数值不变。</a:t>
            </a:r>
          </a:p>
          <a:p>
            <a:r>
              <a:rPr lang="zh-CN" altLang="zh-CN"/>
              <a:t>自动类型转换包含以下情况：</a:t>
            </a:r>
          </a:p>
          <a:p>
            <a:pPr lvl="1"/>
            <a:r>
              <a:rPr lang="en-US" altLang="zh-CN"/>
              <a:t>byte-&gt;short-&gt;int-&gt;long-&gt;float-&gt;double</a:t>
            </a:r>
            <a:endParaRPr lang="zh-CN" altLang="zh-CN"/>
          </a:p>
          <a:p>
            <a:pPr lvl="1"/>
            <a:r>
              <a:rPr lang="en-US" altLang="zh-CN"/>
              <a:t>int</a:t>
            </a:r>
            <a:r>
              <a:rPr lang="zh-CN" altLang="zh-CN"/>
              <a:t>和</a:t>
            </a:r>
            <a:r>
              <a:rPr lang="en-US" altLang="zh-CN"/>
              <a:t>char</a:t>
            </a:r>
            <a:r>
              <a:rPr lang="zh-CN" altLang="zh-CN"/>
              <a:t>类型的数据在某些情况下可以自动相互转换。</a:t>
            </a:r>
          </a:p>
          <a:p>
            <a:r>
              <a:rPr lang="zh-CN" altLang="zh-CN"/>
              <a:t>整数到浮点数转换会损失精确度。</a:t>
            </a:r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小类型向大类型转换举例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int</a:t>
            </a:r>
            <a:r>
              <a:rPr kumimoji="1" lang="zh-CN" altLang="en-US"/>
              <a:t>类型的数据自动转换为</a:t>
            </a:r>
            <a:r>
              <a:rPr kumimoji="1" lang="en-US" altLang="zh-CN"/>
              <a:t>long</a:t>
            </a:r>
            <a:r>
              <a:rPr kumimoji="1" lang="zh-CN" altLang="en-US"/>
              <a:t>类型的数据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2519" y="2506664"/>
            <a:ext cx="7708900" cy="289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/**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double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类型的数据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强制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转换为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 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精度会丢失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*/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main(String[] args) {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int i = -2;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long l = i;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System.out.println("int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-2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"+Integer.toBinaryString(i));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System.out.println("lone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-2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"+Long.toBinaryString(l));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518" y="5664200"/>
            <a:ext cx="9501682" cy="51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double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类型的数据为：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2200.123456</a:t>
            </a:r>
          </a:p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类型的数据为：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2200</a:t>
            </a:r>
            <a:endParaRPr kumimoji="1"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int</a:t>
            </a:r>
            <a:r>
              <a:rPr kumimoji="1" lang="zh-CN" altLang="en-US" dirty="0"/>
              <a:t>直接的转换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对</a:t>
            </a:r>
            <a:r>
              <a:rPr lang="en-US" altLang="zh-CN"/>
              <a:t>char</a:t>
            </a:r>
            <a:r>
              <a:rPr lang="zh-CN" altLang="zh-CN"/>
              <a:t>类型的数据在底层是按</a:t>
            </a:r>
            <a:r>
              <a:rPr lang="en-US" altLang="zh-CN"/>
              <a:t>int</a:t>
            </a:r>
            <a:r>
              <a:rPr lang="zh-CN" altLang="zh-CN"/>
              <a:t>类型来处理的</a:t>
            </a:r>
            <a:r>
              <a:rPr lang="zh-CN" altLang="zh-CN">
                <a:effectLst/>
              </a:rPr>
              <a:t> </a:t>
            </a:r>
            <a:endParaRPr lang="en-US" altLang="zh-CN">
              <a:effectLst/>
            </a:endParaRPr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2519" y="2506664"/>
            <a:ext cx="7708900" cy="289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/**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 </a:t>
            </a:r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与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char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的数据在赋值时可用自动转换</a:t>
            </a:r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*/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main(String[] args) {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char c = 65;//int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类型的数据自动转换为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char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int b = 'b';//char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类型的数据自动转换为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System.out.println("char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65="+c);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System.out.println("int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b="+b);	</a:t>
            </a: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518" y="5664200"/>
            <a:ext cx="9501682" cy="51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char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65=A</a:t>
            </a:r>
          </a:p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b=98</a:t>
            </a:r>
            <a:endParaRPr kumimoji="1"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int</a:t>
            </a:r>
            <a:r>
              <a:rPr kumimoji="1" lang="zh-CN" altLang="en-US" dirty="0"/>
              <a:t>直接的转换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对</a:t>
            </a:r>
            <a:r>
              <a:rPr lang="en-US" altLang="zh-CN"/>
              <a:t>char</a:t>
            </a:r>
            <a:r>
              <a:rPr lang="zh-CN" altLang="zh-CN"/>
              <a:t>类型的数据在底层是按</a:t>
            </a:r>
            <a:r>
              <a:rPr lang="en-US" altLang="zh-CN"/>
              <a:t>int</a:t>
            </a:r>
            <a:r>
              <a:rPr lang="zh-CN" altLang="zh-CN"/>
              <a:t>类型来处理的</a:t>
            </a:r>
            <a:r>
              <a:rPr lang="zh-CN" altLang="zh-CN">
                <a:effectLst/>
              </a:rPr>
              <a:t> </a:t>
            </a:r>
            <a:endParaRPr lang="en-US" altLang="zh-CN">
              <a:effectLst/>
            </a:endParaRPr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2519" y="2506664"/>
            <a:ext cx="7708900" cy="289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/** 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mr-I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 </a:t>
            </a:r>
            <a:r>
              <a:rPr lang="en-US" altLang="zh-CN"/>
              <a:t>Java</a:t>
            </a:r>
            <a:r>
              <a:rPr lang="zh-CN" altLang="zh-CN"/>
              <a:t>对</a:t>
            </a:r>
            <a:r>
              <a:rPr lang="en-US" altLang="zh-CN"/>
              <a:t>char</a:t>
            </a:r>
            <a:r>
              <a:rPr lang="zh-CN" altLang="zh-CN"/>
              <a:t>类型的数据在底层是按</a:t>
            </a:r>
            <a:r>
              <a:rPr lang="en-US" altLang="zh-CN"/>
              <a:t>int</a:t>
            </a:r>
            <a:r>
              <a:rPr lang="zh-CN" altLang="zh-CN"/>
              <a:t>类型来处理的 </a:t>
            </a:r>
            <a:endParaRPr lang="en-US" altLang="zh-CN"/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*/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main(String[] args) {</a:t>
            </a:r>
            <a:endParaRPr kumimoji="1" lang="en-US" altLang="zh-CN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char ca = 'a';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int i2 = ca + 1;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char cb = (char) (ca+1);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System.out.println("char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数值为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:"+(int)ca);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System.out.println(cb +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":"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i2);	</a:t>
            </a:r>
          </a:p>
          <a:p>
            <a:r>
              <a:rPr kumimoji="1" lang="mr-IN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518" y="5664200"/>
            <a:ext cx="9501682" cy="51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char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类型的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数值为</a:t>
            </a: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:97</a:t>
            </a:r>
          </a:p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b:98</a:t>
            </a:r>
            <a:endParaRPr kumimoji="1"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表达式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什么是表达式</a:t>
            </a:r>
            <a:endParaRPr kumimoji="1" lang="en-US" altLang="zh-CN"/>
          </a:p>
          <a:p>
            <a:r>
              <a:rPr kumimoji="1" lang="zh-CN" altLang="en-US"/>
              <a:t>表达式中的数值类型转换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0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什么是表达式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表达式是符合一定语法规则的运算符和操作数的序列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表达式的类型和值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表达式的值是唯一的</a:t>
            </a:r>
            <a:endParaRPr kumimoji="1" lang="en-US" altLang="zh-CN"/>
          </a:p>
          <a:p>
            <a:r>
              <a:rPr kumimoji="1" lang="zh-CN" altLang="en-US"/>
              <a:t>对表达式中操作数进行运算得到的结果称为表达式的值</a:t>
            </a:r>
            <a:endParaRPr kumimoji="1" lang="en-US" altLang="zh-CN"/>
          </a:p>
          <a:p>
            <a:r>
              <a:rPr kumimoji="1" lang="zh-CN" altLang="en-US"/>
              <a:t>表达式的值的数据类型即为表达式的类型</a:t>
            </a:r>
            <a:endParaRPr kumimoji="1" lang="en-US" altLang="zh-CN"/>
          </a:p>
          <a:p>
            <a:r>
              <a:rPr kumimoji="1" lang="zh-CN" altLang="en-US"/>
              <a:t>表达式的运算顺序</a:t>
            </a:r>
            <a:endParaRPr kumimoji="1" lang="en-US" altLang="zh-CN"/>
          </a:p>
          <a:p>
            <a:pPr lvl="1"/>
            <a:r>
              <a:rPr kumimoji="1" lang="zh-CN" altLang="en-US"/>
              <a:t>首先应按照运算符的优先级从高到低的顺序进行</a:t>
            </a:r>
            <a:endParaRPr kumimoji="1" lang="en-US" altLang="zh-CN"/>
          </a:p>
          <a:p>
            <a:pPr lvl="1"/>
            <a:r>
              <a:rPr kumimoji="1" lang="zh-CN" altLang="en-US"/>
              <a:t>优先级相同的运算符按照事先约定的结合方向进行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17765"/>
            <a:ext cx="7708900" cy="376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3</a:t>
            </a:r>
            <a:r>
              <a:rPr kumimoji="1" lang="en-US" altLang="zh-CN">
                <a:solidFill>
                  <a:schemeClr val="bg1"/>
                </a:solidFill>
              </a:rPr>
              <a:t>;	</a:t>
            </a:r>
            <a:r>
              <a:rPr kumimoji="1" lang="mr-IN" altLang="zh-CN">
                <a:solidFill>
                  <a:schemeClr val="bg1"/>
                </a:solidFill>
              </a:rPr>
              <a:t>a</a:t>
            </a:r>
            <a:r>
              <a:rPr kumimoji="1" lang="en-US" altLang="zh-CN">
                <a:solidFill>
                  <a:schemeClr val="bg1"/>
                </a:solidFill>
              </a:rPr>
              <a:t>;	</a:t>
            </a:r>
            <a:r>
              <a:rPr kumimoji="1" lang="mr-IN" altLang="zh-CN">
                <a:solidFill>
                  <a:schemeClr val="bg1"/>
                </a:solidFill>
              </a:rPr>
              <a:t>5.0 + a</a:t>
            </a:r>
            <a:r>
              <a:rPr kumimoji="1" lang="en-US" altLang="zh-CN">
                <a:solidFill>
                  <a:schemeClr val="bg1"/>
                </a:solidFill>
              </a:rPr>
              <a:t>;		</a:t>
            </a:r>
            <a:r>
              <a:rPr kumimoji="1" lang="mr-IN" altLang="zh-CN">
                <a:solidFill>
                  <a:schemeClr val="bg1"/>
                </a:solidFill>
              </a:rPr>
              <a:t>(a-b) * c – 4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76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结合方向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  <p:graphicFrame>
        <p:nvGraphicFramePr>
          <p:cNvPr id="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2984"/>
              </p:ext>
            </p:extLst>
          </p:nvPr>
        </p:nvGraphicFramePr>
        <p:xfrm>
          <a:off x="838200" y="2137569"/>
          <a:ext cx="10515600" cy="3771900"/>
        </p:xfrm>
        <a:graphic>
          <a:graphicData uri="http://schemas.openxmlformats.org/drawingml/2006/table">
            <a:tbl>
              <a:tblPr/>
              <a:tblGrid>
                <a:gridCol w="1829527"/>
                <a:gridCol w="8686073"/>
              </a:tblGrid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结合方向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[]   ()  .   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方法调用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++  --  +(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单目运算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-(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单目运算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~  !  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强制类型转换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new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*  /  %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加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-(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减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&lt;&lt;  &gt;&gt;  &gt;&gt;&gt;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&lt;  &lt;=  &gt;  &gt;=  instanceof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==  !=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&amp;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^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|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&amp;&amp;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||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?: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=  +=  -+  *=  /=  %=  &amp;=  |=  ^=  &lt;&lt;=  &gt;&gt;=  &gt;&gt;&gt;=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  <a:endParaRPr kumimoji="1" lang="en-US" altLang="zh-CN" dirty="0"/>
          </a:p>
          <a:p>
            <a:r>
              <a:rPr kumimoji="1" lang="zh-CN" altLang="en-US" dirty="0"/>
              <a:t>表达式</a:t>
            </a:r>
            <a:endParaRPr kumimoji="1" lang="en-US" altLang="zh-CN" dirty="0"/>
          </a:p>
          <a:p>
            <a:r>
              <a:rPr kumimoji="1" lang="zh-CN" altLang="en-US" dirty="0"/>
              <a:t>程序运行流程</a:t>
            </a:r>
            <a:endParaRPr kumimoji="1" lang="en-US" altLang="zh-CN" dirty="0"/>
          </a:p>
          <a:p>
            <a:r>
              <a:rPr kumimoji="1" lang="zh-CN" altLang="en-US" dirty="0"/>
              <a:t>分支语句</a:t>
            </a:r>
            <a:endParaRPr kumimoji="1" lang="en-US" altLang="zh-CN" dirty="0"/>
          </a:p>
          <a:p>
            <a:r>
              <a:rPr kumimoji="1" lang="zh-CN" altLang="en-US" dirty="0"/>
              <a:t>循环语句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表达式中的数值类型转换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类型转换的原理及什么时候要用强制类型转换</a:t>
            </a:r>
            <a:endParaRPr kumimoji="1" lang="en-US" altLang="zh-CN"/>
          </a:p>
          <a:p>
            <a:r>
              <a:rPr kumimoji="1" lang="zh-CN" altLang="en-US"/>
              <a:t>表达式的数据类型自动提升</a:t>
            </a:r>
            <a:endParaRPr kumimoji="1" lang="en-US" altLang="zh-CN"/>
          </a:p>
          <a:p>
            <a:pPr lvl="1"/>
            <a:r>
              <a:rPr kumimoji="1" lang="zh-CN" altLang="en-US"/>
              <a:t>所有的</a:t>
            </a:r>
            <a:r>
              <a:rPr kumimoji="1" lang="en-US" altLang="zh-CN"/>
              <a:t>byte</a:t>
            </a:r>
            <a:r>
              <a:rPr kumimoji="1" lang="zh-CN" altLang="en-US"/>
              <a:t>型、</a:t>
            </a:r>
            <a:r>
              <a:rPr kumimoji="1" lang="en-US" altLang="zh-CN"/>
              <a:t>short</a:t>
            </a:r>
            <a:r>
              <a:rPr kumimoji="1" lang="zh-CN" altLang="en-US"/>
              <a:t>型和</a:t>
            </a:r>
            <a:r>
              <a:rPr kumimoji="1" lang="en-US" altLang="zh-CN"/>
              <a:t>char</a:t>
            </a:r>
            <a:r>
              <a:rPr kumimoji="1" lang="zh-CN" altLang="en-US"/>
              <a:t>的值将被提升到</a:t>
            </a:r>
            <a:r>
              <a:rPr kumimoji="1" lang="en-US" altLang="zh-CN"/>
              <a:t>int</a:t>
            </a:r>
            <a:r>
              <a:rPr kumimoji="1" lang="zh-CN" altLang="en-US"/>
              <a:t>型；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long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long</a:t>
            </a:r>
            <a:r>
              <a:rPr kumimoji="1" lang="zh-CN" altLang="en-US"/>
              <a:t>型；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float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float</a:t>
            </a:r>
            <a:r>
              <a:rPr kumimoji="1" lang="zh-CN" altLang="en-US"/>
              <a:t>型；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double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double</a:t>
            </a:r>
            <a:r>
              <a:rPr kumimoji="1" lang="zh-CN" altLang="en-US"/>
              <a:t>型。</a:t>
            </a:r>
            <a:endParaRPr kumimoji="1" lang="en-US" altLang="zh-CN"/>
          </a:p>
          <a:p>
            <a:r>
              <a:rPr kumimoji="1" lang="zh-CN" altLang="en-US"/>
              <a:t>分析 </a:t>
            </a:r>
            <a:r>
              <a:rPr kumimoji="1" lang="en-US" altLang="zh-CN"/>
              <a:t>System.out.println(‘a’+1)</a:t>
            </a:r>
            <a:r>
              <a:rPr kumimoji="1" lang="zh-CN" altLang="en-US"/>
              <a:t>与  	               </a:t>
            </a:r>
            <a:r>
              <a:rPr kumimoji="1" lang="en-US" altLang="zh-CN"/>
              <a:t>System.out.println(“”+’a’+1) </a:t>
            </a:r>
            <a:r>
              <a:rPr kumimoji="1" lang="zh-CN" altLang="en-US"/>
              <a:t>的区别。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1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程序运行流程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按照运行流程来划分，程序可分为三种基本结构</a:t>
            </a:r>
            <a:endParaRPr kumimoji="1" lang="en-US" altLang="zh-CN"/>
          </a:p>
          <a:p>
            <a:pPr lvl="1"/>
            <a:r>
              <a:rPr kumimoji="1" lang="zh-CN" altLang="en-US"/>
              <a:t>顺序结构</a:t>
            </a:r>
            <a:endParaRPr kumimoji="1" lang="en-US" altLang="zh-CN"/>
          </a:p>
          <a:p>
            <a:pPr lvl="1"/>
            <a:r>
              <a:rPr kumimoji="1" lang="zh-CN" altLang="en-US"/>
              <a:t>分支结构</a:t>
            </a:r>
            <a:endParaRPr kumimoji="1" lang="en-US" altLang="zh-CN"/>
          </a:p>
          <a:p>
            <a:pPr lvl="1"/>
            <a:r>
              <a:rPr kumimoji="1" lang="zh-CN" altLang="en-US"/>
              <a:t>循环结构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顺序结构：按照语句出现的顺序依次执行的程序结构。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5130800" y="3163094"/>
            <a:ext cx="1930400" cy="1676400"/>
            <a:chOff x="4374" y="1446"/>
            <a:chExt cx="1800" cy="2028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374" y="1602"/>
              <a:ext cx="1800" cy="15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36000"/>
            <a:lstStyle/>
            <a:p>
              <a:endParaRPr lang="zh-CN" altLang="en-US" i="1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734" y="1446"/>
              <a:ext cx="1080" cy="2028"/>
              <a:chOff x="4374" y="822"/>
              <a:chExt cx="1080" cy="2028"/>
            </a:xfrm>
          </p:grpSpPr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4374" y="1290"/>
                <a:ext cx="1080" cy="31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itchFamily="18" charset="0"/>
                  </a:rPr>
                  <a:t>语句</a:t>
                </a:r>
                <a:r>
                  <a:rPr lang="en-US" altLang="zh-CN" sz="12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4374" y="2070"/>
                <a:ext cx="108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itchFamily="18" charset="0"/>
                  </a:rPr>
                  <a:t>语句</a:t>
                </a:r>
                <a:r>
                  <a:rPr lang="en-US" altLang="zh-CN" sz="12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4914" y="82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4914" y="160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4914" y="238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8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分支结构也称选择性结构，有条件地执行或跳过特定的语句或语句块，实现有选择的流程控制。</a:t>
            </a:r>
            <a:endParaRPr kumimoji="1" lang="en-US" altLang="zh-CN"/>
          </a:p>
          <a:p>
            <a:r>
              <a:rPr kumimoji="1" lang="zh-CN" altLang="en-US"/>
              <a:t>分支语句</a:t>
            </a:r>
            <a:endParaRPr kumimoji="1" lang="en-US" altLang="zh-CN"/>
          </a:p>
          <a:p>
            <a:pPr lvl="1"/>
            <a:r>
              <a:rPr kumimoji="1" lang="en-US" altLang="zh-CN"/>
              <a:t>if-else</a:t>
            </a:r>
            <a:r>
              <a:rPr kumimoji="1" lang="zh-CN" altLang="en-US"/>
              <a:t>语句</a:t>
            </a:r>
            <a:endParaRPr kumimoji="1" lang="en-US" altLang="zh-CN"/>
          </a:p>
          <a:p>
            <a:pPr lvl="1"/>
            <a:r>
              <a:rPr kumimoji="1" lang="en-US" altLang="zh-CN"/>
              <a:t>switch</a:t>
            </a:r>
            <a:r>
              <a:rPr kumimoji="1" lang="zh-CN" altLang="en-US"/>
              <a:t>语句</a:t>
            </a:r>
            <a:endParaRPr kumimoji="1" lang="en-US" altLang="zh-CN"/>
          </a:p>
          <a:p>
            <a:r>
              <a:rPr kumimoji="1" lang="zh-CN" altLang="en-US"/>
              <a:t>分支形式</a:t>
            </a:r>
            <a:endParaRPr kumimoji="1" lang="en-US" altLang="zh-CN"/>
          </a:p>
          <a:p>
            <a:pPr lvl="1"/>
            <a:r>
              <a:rPr kumimoji="1" lang="zh-CN" altLang="en-US"/>
              <a:t>单路分支结构</a:t>
            </a:r>
            <a:endParaRPr kumimoji="1" lang="en-US" altLang="zh-CN"/>
          </a:p>
          <a:p>
            <a:pPr lvl="1"/>
            <a:r>
              <a:rPr kumimoji="1" lang="zh-CN" altLang="en-US"/>
              <a:t>双路分支结构</a:t>
            </a:r>
            <a:endParaRPr kumimoji="1" lang="en-US" altLang="zh-CN"/>
          </a:p>
          <a:p>
            <a:pPr lvl="1"/>
            <a:r>
              <a:rPr kumimoji="1" lang="zh-CN" altLang="en-US"/>
              <a:t>多路分支结构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的分支结构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if-else</a:t>
            </a:r>
            <a:r>
              <a:rPr kumimoji="1" lang="zh-CN" altLang="en-US"/>
              <a:t>语句用于实现分支结构，其中的</a:t>
            </a:r>
            <a:r>
              <a:rPr kumimoji="1" lang="en-US" altLang="zh-CN"/>
              <a:t>else</a:t>
            </a:r>
            <a:r>
              <a:rPr kumimoji="1" lang="zh-CN" altLang="en-US"/>
              <a:t>子句不是必须的，</a:t>
            </a:r>
            <a:r>
              <a:rPr kumimoji="1" lang="en-US" altLang="zh-CN"/>
              <a:t>if-else</a:t>
            </a:r>
            <a:r>
              <a:rPr kumimoji="1" lang="zh-CN" altLang="en-US"/>
              <a:t>语句又可细分为三种形式。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995256" y="3051713"/>
            <a:ext cx="2641600" cy="2490788"/>
            <a:chOff x="2064" y="1791"/>
            <a:chExt cx="1224" cy="1325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04" y="1978"/>
              <a:ext cx="72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136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664" y="179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352" y="254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448" y="2041"/>
              <a:ext cx="432" cy="24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447" y="2104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880" y="2166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000" y="2166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2352" y="2665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208" y="2041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784" y="2041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064" y="1916"/>
              <a:ext cx="1224" cy="8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784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352" y="2166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352" y="2166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000" y="2540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208" y="2991"/>
              <a:ext cx="9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双路分支结构</a:t>
              </a:r>
            </a:p>
          </p:txBody>
        </p:sp>
      </p:grpSp>
      <p:grpSp>
        <p:nvGrpSpPr>
          <p:cNvPr id="73" name="Group 37"/>
          <p:cNvGrpSpPr>
            <a:grpSpLocks/>
          </p:cNvGrpSpPr>
          <p:nvPr/>
        </p:nvGrpSpPr>
        <p:grpSpPr bwMode="auto">
          <a:xfrm>
            <a:off x="7192918" y="2742023"/>
            <a:ext cx="3860800" cy="3200400"/>
            <a:chOff x="3504" y="1680"/>
            <a:chExt cx="1824" cy="2016"/>
          </a:xfrm>
        </p:grpSpPr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3919" y="3120"/>
              <a:ext cx="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504" y="1815"/>
              <a:ext cx="829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4499" y="1951"/>
              <a:ext cx="414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>
              <a:off x="3919" y="1680"/>
              <a:ext cx="0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919" y="2086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3"/>
            <p:cNvSpPr>
              <a:spLocks noChangeShapeType="1"/>
            </p:cNvSpPr>
            <p:nvPr/>
          </p:nvSpPr>
          <p:spPr bwMode="auto">
            <a:xfrm>
              <a:off x="3919" y="2763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4"/>
            <p:cNvSpPr>
              <a:spLocks noChangeArrowheads="1"/>
            </p:cNvSpPr>
            <p:nvPr/>
          </p:nvSpPr>
          <p:spPr bwMode="auto">
            <a:xfrm>
              <a:off x="3670" y="1951"/>
              <a:ext cx="497" cy="13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3670" y="1951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" name="Line 46"/>
            <p:cNvSpPr>
              <a:spLocks noChangeShapeType="1"/>
            </p:cNvSpPr>
            <p:nvPr/>
          </p:nvSpPr>
          <p:spPr bwMode="auto">
            <a:xfrm>
              <a:off x="4167" y="2019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>
              <a:off x="5162" y="2019"/>
              <a:ext cx="0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8"/>
            <p:cNvSpPr>
              <a:spLocks noChangeShapeType="1"/>
            </p:cNvSpPr>
            <p:nvPr/>
          </p:nvSpPr>
          <p:spPr bwMode="auto">
            <a:xfrm flipH="1">
              <a:off x="3919" y="3237"/>
              <a:ext cx="1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3587" y="2086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" name="Text Box 50"/>
            <p:cNvSpPr txBox="1">
              <a:spLocks noChangeArrowheads="1"/>
            </p:cNvSpPr>
            <p:nvPr/>
          </p:nvSpPr>
          <p:spPr bwMode="auto">
            <a:xfrm>
              <a:off x="4084" y="1883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7" name="Text Box 51"/>
            <p:cNvSpPr txBox="1">
              <a:spLocks noChangeArrowheads="1"/>
            </p:cNvSpPr>
            <p:nvPr/>
          </p:nvSpPr>
          <p:spPr bwMode="auto">
            <a:xfrm>
              <a:off x="4499" y="2289"/>
              <a:ext cx="414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>
              <a:off x="3919" y="2425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AutoShape 53"/>
            <p:cNvSpPr>
              <a:spLocks noChangeArrowheads="1"/>
            </p:cNvSpPr>
            <p:nvPr/>
          </p:nvSpPr>
          <p:spPr bwMode="auto">
            <a:xfrm>
              <a:off x="3670" y="2289"/>
              <a:ext cx="497" cy="13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0" name="Text Box 54"/>
            <p:cNvSpPr txBox="1">
              <a:spLocks noChangeArrowheads="1"/>
            </p:cNvSpPr>
            <p:nvPr/>
          </p:nvSpPr>
          <p:spPr bwMode="auto">
            <a:xfrm>
              <a:off x="3670" y="2289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" name="Line 55"/>
            <p:cNvSpPr>
              <a:spLocks noChangeShapeType="1"/>
            </p:cNvSpPr>
            <p:nvPr/>
          </p:nvSpPr>
          <p:spPr bwMode="auto">
            <a:xfrm>
              <a:off x="4167" y="2357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56"/>
            <p:cNvSpPr txBox="1">
              <a:spLocks noChangeArrowheads="1"/>
            </p:cNvSpPr>
            <p:nvPr/>
          </p:nvSpPr>
          <p:spPr bwMode="auto">
            <a:xfrm>
              <a:off x="3587" y="2425"/>
              <a:ext cx="41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4084" y="2222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94" name="Text Box 58"/>
            <p:cNvSpPr txBox="1">
              <a:spLocks noChangeArrowheads="1"/>
            </p:cNvSpPr>
            <p:nvPr/>
          </p:nvSpPr>
          <p:spPr bwMode="auto">
            <a:xfrm>
              <a:off x="4499" y="2628"/>
              <a:ext cx="414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5" name="AutoShape 59"/>
            <p:cNvSpPr>
              <a:spLocks noChangeArrowheads="1"/>
            </p:cNvSpPr>
            <p:nvPr/>
          </p:nvSpPr>
          <p:spPr bwMode="auto">
            <a:xfrm>
              <a:off x="3670" y="2628"/>
              <a:ext cx="497" cy="13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3670" y="2628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7" name="Line 61"/>
            <p:cNvSpPr>
              <a:spLocks noChangeShapeType="1"/>
            </p:cNvSpPr>
            <p:nvPr/>
          </p:nvSpPr>
          <p:spPr bwMode="auto">
            <a:xfrm>
              <a:off x="4167" y="269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62"/>
            <p:cNvSpPr txBox="1">
              <a:spLocks noChangeArrowheads="1"/>
            </p:cNvSpPr>
            <p:nvPr/>
          </p:nvSpPr>
          <p:spPr bwMode="auto">
            <a:xfrm>
              <a:off x="3587" y="2763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4084" y="2560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00" name="Line 64"/>
            <p:cNvSpPr>
              <a:spLocks noChangeShapeType="1"/>
            </p:cNvSpPr>
            <p:nvPr/>
          </p:nvSpPr>
          <p:spPr bwMode="auto">
            <a:xfrm>
              <a:off x="4913" y="201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5"/>
            <p:cNvSpPr>
              <a:spLocks noChangeShapeType="1"/>
            </p:cNvSpPr>
            <p:nvPr/>
          </p:nvSpPr>
          <p:spPr bwMode="auto">
            <a:xfrm>
              <a:off x="4913" y="2357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6"/>
            <p:cNvSpPr>
              <a:spLocks noChangeShapeType="1"/>
            </p:cNvSpPr>
            <p:nvPr/>
          </p:nvSpPr>
          <p:spPr bwMode="auto">
            <a:xfrm>
              <a:off x="4913" y="2696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67"/>
            <p:cNvSpPr txBox="1">
              <a:spLocks noChangeArrowheads="1"/>
            </p:cNvSpPr>
            <p:nvPr/>
          </p:nvSpPr>
          <p:spPr bwMode="auto">
            <a:xfrm>
              <a:off x="3657" y="2976"/>
              <a:ext cx="567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3504" y="1815"/>
              <a:ext cx="1824" cy="15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05" name="Text Box 69"/>
            <p:cNvSpPr txBox="1">
              <a:spLocks noChangeArrowheads="1"/>
            </p:cNvSpPr>
            <p:nvPr/>
          </p:nvSpPr>
          <p:spPr bwMode="auto">
            <a:xfrm>
              <a:off x="3863" y="3560"/>
              <a:ext cx="10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多路分支结构</a:t>
              </a:r>
            </a:p>
          </p:txBody>
        </p:sp>
      </p:grpSp>
      <p:grpSp>
        <p:nvGrpSpPr>
          <p:cNvPr id="106" name="Group 4"/>
          <p:cNvGrpSpPr>
            <a:grpSpLocks/>
          </p:cNvGrpSpPr>
          <p:nvPr/>
        </p:nvGrpSpPr>
        <p:grpSpPr bwMode="auto">
          <a:xfrm>
            <a:off x="986283" y="3051713"/>
            <a:ext cx="2336800" cy="2490788"/>
            <a:chOff x="624" y="1791"/>
            <a:chExt cx="960" cy="1325"/>
          </a:xfrm>
        </p:grpSpPr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648" y="1978"/>
              <a:ext cx="7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792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109" name="Line 7"/>
            <p:cNvSpPr>
              <a:spLocks noChangeShapeType="1"/>
            </p:cNvSpPr>
            <p:nvPr/>
          </p:nvSpPr>
          <p:spPr bwMode="auto">
            <a:xfrm>
              <a:off x="1008" y="179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"/>
            <p:cNvSpPr>
              <a:spLocks noChangeShapeType="1"/>
            </p:cNvSpPr>
            <p:nvPr/>
          </p:nvSpPr>
          <p:spPr bwMode="auto">
            <a:xfrm>
              <a:off x="1008" y="2304"/>
              <a:ext cx="0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"/>
            <p:cNvSpPr>
              <a:spLocks noChangeShapeType="1"/>
            </p:cNvSpPr>
            <p:nvPr/>
          </p:nvSpPr>
          <p:spPr bwMode="auto">
            <a:xfrm>
              <a:off x="1008" y="254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10"/>
            <p:cNvSpPr>
              <a:spLocks noChangeArrowheads="1"/>
            </p:cNvSpPr>
            <p:nvPr/>
          </p:nvSpPr>
          <p:spPr bwMode="auto">
            <a:xfrm>
              <a:off x="792" y="2041"/>
              <a:ext cx="432" cy="24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791" y="2104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114" name="Line 12"/>
            <p:cNvSpPr>
              <a:spLocks noChangeShapeType="1"/>
            </p:cNvSpPr>
            <p:nvPr/>
          </p:nvSpPr>
          <p:spPr bwMode="auto">
            <a:xfrm>
              <a:off x="1224" y="216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1440" y="2165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1008" y="266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5"/>
            <p:cNvSpPr txBox="1">
              <a:spLocks noChangeArrowheads="1"/>
            </p:cNvSpPr>
            <p:nvPr/>
          </p:nvSpPr>
          <p:spPr bwMode="auto">
            <a:xfrm>
              <a:off x="720" y="2290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1152" y="2041"/>
              <a:ext cx="36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624" y="1916"/>
              <a:ext cx="960" cy="8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2400"/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648" y="2991"/>
              <a:ext cx="9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单路分支结构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1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单路分支结构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52686"/>
            <a:ext cx="7708900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if(&lt;boolean</a:t>
            </a:r>
            <a:r>
              <a:rPr kumimoji="1" lang="zh-CN" altLang="en-US">
                <a:solidFill>
                  <a:schemeClr val="bg1"/>
                </a:solidFill>
              </a:rPr>
              <a:t>类型表达式</a:t>
            </a:r>
            <a:r>
              <a:rPr kumimoji="1" lang="en-US" altLang="zh-CN">
                <a:solidFill>
                  <a:schemeClr val="bg1"/>
                </a:solidFill>
              </a:rPr>
              <a:t>&gt;)	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4001294"/>
            <a:ext cx="7708900" cy="154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int score = 57;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if(score &lt; 60)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score = 60;	//</a:t>
            </a:r>
            <a:r>
              <a:rPr kumimoji="1" lang="zh-CN" altLang="en-US">
                <a:solidFill>
                  <a:schemeClr val="bg1"/>
                </a:solidFill>
              </a:rPr>
              <a:t>受</a:t>
            </a:r>
            <a:r>
              <a:rPr kumimoji="1" lang="en-US" altLang="zh-CN">
                <a:solidFill>
                  <a:schemeClr val="bg1"/>
                </a:solidFill>
              </a:rPr>
              <a:t>if</a:t>
            </a:r>
            <a:r>
              <a:rPr kumimoji="1" lang="zh-CN" altLang="en-US">
                <a:solidFill>
                  <a:schemeClr val="bg1"/>
                </a:solidFill>
              </a:rPr>
              <a:t>条件影响，条件成立时执行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System.out.println("score:" + score);		//</a:t>
            </a:r>
            <a:r>
              <a:rPr kumimoji="1" lang="zh-CN" altLang="en-US">
                <a:solidFill>
                  <a:schemeClr val="bg1"/>
                </a:solidFill>
              </a:rPr>
              <a:t>无条件执行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双路分支结构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39785"/>
            <a:ext cx="7708900" cy="123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if(&lt;</a:t>
            </a:r>
            <a:r>
              <a:rPr kumimoji="1" lang="zh-CN" altLang="en-US">
                <a:solidFill>
                  <a:schemeClr val="bg1"/>
                </a:solidFill>
              </a:rPr>
              <a:t>表达式</a:t>
            </a:r>
            <a:r>
              <a:rPr kumimoji="1" lang="en-US" altLang="zh-CN">
                <a:solidFill>
                  <a:schemeClr val="bg1"/>
                </a:solidFill>
              </a:rPr>
              <a:t>&gt;)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1&gt;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2&gt;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4379119"/>
            <a:ext cx="7708900" cy="1797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int max,a=10,b=100; 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if(a &gt; b)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max = a;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max = b;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System.out.println("max=" + max);</a:t>
            </a:r>
          </a:p>
        </p:txBody>
      </p:sp>
    </p:spTree>
    <p:extLst>
      <p:ext uri="{BB962C8B-B14F-4D97-AF65-F5344CB8AC3E}">
        <p14:creationId xmlns:p14="http://schemas.microsoft.com/office/powerpoint/2010/main" val="3149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多路分支结构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526" cy="4351338"/>
          </a:xfrm>
        </p:spPr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39785"/>
            <a:ext cx="2999281" cy="34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1&gt;)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1&gt;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mr-IN" altLang="zh-CN">
                <a:solidFill>
                  <a:schemeClr val="bg1"/>
                </a:solidFill>
              </a:rPr>
              <a:t>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2&gt;)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2&gt;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…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else 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n&gt;)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[else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</a:t>
            </a:r>
            <a:r>
              <a:rPr kumimoji="1" lang="mr-IN" altLang="zh-CN">
                <a:solidFill>
                  <a:schemeClr val="bg1"/>
                </a:solidFill>
              </a:rPr>
              <a:t>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n+1&gt;]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0819" y="2439785"/>
            <a:ext cx="3621581" cy="349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public char convert(int score){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char grade;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if (score &gt;= 90)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'A’;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'B';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 else if (score &gt;= 60)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'C';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 else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'F';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return grade;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20588" y="1825625"/>
            <a:ext cx="5185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2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抢答题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mr-IN"/>
              <a:t>要使输出为“</a:t>
            </a:r>
            <a:r>
              <a:rPr kumimoji="1" lang="mr-IN" altLang="zh-CN"/>
              <a:t>Test 2”</a:t>
            </a:r>
            <a:r>
              <a:rPr kumimoji="1" lang="zh-CN" altLang="mr-IN"/>
              <a:t>，则</a:t>
            </a:r>
            <a:r>
              <a:rPr kumimoji="1" lang="mr-IN" altLang="zh-CN"/>
              <a:t>x</a:t>
            </a:r>
            <a:r>
              <a:rPr kumimoji="1" lang="zh-CN" altLang="mr-IN"/>
              <a:t>的范围是 ？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5337" y="1690688"/>
            <a:ext cx="7708900" cy="208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if(x&gt;4){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1");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}else if (x&gt;9){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2");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}else 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3");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之分结构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用于实现简单的多路分支结构。</a:t>
            </a:r>
            <a:endParaRPr kumimoji="1" lang="en-US" altLang="zh-CN"/>
          </a:p>
          <a:p>
            <a:r>
              <a:rPr kumimoji="1" lang="zh-CN" altLang="en-US"/>
              <a:t>语法格式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2519" y="2971799"/>
            <a:ext cx="2999281" cy="320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switch 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&gt;){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1&gt;: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1&gt;]       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2&gt;: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2&gt;]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......       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n&gt;: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n-1&gt;]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[default: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37200" y="2971799"/>
            <a:ext cx="5664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en-US" sz="2400">
                <a:latin typeface="Heiti SC Light" charset="-122"/>
                <a:ea typeface="Heiti SC Light" charset="-122"/>
                <a:cs typeface="Heiti SC Light" charset="-122"/>
              </a:rPr>
              <a:t>说明：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switch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后的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表达式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必须是下述几种类型之一：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int, byte, char, short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，枚举类型和封装类类型；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case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子句中的常量值不得重复；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default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子句是任选的；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break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语句用来在执行完一个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case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分支后使程序跳出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switch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语句块；</a:t>
            </a:r>
          </a:p>
        </p:txBody>
      </p:sp>
    </p:spTree>
    <p:extLst>
      <p:ext uri="{BB962C8B-B14F-4D97-AF65-F5344CB8AC3E}">
        <p14:creationId xmlns:p14="http://schemas.microsoft.com/office/powerpoint/2010/main" val="15794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算术运算符</a:t>
            </a:r>
            <a:endParaRPr kumimoji="1" lang="en-US" altLang="zh-CN"/>
          </a:p>
          <a:p>
            <a:r>
              <a:rPr kumimoji="1" lang="zh-CN" altLang="en-US"/>
              <a:t>关系运算符</a:t>
            </a:r>
            <a:endParaRPr kumimoji="1" lang="en-US" altLang="zh-CN"/>
          </a:p>
          <a:p>
            <a:r>
              <a:rPr kumimoji="1" lang="zh-CN" altLang="en-US"/>
              <a:t>布尔运算符</a:t>
            </a:r>
            <a:endParaRPr kumimoji="1" lang="en-US" altLang="zh-CN"/>
          </a:p>
          <a:p>
            <a:r>
              <a:rPr kumimoji="1" lang="zh-CN" altLang="en-US"/>
              <a:t>位运算符</a:t>
            </a:r>
            <a:endParaRPr kumimoji="1" lang="en-US" altLang="zh-CN"/>
          </a:p>
          <a:p>
            <a:r>
              <a:rPr kumimoji="1" lang="zh-CN" altLang="en-US"/>
              <a:t>移位运算符</a:t>
            </a:r>
            <a:endParaRPr kumimoji="1" lang="en-US" altLang="zh-CN"/>
          </a:p>
          <a:p>
            <a:r>
              <a:rPr kumimoji="1" lang="zh-CN" altLang="en-US"/>
              <a:t>赋值运算符</a:t>
            </a:r>
            <a:endParaRPr kumimoji="1" lang="en-US" altLang="zh-CN"/>
          </a:p>
          <a:p>
            <a:r>
              <a:rPr kumimoji="1" lang="zh-CN" altLang="en-US"/>
              <a:t>其他运算符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538288"/>
            <a:ext cx="7708900" cy="481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class Test{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switch (i) 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0: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System.out.println("zero");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1: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System.out.println("one");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2: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System.out.println("two");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default: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System.out.println("default");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7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690688"/>
            <a:ext cx="7708900" cy="38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void convert(char grade){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switch (grade){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'A':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'B':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'C':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System.out.println("&gt;=60");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'D':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System.out.println("&lt;60");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default: 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System.out.println("error");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2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在一定的条件下重复执行特定代码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31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550583" y="2593181"/>
            <a:ext cx="7090833" cy="2816225"/>
            <a:chOff x="1674" y="4098"/>
            <a:chExt cx="6120" cy="358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54" y="4842"/>
              <a:ext cx="180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754" y="4254"/>
              <a:ext cx="0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54" y="6750"/>
              <a:ext cx="0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214" y="5034"/>
              <a:ext cx="1080" cy="58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14" y="5190"/>
              <a:ext cx="10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654" y="534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754" y="675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034" y="5658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114" y="4998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674" y="4410"/>
              <a:ext cx="2340" cy="26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674" y="7374"/>
              <a:ext cx="23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当型循环结构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14" y="5970"/>
              <a:ext cx="108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754" y="565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754" y="62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34" y="65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034" y="4722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034" y="47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294" y="534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14" y="5154"/>
              <a:ext cx="180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6714" y="409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6714" y="628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174" y="5970"/>
              <a:ext cx="1080" cy="624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174" y="6126"/>
              <a:ext cx="10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994" y="5814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 true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6534" y="6594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454" y="4410"/>
              <a:ext cx="2340" cy="26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454" y="7374"/>
              <a:ext cx="23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直到型循环结构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174" y="5190"/>
              <a:ext cx="108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6714" y="550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5994" y="628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5994" y="4722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5994" y="47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1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for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for-each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while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do-while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zh-CN" altLang="en-US"/>
              <a:t>循环的嵌套</a:t>
            </a:r>
            <a:endParaRPr kumimoji="1" lang="en-US" altLang="zh-CN"/>
          </a:p>
          <a:p>
            <a:r>
              <a:rPr kumimoji="1" lang="zh-CN" altLang="en-US"/>
              <a:t>流程控制语句</a:t>
            </a:r>
            <a:r>
              <a:rPr kumimoji="1" lang="en-US" altLang="zh-CN"/>
              <a:t>break</a:t>
            </a:r>
            <a:r>
              <a:rPr kumimoji="1" lang="zh-CN" altLang="en-US"/>
              <a:t>和</a:t>
            </a:r>
            <a:r>
              <a:rPr kumimoji="1" lang="en-US" altLang="zh-CN"/>
              <a:t>continue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运行流程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7342" y="2452688"/>
            <a:ext cx="7708900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for (&lt;</a:t>
            </a:r>
            <a:r>
              <a:rPr kumimoji="1" lang="zh-CN" altLang="mr-IN">
                <a:solidFill>
                  <a:schemeClr val="bg1"/>
                </a:solidFill>
              </a:rPr>
              <a:t>初始化表达式</a:t>
            </a:r>
            <a:r>
              <a:rPr kumimoji="1" lang="mr-IN" altLang="zh-CN">
                <a:solidFill>
                  <a:schemeClr val="bg1"/>
                </a:solidFill>
              </a:rPr>
              <a:t>&gt;; &lt;</a:t>
            </a:r>
            <a:r>
              <a:rPr kumimoji="1" lang="zh-CN" altLang="mr-IN">
                <a:solidFill>
                  <a:schemeClr val="bg1"/>
                </a:solidFill>
              </a:rPr>
              <a:t>循环条件表达式</a:t>
            </a:r>
            <a:r>
              <a:rPr kumimoji="1" lang="mr-IN" altLang="zh-CN">
                <a:solidFill>
                  <a:schemeClr val="bg1"/>
                </a:solidFill>
              </a:rPr>
              <a:t>&gt;; &lt;</a:t>
            </a:r>
            <a:r>
              <a:rPr kumimoji="1" lang="zh-CN" altLang="mr-IN">
                <a:solidFill>
                  <a:schemeClr val="bg1"/>
                </a:solidFill>
              </a:rPr>
              <a:t>迭代表达式</a:t>
            </a:r>
            <a:r>
              <a:rPr kumimoji="1" lang="mr-IN" altLang="zh-CN">
                <a:solidFill>
                  <a:schemeClr val="bg1"/>
                </a:solidFill>
              </a:rPr>
              <a:t>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     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&gt;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362200" y="3933826"/>
            <a:ext cx="7467600" cy="2243137"/>
            <a:chOff x="984" y="2043"/>
            <a:chExt cx="3528" cy="1413"/>
          </a:xfrm>
        </p:grpSpPr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864" y="3195"/>
              <a:ext cx="5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语句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984" y="2539"/>
              <a:ext cx="35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for (&lt;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初始化表达式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&gt;; 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循环条件表达式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&gt;; 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迭代表达式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&gt;)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1925" y="2277"/>
              <a:ext cx="7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>
              <a:off x="1925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630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2983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2983" y="2277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3806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866" y="2800"/>
              <a:ext cx="235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3008" y="2763"/>
              <a:ext cx="3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true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H="1">
              <a:off x="2630" y="2800"/>
              <a:ext cx="236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2395" y="3216"/>
              <a:ext cx="245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楷体_GB2312" pitchFamily="49" charset="-122"/>
                  <a:ea typeface="楷体_GB2312" pitchFamily="49" charset="-122"/>
                </a:rPr>
                <a:t>结束</a:t>
              </a:r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2496" y="2763"/>
              <a:ext cx="3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false</a:t>
              </a:r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336" y="3323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V="1">
              <a:off x="3806" y="2800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1440" y="2064"/>
              <a:ext cx="247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楷体_GB2312" pitchFamily="49" charset="-122"/>
                  <a:ea typeface="楷体_GB2312" pitchFamily="49" charset="-122"/>
                </a:rPr>
                <a:t>开始</a:t>
              </a: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1572" y="2277"/>
              <a:ext cx="1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1392" y="2256"/>
              <a:ext cx="23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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2160" y="2043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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024" y="2928"/>
              <a:ext cx="35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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605" y="2931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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3336" y="2043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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2496" y="2928"/>
              <a:ext cx="3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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7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690688"/>
            <a:ext cx="7708900" cy="238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class TestForLoop 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i = 1; i&lt;=100; i++){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System.out.println(result);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7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for (</a:t>
            </a:r>
            <a:r>
              <a:rPr kumimoji="1" lang="zh-CN" altLang="en-US">
                <a:solidFill>
                  <a:schemeClr val="bg1"/>
                </a:solidFill>
              </a:rPr>
              <a:t>元素类型</a:t>
            </a:r>
            <a:r>
              <a:rPr kumimoji="1" lang="en-US" altLang="zh-CN">
                <a:solidFill>
                  <a:schemeClr val="bg1"/>
                </a:solidFill>
              </a:rPr>
              <a:t>t </a:t>
            </a:r>
            <a:r>
              <a:rPr kumimoji="1" lang="zh-CN" altLang="en-US">
                <a:solidFill>
                  <a:schemeClr val="bg1"/>
                </a:solidFill>
              </a:rPr>
              <a:t>元素变量</a:t>
            </a:r>
            <a:r>
              <a:rPr kumimoji="1" lang="en-US" altLang="zh-CN">
                <a:solidFill>
                  <a:schemeClr val="bg1"/>
                </a:solidFill>
              </a:rPr>
              <a:t>x : </a:t>
            </a:r>
            <a:r>
              <a:rPr kumimoji="1" lang="zh-CN" altLang="en-US">
                <a:solidFill>
                  <a:schemeClr val="bg1"/>
                </a:solidFill>
              </a:rPr>
              <a:t>遍历对象</a:t>
            </a:r>
            <a:r>
              <a:rPr kumimoji="1" lang="en-US" altLang="zh-CN">
                <a:solidFill>
                  <a:schemeClr val="bg1"/>
                </a:solidFill>
              </a:rPr>
              <a:t>obj</a:t>
            </a:r>
            <a:r>
              <a:rPr kumimoji="1" lang="mr-IN" altLang="zh-CN">
                <a:solidFill>
                  <a:schemeClr val="bg1"/>
                </a:solidFill>
              </a:rPr>
              <a:t>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     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public class TestWhileLoop{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int arr[] </a:t>
            </a:r>
            <a:r>
              <a:rPr kumimoji="1" lang="en-US" altLang="zh-CN">
                <a:solidFill>
                  <a:schemeClr val="bg1"/>
                </a:solidFill>
              </a:rPr>
              <a:t>={</a:t>
            </a:r>
            <a:r>
              <a:rPr kumimoji="1" lang="mr-IN" altLang="zh-CN">
                <a:solidFill>
                  <a:schemeClr val="bg1"/>
                </a:solidFill>
              </a:rPr>
              <a:t>2, 3, 1</a:t>
            </a:r>
            <a:r>
              <a:rPr kumimoji="1" lang="en-US" altLang="zh-CN">
                <a:solidFill>
                  <a:schemeClr val="bg1"/>
                </a:solidFill>
              </a:rPr>
              <a:t>};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</a:t>
            </a:r>
            <a:r>
              <a:rPr kumimoji="1" lang="mr-IN" altLang="zh-CN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for (int x : arr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mr-IN" altLang="zh-CN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     </a:t>
            </a:r>
            <a:r>
              <a:rPr kumimoji="1" lang="mr-IN" altLang="zh-CN">
                <a:solidFill>
                  <a:schemeClr val="bg1"/>
                </a:solidFill>
              </a:rPr>
              <a:t>System.out.println(x)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  <a:r>
              <a:rPr kumimoji="1" lang="zh-CN" altLang="en-US">
                <a:solidFill>
                  <a:schemeClr val="bg1"/>
                </a:solidFill>
              </a:rPr>
              <a:t>  </a:t>
            </a:r>
            <a:r>
              <a:rPr kumimoji="1" lang="mr-IN" altLang="zh-CN">
                <a:solidFill>
                  <a:schemeClr val="bg1"/>
                </a:solidFill>
              </a:rPr>
              <a:t> //</a:t>
            </a:r>
            <a:r>
              <a:rPr kumimoji="1" lang="zh-CN" altLang="mr-IN">
                <a:solidFill>
                  <a:schemeClr val="bg1"/>
                </a:solidFill>
              </a:rPr>
              <a:t>逐个输出数组元素的值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6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7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while(&lt;</a:t>
            </a:r>
            <a:r>
              <a:rPr kumimoji="1" lang="zh-CN" altLang="en-US">
                <a:solidFill>
                  <a:schemeClr val="bg1"/>
                </a:solidFill>
              </a:rPr>
              <a:t>循环条件表达式</a:t>
            </a:r>
            <a:r>
              <a:rPr kumimoji="1" lang="en-US" altLang="zh-CN">
                <a:solidFill>
                  <a:schemeClr val="bg1"/>
                </a:solidFill>
              </a:rPr>
              <a:t>&gt;)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TestWhileLoop{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while(i &lt;= 100){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++;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System.out.println(result);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54024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do-while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8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do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while(&lt;</a:t>
            </a:r>
            <a:r>
              <a:rPr kumimoji="1" lang="zh-CN" altLang="en-US">
                <a:solidFill>
                  <a:schemeClr val="bg1"/>
                </a:solidFill>
              </a:rPr>
              <a:t>循环条件表达式</a:t>
            </a:r>
            <a:r>
              <a:rPr kumimoji="1" lang="en-US" altLang="zh-CN">
                <a:solidFill>
                  <a:schemeClr val="bg1"/>
                </a:solidFill>
              </a:rPr>
              <a:t>&gt;);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TestDoWhileLoop{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do{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++;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}while(i &lt;= 100);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System.out.println(result);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428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循环体中再包含有循环语句，嵌套层次无限制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490788"/>
            <a:ext cx="7708900" cy="352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int m(int n){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result = 0;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i=1; i&lt;=n; i++){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temp = 1;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j=1; j&lt;=i; j++){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temp *= j; 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result += temp;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} 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return result;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5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/>
              <a:t>运算符是用于标记对数据执行某种运算的特定符号。</a:t>
            </a:r>
            <a:endParaRPr kumimoji="1" lang="en-US" altLang="zh-CN"/>
          </a:p>
          <a:p>
            <a:r>
              <a:rPr kumimoji="1" lang="zh-CN" altLang="en-US"/>
              <a:t>按运算性质分类：</a:t>
            </a:r>
            <a:endParaRPr kumimoji="1" lang="en-US" altLang="zh-CN"/>
          </a:p>
          <a:p>
            <a:pPr lvl="1"/>
            <a:r>
              <a:rPr kumimoji="1" lang="zh-CN" altLang="en-US"/>
              <a:t>算术运算符：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-</a:t>
            </a:r>
            <a:r>
              <a:rPr kumimoji="1" lang="zh-CN" altLang="en-US"/>
              <a:t>，*，</a:t>
            </a:r>
            <a:r>
              <a:rPr kumimoji="1" lang="en-US" altLang="zh-CN"/>
              <a:t>/</a:t>
            </a:r>
            <a:r>
              <a:rPr kumimoji="1" lang="zh-CN" altLang="en-US"/>
              <a:t>，</a:t>
            </a:r>
            <a:r>
              <a:rPr kumimoji="1" lang="en-US" altLang="zh-CN"/>
              <a:t>%</a:t>
            </a:r>
          </a:p>
          <a:p>
            <a:pPr lvl="1"/>
            <a:r>
              <a:rPr kumimoji="1" lang="zh-CN" altLang="en-US"/>
              <a:t>关系运算符：</a:t>
            </a:r>
            <a:r>
              <a:rPr kumimoji="1" lang="en-US" altLang="zh-CN"/>
              <a:t>&gt;</a:t>
            </a:r>
            <a:r>
              <a:rPr kumimoji="1" lang="zh-CN" altLang="en-US"/>
              <a:t>，</a:t>
            </a:r>
            <a:r>
              <a:rPr kumimoji="1" lang="en-US" altLang="zh-CN"/>
              <a:t>&lt;</a:t>
            </a:r>
            <a:r>
              <a:rPr kumimoji="1" lang="zh-CN" altLang="en-US"/>
              <a:t>，</a:t>
            </a:r>
            <a:r>
              <a:rPr kumimoji="1" lang="en-US" altLang="zh-CN"/>
              <a:t>&gt;=</a:t>
            </a:r>
            <a:r>
              <a:rPr kumimoji="1" lang="zh-CN" altLang="en-US"/>
              <a:t>，</a:t>
            </a:r>
            <a:r>
              <a:rPr kumimoji="1" lang="en-US" altLang="zh-CN"/>
              <a:t>&lt;=</a:t>
            </a:r>
            <a:r>
              <a:rPr kumimoji="1" lang="zh-CN" altLang="en-US"/>
              <a:t>，</a:t>
            </a:r>
            <a:r>
              <a:rPr kumimoji="1" lang="en-US" altLang="zh-CN"/>
              <a:t>==</a:t>
            </a:r>
            <a:r>
              <a:rPr kumimoji="1" lang="zh-CN" altLang="en-US"/>
              <a:t>，</a:t>
            </a:r>
            <a:r>
              <a:rPr kumimoji="1" lang="en-US" altLang="zh-CN"/>
              <a:t>!=</a:t>
            </a:r>
          </a:p>
          <a:p>
            <a:pPr lvl="1"/>
            <a:r>
              <a:rPr kumimoji="1" lang="zh-CN" altLang="en-US"/>
              <a:t>布尔运算符：</a:t>
            </a:r>
            <a:r>
              <a:rPr kumimoji="1" lang="en-US" altLang="zh-CN"/>
              <a:t>!</a:t>
            </a:r>
            <a:r>
              <a:rPr kumimoji="1" lang="zh-CN" altLang="en-US"/>
              <a:t>，</a:t>
            </a:r>
            <a:r>
              <a:rPr kumimoji="1" lang="en-US" altLang="zh-CN"/>
              <a:t>&amp;</a:t>
            </a:r>
            <a:r>
              <a:rPr kumimoji="1" lang="zh-CN" altLang="en-US"/>
              <a:t>，</a:t>
            </a:r>
            <a:r>
              <a:rPr kumimoji="1" lang="en-US" altLang="zh-CN"/>
              <a:t>|</a:t>
            </a:r>
            <a:r>
              <a:rPr kumimoji="1" lang="zh-CN" altLang="en-US"/>
              <a:t>，</a:t>
            </a:r>
            <a:r>
              <a:rPr kumimoji="1" lang="en-US" altLang="zh-CN"/>
              <a:t>^</a:t>
            </a:r>
            <a:r>
              <a:rPr kumimoji="1" lang="zh-CN" altLang="en-US"/>
              <a:t>，</a:t>
            </a:r>
            <a:r>
              <a:rPr kumimoji="1" lang="en-US" altLang="zh-CN"/>
              <a:t>&amp;&amp;</a:t>
            </a:r>
            <a:r>
              <a:rPr kumimoji="1" lang="zh-CN" altLang="en-US"/>
              <a:t>，</a:t>
            </a:r>
            <a:r>
              <a:rPr kumimoji="1" lang="en-US" altLang="zh-CN"/>
              <a:t>||</a:t>
            </a:r>
          </a:p>
          <a:p>
            <a:pPr lvl="1"/>
            <a:r>
              <a:rPr kumimoji="1" lang="zh-CN" altLang="en-US"/>
              <a:t>位运算符：</a:t>
            </a:r>
            <a:r>
              <a:rPr kumimoji="1" lang="en-US" altLang="zh-CN"/>
              <a:t>&amp;</a:t>
            </a:r>
            <a:r>
              <a:rPr kumimoji="1" lang="zh-CN" altLang="en-US"/>
              <a:t>，</a:t>
            </a:r>
            <a:r>
              <a:rPr kumimoji="1" lang="en-US" altLang="zh-CN"/>
              <a:t>|</a:t>
            </a:r>
            <a:r>
              <a:rPr kumimoji="1" lang="zh-CN" altLang="en-US"/>
              <a:t>，</a:t>
            </a:r>
            <a:r>
              <a:rPr kumimoji="1" lang="en-US" altLang="zh-CN"/>
              <a:t>^</a:t>
            </a:r>
            <a:r>
              <a:rPr kumimoji="1" lang="zh-CN" altLang="en-US"/>
              <a:t>，</a:t>
            </a:r>
            <a:r>
              <a:rPr kumimoji="1" lang="en-US" altLang="zh-CN"/>
              <a:t>~ </a:t>
            </a:r>
            <a:r>
              <a:rPr kumimoji="1" lang="zh-CN" altLang="en-US"/>
              <a:t>， </a:t>
            </a:r>
            <a:r>
              <a:rPr kumimoji="1" lang="en-US" altLang="zh-CN"/>
              <a:t>&gt;&gt;</a:t>
            </a:r>
            <a:r>
              <a:rPr kumimoji="1" lang="zh-CN" altLang="en-US"/>
              <a:t>，</a:t>
            </a:r>
            <a:r>
              <a:rPr kumimoji="1" lang="en-US" altLang="zh-CN"/>
              <a:t>&lt;&lt;</a:t>
            </a:r>
            <a:r>
              <a:rPr kumimoji="1" lang="zh-CN" altLang="en-US"/>
              <a:t>，</a:t>
            </a:r>
            <a:r>
              <a:rPr kumimoji="1" lang="en-US" altLang="zh-CN"/>
              <a:t>&gt;&gt;&gt;</a:t>
            </a:r>
          </a:p>
          <a:p>
            <a:pPr lvl="1"/>
            <a:r>
              <a:rPr kumimoji="1" lang="zh-CN" altLang="en-US"/>
              <a:t>赋值运算符：</a:t>
            </a:r>
            <a:r>
              <a:rPr kumimoji="1" lang="en-US" altLang="zh-CN"/>
              <a:t>=</a:t>
            </a:r>
            <a:r>
              <a:rPr kumimoji="1" lang="zh-CN" altLang="en-US"/>
              <a:t>及扩展赋值运算符（</a:t>
            </a:r>
            <a:r>
              <a:rPr kumimoji="1" lang="en-US" altLang="zh-CN"/>
              <a:t>+=</a:t>
            </a:r>
            <a:r>
              <a:rPr kumimoji="1" lang="zh-CN" altLang="en-US"/>
              <a:t>，</a:t>
            </a:r>
            <a:r>
              <a:rPr kumimoji="1" lang="en-US" altLang="zh-CN"/>
              <a:t>-=</a:t>
            </a:r>
            <a:r>
              <a:rPr kumimoji="1" lang="zh-CN" altLang="en-US"/>
              <a:t>，*</a:t>
            </a:r>
            <a:r>
              <a:rPr kumimoji="1" lang="en-US" altLang="zh-CN"/>
              <a:t>=</a:t>
            </a:r>
            <a:r>
              <a:rPr kumimoji="1" lang="zh-CN" altLang="en-US"/>
              <a:t>，</a:t>
            </a:r>
            <a:r>
              <a:rPr kumimoji="1" lang="en-US" altLang="zh-CN"/>
              <a:t>/=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zh-CN" altLang="en-US"/>
              <a:t>其他运算符：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-</a:t>
            </a:r>
            <a:r>
              <a:rPr kumimoji="1" lang="zh-CN" altLang="en-US"/>
              <a:t>，</a:t>
            </a:r>
            <a:r>
              <a:rPr kumimoji="1" lang="en-US" altLang="zh-CN"/>
              <a:t>?: </a:t>
            </a:r>
            <a:r>
              <a:rPr kumimoji="1" lang="zh-CN" altLang="en-US"/>
              <a:t>，</a:t>
            </a:r>
            <a:r>
              <a:rPr kumimoji="1" lang="en-US" altLang="zh-CN"/>
              <a:t>++</a:t>
            </a:r>
            <a:r>
              <a:rPr kumimoji="1" lang="zh-CN" altLang="en-US"/>
              <a:t>，</a:t>
            </a:r>
            <a:r>
              <a:rPr kumimoji="1" lang="en-US" altLang="zh-CN"/>
              <a:t>--</a:t>
            </a:r>
          </a:p>
          <a:p>
            <a:r>
              <a:rPr kumimoji="1" lang="zh-CN" altLang="en-US"/>
              <a:t>按操作数的个数分类：</a:t>
            </a:r>
            <a:endParaRPr kumimoji="1" lang="en-US" altLang="zh-CN"/>
          </a:p>
          <a:p>
            <a:pPr lvl="1"/>
            <a:r>
              <a:rPr kumimoji="1" lang="zh-CN" altLang="en-US"/>
              <a:t>单目运算符</a:t>
            </a:r>
            <a:endParaRPr kumimoji="1" lang="en-US" altLang="zh-CN"/>
          </a:p>
          <a:p>
            <a:pPr lvl="1"/>
            <a:r>
              <a:rPr kumimoji="1" lang="zh-CN" altLang="en-US"/>
              <a:t>双目运算符</a:t>
            </a:r>
            <a:endParaRPr kumimoji="1" lang="en-US" altLang="zh-CN"/>
          </a:p>
          <a:p>
            <a:pPr lvl="1"/>
            <a:r>
              <a:rPr kumimoji="1" lang="zh-CN" altLang="en-US"/>
              <a:t>三目运算符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1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终止循环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break</a:t>
            </a:r>
            <a:r>
              <a:rPr kumimoji="1" lang="zh-CN" altLang="en-US"/>
              <a:t>语句用于终止所在</a:t>
            </a:r>
            <a:r>
              <a:rPr kumimoji="1" lang="en-US" altLang="zh-CN"/>
              <a:t>switch</a:t>
            </a:r>
            <a:r>
              <a:rPr kumimoji="1" lang="zh-CN" altLang="en-US"/>
              <a:t>块或循环语句的运行</a:t>
            </a:r>
            <a:endParaRPr kumimoji="1" lang="en-US" altLang="zh-CN"/>
          </a:p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2"/>
            <a:endParaRPr kumimoji="1" lang="en-US" altLang="zh-CN"/>
          </a:p>
          <a:p>
            <a:pPr lvl="2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9819" y="2795385"/>
            <a:ext cx="7708900" cy="68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break;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break &lt;</a:t>
            </a:r>
            <a:r>
              <a:rPr kumimoji="1" lang="zh-CN" altLang="mr-IN">
                <a:solidFill>
                  <a:schemeClr val="bg1"/>
                </a:solidFill>
              </a:rPr>
              <a:t>标签</a:t>
            </a:r>
            <a:r>
              <a:rPr kumimoji="1" lang="mr-IN" altLang="zh-CN">
                <a:solidFill>
                  <a:schemeClr val="bg1"/>
                </a:solidFill>
              </a:rPr>
              <a:t>&gt;;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9819" y="3962400"/>
            <a:ext cx="7708900" cy="234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TestBreak{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for(int i = 0; i&lt;10; i++){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</a:t>
            </a:r>
            <a:r>
              <a:rPr kumimoji="1" lang="zh-CN" altLang="en-US" sz="1600">
                <a:solidFill>
                  <a:schemeClr val="bg1"/>
                </a:solidFill>
              </a:rPr>
              <a:t>              </a:t>
            </a:r>
            <a:r>
              <a:rPr kumimoji="1" lang="en-US" altLang="zh-CN" sz="1600">
                <a:solidFill>
                  <a:schemeClr val="bg1"/>
                </a:solidFill>
              </a:rPr>
              <a:t>if(i==3)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 </a:t>
            </a:r>
            <a:r>
              <a:rPr kumimoji="1" lang="zh-CN" altLang="en-US" sz="1600">
                <a:solidFill>
                  <a:schemeClr val="bg1"/>
                </a:solidFill>
              </a:rPr>
              <a:t>    </a:t>
            </a:r>
            <a:r>
              <a:rPr kumimoji="1" lang="en-US" altLang="zh-CN" sz="1600">
                <a:solidFill>
                  <a:schemeClr val="bg1"/>
                </a:solidFill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System.out.println(" i =" + i);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}System.out.println("Game Over!");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8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终止循环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819" y="1690688"/>
            <a:ext cx="7708900" cy="436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import java.util.Scanner;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TestBreakOuter{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Scanner scan = new Scanner(System.in);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outer:while(true){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= scan.nextInt();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for(int j=2; j&lt;i; j++){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if(i%j == 0){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        System.out.println(i + "</a:t>
            </a:r>
            <a:r>
              <a:rPr kumimoji="1" lang="zh-CN" altLang="en-US" sz="1600">
                <a:solidFill>
                  <a:schemeClr val="bg1"/>
                </a:solidFill>
              </a:rPr>
              <a:t>不是素数，程序退出</a:t>
            </a:r>
            <a:r>
              <a:rPr kumimoji="1" lang="en-US" altLang="zh-CN" sz="1600">
                <a:solidFill>
                  <a:schemeClr val="bg1"/>
                </a:solidFill>
              </a:rPr>
              <a:t>");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      </a:t>
            </a:r>
            <a:r>
              <a:rPr kumimoji="1" lang="zh-CN" altLang="en-US" sz="1600">
                <a:solidFill>
                  <a:schemeClr val="bg1"/>
                </a:solidFill>
              </a:rPr>
              <a:t>       </a:t>
            </a:r>
            <a:r>
              <a:rPr kumimoji="1" lang="en-US" altLang="zh-CN" sz="1600">
                <a:solidFill>
                  <a:schemeClr val="bg1"/>
                </a:solidFill>
              </a:rPr>
              <a:t> break outer;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       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System.out.println(i + "</a:t>
            </a:r>
            <a:r>
              <a:rPr kumimoji="1" lang="zh-CN" altLang="en-US" sz="1600">
                <a:solidFill>
                  <a:schemeClr val="bg1"/>
                </a:solidFill>
              </a:rPr>
              <a:t>是素数，请继续！</a:t>
            </a:r>
            <a:r>
              <a:rPr kumimoji="1" lang="en-US" altLang="zh-CN" sz="1600">
                <a:solidFill>
                  <a:schemeClr val="bg1"/>
                </a:solidFill>
              </a:rPr>
              <a:t>");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/>
              <a:t>continue</a:t>
            </a:r>
            <a:r>
              <a:rPr kumimoji="1" lang="zh-CN" altLang="en-US" dirty="0"/>
              <a:t>跳过循环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continue</a:t>
            </a:r>
            <a:r>
              <a:rPr kumimoji="1" lang="zh-CN" altLang="en-US"/>
              <a:t>语句用于结束所在的循环语句的本次运行，即跳过其后的循环体语句，开始下一次循环。</a:t>
            </a:r>
            <a:endParaRPr kumimoji="1" lang="en-US" altLang="zh-CN"/>
          </a:p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419" y="3316879"/>
            <a:ext cx="7708900" cy="68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continue</a:t>
            </a:r>
            <a:r>
              <a:rPr kumimoji="1" lang="mr-IN" altLang="zh-CN">
                <a:solidFill>
                  <a:schemeClr val="bg1"/>
                </a:solidFill>
              </a:rPr>
              <a:t>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continue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标签</a:t>
            </a:r>
            <a:r>
              <a:rPr kumimoji="1" lang="mr-IN" altLang="zh-CN">
                <a:solidFill>
                  <a:schemeClr val="bg1"/>
                </a:solidFill>
              </a:rPr>
              <a:t>&gt;;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4419" y="4584701"/>
            <a:ext cx="77089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for (int i = 0; i &lt; 100; i++) </a:t>
            </a:r>
            <a:r>
              <a:rPr kumimoji="1" lang="en-US" altLang="zh-CN" sz="160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if (i%10==0)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</a:t>
            </a:r>
            <a:r>
              <a:rPr kumimoji="1" lang="mr-IN" altLang="zh-CN" sz="1600">
                <a:solidFill>
                  <a:schemeClr val="bg1"/>
                </a:solidFill>
              </a:rPr>
              <a:t>   continue;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System.out.println(i);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9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/>
              <a:t>continue</a:t>
            </a:r>
            <a:r>
              <a:rPr kumimoji="1" lang="zh-CN" altLang="en-US" dirty="0"/>
              <a:t>跳过循环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819" y="1690688"/>
            <a:ext cx="7708900" cy="436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public class TestContinueOuter{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public static void main(String args[]){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mr-IN" altLang="zh-CN" sz="1600">
                <a:solidFill>
                  <a:schemeClr val="bg1"/>
                </a:solidFill>
              </a:rPr>
              <a:t>int n = 0;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mr-IN" altLang="zh-CN" sz="1600">
                <a:solidFill>
                  <a:schemeClr val="bg1"/>
                </a:solidFill>
              </a:rPr>
              <a:t>outer:for(int i=101;i&lt;200;i+=2)</a:t>
            </a:r>
            <a:r>
              <a:rPr kumimoji="1" lang="en-US" altLang="zh-CN" sz="160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for(int j=2; j&lt;i;j++){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mr-IN" altLang="zh-CN" sz="1600">
                <a:solidFill>
                  <a:schemeClr val="bg1"/>
                </a:solidFill>
              </a:rPr>
              <a:t>if(i%j==0)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     </a:t>
            </a:r>
            <a:r>
              <a:rPr kumimoji="1" lang="mr-IN" altLang="zh-CN" sz="1600">
                <a:solidFill>
                  <a:schemeClr val="bg1"/>
                </a:solidFill>
              </a:rPr>
              <a:t>continue outer;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System.out.print(i + "\t")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n++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        if(n&lt;6</a:t>
            </a:r>
            <a:r>
              <a:rPr kumimoji="1" lang="en-US" altLang="zh-CN" sz="160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</a:t>
            </a:r>
            <a:r>
              <a:rPr kumimoji="1" lang="zh-CN" altLang="en-US" sz="1600">
                <a:solidFill>
                  <a:schemeClr val="bg1"/>
                </a:solidFill>
              </a:rPr>
              <a:t>           </a:t>
            </a:r>
            <a:r>
              <a:rPr kumimoji="1" lang="mr-IN" altLang="zh-CN" sz="1600">
                <a:solidFill>
                  <a:schemeClr val="bg1"/>
                </a:solidFill>
              </a:rPr>
              <a:t> continue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        System.out.println()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n = 0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</a:t>
            </a:r>
            <a:r>
              <a:rPr kumimoji="1" lang="zh-CN" altLang="en-US" sz="1600">
                <a:solidFill>
                  <a:schemeClr val="bg1"/>
                </a:solidFill>
              </a:rPr>
              <a:t>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5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通过本章学习，读者应能掌握并熟练各种</a:t>
            </a:r>
            <a:r>
              <a:rPr kumimoji="1" lang="en-US" altLang="zh-CN"/>
              <a:t>Java</a:t>
            </a:r>
            <a:r>
              <a:rPr kumimoji="1" lang="zh-CN" altLang="en-US"/>
              <a:t>运算符及表达式，能够根据业务逻辑需要选择分支、循环及递归结构实现程序的流程控制。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3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44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布尔运算符及其功能</a:t>
            </a:r>
            <a:endParaRPr kumimoji="1" lang="en-US" altLang="zh-CN"/>
          </a:p>
          <a:p>
            <a:pPr lvl="1"/>
            <a:r>
              <a:rPr kumimoji="1" lang="zh-CN" altLang="mr-IN"/>
              <a:t>！</a:t>
            </a:r>
            <a:r>
              <a:rPr kumimoji="1" lang="zh-CN" altLang="en-US"/>
              <a:t> </a:t>
            </a:r>
            <a:r>
              <a:rPr kumimoji="1" lang="mr-IN" altLang="zh-CN"/>
              <a:t>-- </a:t>
            </a:r>
            <a:r>
              <a:rPr kumimoji="1" lang="zh-CN" altLang="mr-IN"/>
              <a:t>逻辑非</a:t>
            </a:r>
            <a:r>
              <a:rPr kumimoji="1" lang="en-US" altLang="zh-CN"/>
              <a:t>		</a:t>
            </a:r>
            <a:r>
              <a:rPr kumimoji="1" lang="mr-IN" altLang="zh-CN"/>
              <a:t>&amp;   -- </a:t>
            </a:r>
            <a:r>
              <a:rPr kumimoji="1" lang="zh-CN" altLang="mr-IN"/>
              <a:t>逻辑与		</a:t>
            </a:r>
            <a:r>
              <a:rPr kumimoji="1" lang="mr-IN" altLang="zh-CN"/>
              <a:t>|  </a:t>
            </a:r>
            <a:r>
              <a:rPr kumimoji="1" lang="zh-CN" altLang="en-US"/>
              <a:t> </a:t>
            </a:r>
            <a:r>
              <a:rPr kumimoji="1" lang="mr-IN" altLang="zh-CN"/>
              <a:t>-- </a:t>
            </a:r>
            <a:r>
              <a:rPr kumimoji="1" lang="zh-CN" altLang="mr-IN"/>
              <a:t>逻辑或	</a:t>
            </a:r>
            <a:endParaRPr kumimoji="1" lang="en-US" altLang="zh-CN"/>
          </a:p>
          <a:p>
            <a:pPr lvl="1"/>
            <a:r>
              <a:rPr kumimoji="1" lang="mr-IN" altLang="zh-CN"/>
              <a:t>^  -- </a:t>
            </a:r>
            <a:r>
              <a:rPr kumimoji="1" lang="zh-CN" altLang="mr-IN"/>
              <a:t>逻辑异或</a:t>
            </a:r>
            <a:r>
              <a:rPr kumimoji="1" lang="en-US" altLang="zh-CN"/>
              <a:t>		</a:t>
            </a:r>
            <a:r>
              <a:rPr kumimoji="1" lang="mr-IN" altLang="zh-CN"/>
              <a:t>&amp;&amp;-- </a:t>
            </a:r>
            <a:r>
              <a:rPr kumimoji="1" lang="zh-CN" altLang="mr-IN"/>
              <a:t>短路与		</a:t>
            </a:r>
            <a:r>
              <a:rPr kumimoji="1" lang="mr-IN" altLang="zh-CN"/>
              <a:t>|| -- </a:t>
            </a:r>
            <a:r>
              <a:rPr kumimoji="1" lang="zh-CN" altLang="mr-IN"/>
              <a:t>短路或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9366"/>
              </p:ext>
            </p:extLst>
          </p:nvPr>
        </p:nvGraphicFramePr>
        <p:xfrm>
          <a:off x="1041400" y="3705226"/>
          <a:ext cx="10109200" cy="2062162"/>
        </p:xfrm>
        <a:graphic>
          <a:graphicData uri="http://schemas.openxmlformats.org/drawingml/2006/table">
            <a:tbl>
              <a:tblPr/>
              <a:tblGrid>
                <a:gridCol w="1263649"/>
                <a:gridCol w="1263651"/>
                <a:gridCol w="1263649"/>
                <a:gridCol w="1263651"/>
                <a:gridCol w="1263649"/>
                <a:gridCol w="1187451"/>
                <a:gridCol w="1339849"/>
                <a:gridCol w="1263651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!a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a&amp;b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a|b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a^b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a&amp;&amp;b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a||b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将等号右侧表达式的计算结果赋给等号左侧的变量，赋值操作时遵循值传递原则。</a:t>
            </a:r>
            <a:endParaRPr kumimoji="1" lang="en-US" altLang="zh-CN"/>
          </a:p>
          <a:p>
            <a:r>
              <a:rPr kumimoji="1" lang="en-US" altLang="zh-CN"/>
              <a:t>"="</a:t>
            </a:r>
            <a:r>
              <a:rPr kumimoji="1" lang="zh-CN" altLang="en-US">
                <a:solidFill>
                  <a:srgbClr val="FF0000"/>
                </a:solidFill>
              </a:rPr>
              <a:t>左侧必须是一个已经声明过的变量</a:t>
            </a:r>
            <a:r>
              <a:rPr kumimoji="1" lang="zh-CN" altLang="en-US"/>
              <a:t>，而不允许是常量或复合表达式。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赋值运算符左右两侧的数据类型应保持一致</a:t>
            </a:r>
            <a:r>
              <a:rPr kumimoji="1" lang="zh-CN" altLang="en-US"/>
              <a:t>，可以自动进行类型转换的情况除外。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8400" y="4691857"/>
            <a:ext cx="7708900" cy="122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int i = 5, j = 6;		//</a:t>
            </a:r>
            <a:r>
              <a:rPr kumimoji="1" lang="zh-CN" altLang="mr-IN"/>
              <a:t>合法</a:t>
            </a:r>
            <a:endParaRPr kumimoji="1" lang="en-US" altLang="zh-CN"/>
          </a:p>
          <a:p>
            <a:pPr algn="just"/>
            <a:r>
              <a:rPr kumimoji="1" lang="mr-IN" altLang="zh-CN"/>
              <a:t>j = i + 10 ;		//</a:t>
            </a:r>
            <a:r>
              <a:rPr kumimoji="1" lang="zh-CN" altLang="mr-IN"/>
              <a:t>合法</a:t>
            </a:r>
            <a:endParaRPr kumimoji="1" lang="en-US" altLang="zh-CN"/>
          </a:p>
          <a:p>
            <a:pPr algn="just"/>
            <a:r>
              <a:rPr kumimoji="1" lang="mr-IN" altLang="zh-CN"/>
              <a:t>10 = i + j;			//</a:t>
            </a:r>
            <a:r>
              <a:rPr kumimoji="1" lang="zh-CN" altLang="mr-IN"/>
              <a:t>非法</a:t>
            </a:r>
            <a:endParaRPr kumimoji="1" lang="en-US" altLang="zh-CN"/>
          </a:p>
          <a:p>
            <a:pPr algn="just"/>
            <a:r>
              <a:rPr kumimoji="1" lang="mr-IN" altLang="zh-CN"/>
              <a:t>i + j = 10;			//</a:t>
            </a:r>
            <a:r>
              <a:rPr kumimoji="1" lang="zh-CN" altLang="mr-IN"/>
              <a:t>非法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赋值运算符拓展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将赋值运算符和其他的运算符结合起来可以组成扩展赋值运算符，以实现简化的运算标记效果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87446"/>
              </p:ext>
            </p:extLst>
          </p:nvPr>
        </p:nvGraphicFramePr>
        <p:xfrm>
          <a:off x="1631950" y="2756852"/>
          <a:ext cx="8928099" cy="3555048"/>
        </p:xfrm>
        <a:graphic>
          <a:graphicData uri="http://schemas.openxmlformats.org/drawingml/2006/table">
            <a:tbl>
              <a:tblPr/>
              <a:tblGrid>
                <a:gridCol w="2976033"/>
                <a:gridCol w="2976033"/>
                <a:gridCol w="2976033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使用格式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+=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+=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+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-=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-=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-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*=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*=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*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/=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/=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/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%=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%=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%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&amp;=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&amp;=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&amp;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|=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|=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|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^=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^=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^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&lt;&lt;=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&lt;&lt;=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&lt;&lt;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&gt;&gt;=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&gt;&gt;=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&gt;&gt;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&gt;&gt;&gt;=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&gt;&gt;&gt;=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&gt;&gt;&gt;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条件运算符 </a:t>
            </a:r>
            <a:r>
              <a:rPr kumimoji="1" lang="en-US" altLang="zh-CN" dirty="0"/>
              <a:t>?: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说明：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1&gt;</a:t>
            </a:r>
            <a:r>
              <a:rPr kumimoji="1" lang="zh-CN" altLang="en-US"/>
              <a:t>必须为</a:t>
            </a:r>
            <a:r>
              <a:rPr kumimoji="1" lang="en-US" altLang="zh-CN"/>
              <a:t>boolean</a:t>
            </a:r>
            <a:r>
              <a:rPr kumimoji="1" lang="zh-CN" altLang="en-US"/>
              <a:t>类型，当其值为</a:t>
            </a:r>
            <a:r>
              <a:rPr kumimoji="1" lang="en-US" altLang="zh-CN"/>
              <a:t>true</a:t>
            </a:r>
            <a:r>
              <a:rPr kumimoji="1" lang="zh-CN" altLang="en-US"/>
              <a:t>时，则将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2&gt;</a:t>
            </a:r>
            <a:r>
              <a:rPr kumimoji="1" lang="zh-CN" altLang="en-US"/>
              <a:t>的值作为整个表达式的最终结果，否则将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3&gt;</a:t>
            </a:r>
            <a:r>
              <a:rPr kumimoji="1" lang="zh-CN" altLang="en-US"/>
              <a:t>的值作为整个表达式的最终结果。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8400" y="4789092"/>
            <a:ext cx="7708900" cy="98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/>
              <a:t>int score = 50;</a:t>
            </a:r>
          </a:p>
          <a:p>
            <a:pPr algn="just"/>
            <a:r>
              <a:rPr kumimoji="1" lang="en-US" altLang="zh-CN"/>
              <a:t>int result = score &lt;60 ? 60: score;</a:t>
            </a:r>
          </a:p>
          <a:p>
            <a:pPr algn="just"/>
            <a:r>
              <a:rPr kumimoji="1" lang="en-US" altLang="zh-CN"/>
              <a:t>String type = score &lt;60 ? "</a:t>
            </a:r>
            <a:r>
              <a:rPr kumimoji="1" lang="zh-CN" altLang="en-US"/>
              <a:t>不及格</a:t>
            </a:r>
            <a:r>
              <a:rPr kumimoji="1" lang="en-US" altLang="zh-CN"/>
              <a:t>" : "</a:t>
            </a:r>
            <a:r>
              <a:rPr kumimoji="1" lang="zh-CN" altLang="en-US"/>
              <a:t>及格</a:t>
            </a:r>
            <a:r>
              <a:rPr kumimoji="1" lang="en-US" altLang="zh-CN"/>
              <a:t>";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8400" y="2355057"/>
            <a:ext cx="7708900" cy="3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&lt;</a:t>
            </a:r>
            <a:r>
              <a:rPr kumimoji="1" lang="zh-CN" altLang="mr-IN"/>
              <a:t>表达式</a:t>
            </a:r>
            <a:r>
              <a:rPr kumimoji="1" lang="mr-IN" altLang="zh-CN"/>
              <a:t>1&gt; ? &lt;</a:t>
            </a:r>
            <a:r>
              <a:rPr kumimoji="1" lang="zh-CN" altLang="mr-IN"/>
              <a:t>表达式</a:t>
            </a:r>
            <a:r>
              <a:rPr kumimoji="1" lang="mr-IN" altLang="zh-CN"/>
              <a:t>2&gt; : &lt;</a:t>
            </a:r>
            <a:r>
              <a:rPr kumimoji="1" lang="zh-CN" altLang="mr-IN"/>
              <a:t>表达式</a:t>
            </a:r>
            <a:r>
              <a:rPr kumimoji="1" lang="mr-IN" altLang="zh-CN"/>
              <a:t>3&gt;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自增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自减运算符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++/--</a:t>
            </a:r>
            <a:r>
              <a:rPr kumimoji="1" lang="zh-CN" altLang="en-US"/>
              <a:t>用于对单个变量进行增</a:t>
            </a:r>
            <a:r>
              <a:rPr kumimoji="1" lang="en-US" altLang="zh-CN"/>
              <a:t>1</a:t>
            </a:r>
            <a:r>
              <a:rPr kumimoji="1" lang="zh-CN" altLang="en-US"/>
              <a:t>和减</a:t>
            </a:r>
            <a:r>
              <a:rPr kumimoji="1" lang="en-US" altLang="zh-CN"/>
              <a:t>1</a:t>
            </a:r>
            <a:r>
              <a:rPr kumimoji="1" lang="zh-CN" altLang="en-US"/>
              <a:t>操作。</a:t>
            </a:r>
            <a:endParaRPr kumimoji="1" lang="en-US" altLang="zh-CN"/>
          </a:p>
          <a:p>
            <a:r>
              <a:rPr kumimoji="1" lang="zh-CN" altLang="en-US"/>
              <a:t>可以单独使用，也可用于复合表达式中；运算符可以位于变量之前，也可用于变量之后。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1900" y="3594101"/>
            <a:ext cx="7708900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int i = 5;</a:t>
            </a:r>
            <a:endParaRPr kumimoji="1" lang="en-US" altLang="zh-CN"/>
          </a:p>
          <a:p>
            <a:pPr algn="just"/>
            <a:r>
              <a:rPr kumimoji="1" lang="mr-IN" altLang="zh-CN"/>
              <a:t>int j;</a:t>
            </a:r>
            <a:endParaRPr kumimoji="1" lang="en-US" altLang="zh-CN"/>
          </a:p>
          <a:p>
            <a:pPr algn="just"/>
            <a:r>
              <a:rPr kumimoji="1" lang="mr-IN" altLang="zh-CN"/>
              <a:t>i ++;	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</a:t>
            </a:r>
            <a:r>
              <a:rPr kumimoji="1" lang="mr-IN" altLang="zh-CN">
                <a:solidFill>
                  <a:srgbClr val="92D050"/>
                </a:solidFill>
              </a:rPr>
              <a:t>i = i + 1;  </a:t>
            </a:r>
            <a:r>
              <a:rPr kumimoji="1" lang="zh-CN" altLang="mr-IN">
                <a:solidFill>
                  <a:srgbClr val="92D050"/>
                </a:solidFill>
              </a:rPr>
              <a:t>或  </a:t>
            </a:r>
            <a:r>
              <a:rPr kumimoji="1" lang="mr-IN" altLang="zh-CN">
                <a:solidFill>
                  <a:srgbClr val="92D050"/>
                </a:solidFill>
              </a:rPr>
              <a:t>++i;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++i;	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i = i + 1;j = i;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i++;	  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j = i;i= i + 1;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4 * i--;  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j = 4 * i;i = i - 1;</a:t>
            </a:r>
            <a:endParaRPr kumimoji="1" lang="zh-CN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8709</TotalTime>
  <Words>3145</Words>
  <Application>Microsoft Macintosh PowerPoint</Application>
  <PresentationFormat>宽屏</PresentationFormat>
  <Paragraphs>747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Aparajita</vt:lpstr>
      <vt:lpstr>Heiti SC Light</vt:lpstr>
      <vt:lpstr>Mangal</vt:lpstr>
      <vt:lpstr>Times New Roman</vt:lpstr>
      <vt:lpstr>Verdana</vt:lpstr>
      <vt:lpstr>楷体_GB2312</vt:lpstr>
      <vt:lpstr>宋体</vt:lpstr>
      <vt:lpstr>微软雅黑</vt:lpstr>
      <vt:lpstr>Arial</vt:lpstr>
      <vt:lpstr>Calibri</vt:lpstr>
      <vt:lpstr>Wingdings</vt:lpstr>
      <vt:lpstr>Wingdings 2</vt:lpstr>
      <vt:lpstr>Office 主题</vt:lpstr>
      <vt:lpstr>运算符,表达式,控制流程</vt:lpstr>
      <vt:lpstr>目录</vt:lpstr>
      <vt:lpstr>运算符</vt:lpstr>
      <vt:lpstr>运算符概述</vt:lpstr>
      <vt:lpstr>布尔运算符</vt:lpstr>
      <vt:lpstr>赋值运算符 =</vt:lpstr>
      <vt:lpstr>赋值运算符拓展</vt:lpstr>
      <vt:lpstr>条件运算符 ?:</vt:lpstr>
      <vt:lpstr>自增/自减运算符</vt:lpstr>
      <vt:lpstr>字符串连接运算符+</vt:lpstr>
      <vt:lpstr>数据类型的转换</vt:lpstr>
      <vt:lpstr>数据类型的转换概述</vt:lpstr>
      <vt:lpstr>小类型向大类型转换</vt:lpstr>
      <vt:lpstr>小类型向大类型转换举例</vt:lpstr>
      <vt:lpstr>char与int直接的转换</vt:lpstr>
      <vt:lpstr>char与int直接的转换</vt:lpstr>
      <vt:lpstr>表达式</vt:lpstr>
      <vt:lpstr>什么是表达式</vt:lpstr>
      <vt:lpstr>运算符优先级/结合方向</vt:lpstr>
      <vt:lpstr>表达式中的数值类型转换</vt:lpstr>
      <vt:lpstr>程序运行流程</vt:lpstr>
      <vt:lpstr>顺序结构</vt:lpstr>
      <vt:lpstr>分支结构</vt:lpstr>
      <vt:lpstr>If-else的分支结构</vt:lpstr>
      <vt:lpstr>if-else单路分支结构</vt:lpstr>
      <vt:lpstr>if-else双路分支结构</vt:lpstr>
      <vt:lpstr>if-else多路分支结构</vt:lpstr>
      <vt:lpstr>抢答题</vt:lpstr>
      <vt:lpstr>Switch之分结构</vt:lpstr>
      <vt:lpstr>switch举例</vt:lpstr>
      <vt:lpstr>switch举例</vt:lpstr>
      <vt:lpstr>循环结构</vt:lpstr>
      <vt:lpstr>循环语句</vt:lpstr>
      <vt:lpstr>for循环结构</vt:lpstr>
      <vt:lpstr>for循环举例</vt:lpstr>
      <vt:lpstr>foreach循环结构</vt:lpstr>
      <vt:lpstr>while循环结构</vt:lpstr>
      <vt:lpstr>do-while循环结构</vt:lpstr>
      <vt:lpstr>循环的嵌套</vt:lpstr>
      <vt:lpstr>break终止循环</vt:lpstr>
      <vt:lpstr>break终止循环</vt:lpstr>
      <vt:lpstr>continue跳过循环</vt:lpstr>
      <vt:lpstr>continue跳过循环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运算符,表达式,控制流程</dc:title>
  <dc:creator>Microsoft Office 用户</dc:creator>
  <cp:lastModifiedBy>Microsoft Office 用户</cp:lastModifiedBy>
  <cp:revision>141</cp:revision>
  <dcterms:created xsi:type="dcterms:W3CDTF">2017-07-20T07:41:12Z</dcterms:created>
  <dcterms:modified xsi:type="dcterms:W3CDTF">2017-08-03T09:46:09Z</dcterms:modified>
</cp:coreProperties>
</file>