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55"/>
  </p:notesMasterIdLst>
  <p:handoutMasterIdLst>
    <p:handoutMasterId r:id="rId56"/>
  </p:handoutMasterIdLst>
  <p:sldIdLst>
    <p:sldId id="256" r:id="rId2"/>
    <p:sldId id="257" r:id="rId3"/>
    <p:sldId id="311" r:id="rId4"/>
    <p:sldId id="260" r:id="rId5"/>
    <p:sldId id="320" r:id="rId6"/>
    <p:sldId id="367" r:id="rId7"/>
    <p:sldId id="369" r:id="rId8"/>
    <p:sldId id="368" r:id="rId9"/>
    <p:sldId id="345" r:id="rId10"/>
    <p:sldId id="370" r:id="rId11"/>
    <p:sldId id="351" r:id="rId12"/>
    <p:sldId id="371" r:id="rId13"/>
    <p:sldId id="372" r:id="rId14"/>
    <p:sldId id="373" r:id="rId15"/>
    <p:sldId id="374" r:id="rId16"/>
    <p:sldId id="352" r:id="rId17"/>
    <p:sldId id="375" r:id="rId18"/>
    <p:sldId id="353" r:id="rId19"/>
    <p:sldId id="376" r:id="rId20"/>
    <p:sldId id="377" r:id="rId21"/>
    <p:sldId id="378" r:id="rId22"/>
    <p:sldId id="379" r:id="rId23"/>
    <p:sldId id="380" r:id="rId24"/>
    <p:sldId id="381" r:id="rId25"/>
    <p:sldId id="447" r:id="rId26"/>
    <p:sldId id="445" r:id="rId27"/>
    <p:sldId id="446" r:id="rId28"/>
    <p:sldId id="414" r:id="rId29"/>
    <p:sldId id="415" r:id="rId30"/>
    <p:sldId id="416" r:id="rId31"/>
    <p:sldId id="444" r:id="rId32"/>
    <p:sldId id="418" r:id="rId33"/>
    <p:sldId id="443" r:id="rId34"/>
    <p:sldId id="442" r:id="rId35"/>
    <p:sldId id="421" r:id="rId36"/>
    <p:sldId id="422" r:id="rId37"/>
    <p:sldId id="424" r:id="rId38"/>
    <p:sldId id="441" r:id="rId39"/>
    <p:sldId id="425" r:id="rId40"/>
    <p:sldId id="426" r:id="rId41"/>
    <p:sldId id="427" r:id="rId42"/>
    <p:sldId id="428" r:id="rId43"/>
    <p:sldId id="439" r:id="rId44"/>
    <p:sldId id="440" r:id="rId45"/>
    <p:sldId id="431" r:id="rId46"/>
    <p:sldId id="432" r:id="rId47"/>
    <p:sldId id="433" r:id="rId48"/>
    <p:sldId id="434" r:id="rId49"/>
    <p:sldId id="435" r:id="rId50"/>
    <p:sldId id="436" r:id="rId51"/>
    <p:sldId id="437" r:id="rId52"/>
    <p:sldId id="438" r:id="rId53"/>
    <p:sldId id="25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B52E07-E54C-7548-BB36-E5837EC01A7E}">
          <p14:sldIdLst>
            <p14:sldId id="256"/>
            <p14:sldId id="257"/>
            <p14:sldId id="311"/>
            <p14:sldId id="260"/>
            <p14:sldId id="320"/>
            <p14:sldId id="367"/>
            <p14:sldId id="369"/>
            <p14:sldId id="368"/>
            <p14:sldId id="345"/>
            <p14:sldId id="370"/>
            <p14:sldId id="351"/>
            <p14:sldId id="371"/>
            <p14:sldId id="372"/>
            <p14:sldId id="373"/>
            <p14:sldId id="374"/>
            <p14:sldId id="352"/>
            <p14:sldId id="375"/>
            <p14:sldId id="353"/>
            <p14:sldId id="376"/>
            <p14:sldId id="377"/>
            <p14:sldId id="378"/>
            <p14:sldId id="379"/>
            <p14:sldId id="380"/>
            <p14:sldId id="381"/>
            <p14:sldId id="447"/>
            <p14:sldId id="445"/>
            <p14:sldId id="446"/>
            <p14:sldId id="414"/>
            <p14:sldId id="415"/>
            <p14:sldId id="416"/>
            <p14:sldId id="444"/>
            <p14:sldId id="418"/>
            <p14:sldId id="443"/>
            <p14:sldId id="442"/>
            <p14:sldId id="421"/>
            <p14:sldId id="422"/>
            <p14:sldId id="424"/>
            <p14:sldId id="441"/>
            <p14:sldId id="425"/>
            <p14:sldId id="426"/>
            <p14:sldId id="427"/>
            <p14:sldId id="428"/>
            <p14:sldId id="439"/>
            <p14:sldId id="440"/>
            <p14:sldId id="431"/>
            <p14:sldId id="432"/>
            <p14:sldId id="433"/>
            <p14:sldId id="434"/>
            <p14:sldId id="435"/>
            <p14:sldId id="436"/>
            <p14:sldId id="437"/>
            <p14:sldId id="438"/>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89876"/>
  </p:normalViewPr>
  <p:slideViewPr>
    <p:cSldViewPr snapToGrid="0" snapToObjects="1">
      <p:cViewPr>
        <p:scale>
          <a:sx n="100" d="100"/>
          <a:sy n="100" d="100"/>
        </p:scale>
        <p:origin x="40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FC624D-DB6E-7340-A84F-872B8F1671E1}" type="datetimeFigureOut">
              <a:rPr kumimoji="1" lang="zh-CN" altLang="en-US" smtClean="0"/>
              <a:t>2017/7/21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10EE0A-CA00-6848-90F9-339D1EB585EC}" type="slidenum">
              <a:rPr kumimoji="1" lang="zh-CN" altLang="en-US" smtClean="0"/>
              <a:t>‹#›</a:t>
            </a:fld>
            <a:endParaRPr kumimoji="1" lang="zh-CN" altLang="en-US"/>
          </a:p>
        </p:txBody>
      </p:sp>
    </p:spTree>
    <p:extLst>
      <p:ext uri="{BB962C8B-B14F-4D97-AF65-F5344CB8AC3E}">
        <p14:creationId xmlns:p14="http://schemas.microsoft.com/office/powerpoint/2010/main" val="4164284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CCCC3-D214-2C40-A923-DFB71D41ADD6}" type="datetimeFigureOut">
              <a:rPr kumimoji="1" lang="zh-CN" altLang="en-US" smtClean="0"/>
              <a:t>2017/7/21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61044-908D-FA44-B63B-9BE5C008B5B6}" type="slidenum">
              <a:rPr kumimoji="1" lang="zh-CN" altLang="en-US" smtClean="0"/>
              <a:t>‹#›</a:t>
            </a:fld>
            <a:endParaRPr kumimoji="1" lang="zh-CN" altLang="en-US"/>
          </a:p>
        </p:txBody>
      </p:sp>
    </p:spTree>
    <p:extLst>
      <p:ext uri="{BB962C8B-B14F-4D97-AF65-F5344CB8AC3E}">
        <p14:creationId xmlns:p14="http://schemas.microsoft.com/office/powerpoint/2010/main" val="4271784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0</a:t>
            </a:fld>
            <a:endParaRPr kumimoji="1" lang="zh-CN" altLang="en-US"/>
          </a:p>
        </p:txBody>
      </p:sp>
    </p:spTree>
    <p:extLst>
      <p:ext uri="{BB962C8B-B14F-4D97-AF65-F5344CB8AC3E}">
        <p14:creationId xmlns:p14="http://schemas.microsoft.com/office/powerpoint/2010/main" val="105715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程序运行到这里（星号处）时，栈内存中还为</a:t>
            </a:r>
            <a:r>
              <a:rPr lang="en-US" altLang="zh-CN" smtClean="0"/>
              <a:t>main</a:t>
            </a:r>
            <a:r>
              <a:rPr lang="zh-CN" altLang="en-US" smtClean="0"/>
              <a:t>方法的形参</a:t>
            </a:r>
            <a:r>
              <a:rPr lang="en-US" altLang="zh-CN" smtClean="0"/>
              <a:t>args</a:t>
            </a:r>
            <a:r>
              <a:rPr lang="zh-CN" altLang="en-US" smtClean="0"/>
              <a:t>分配了存储空间，而不是只有一个局部变量</a:t>
            </a:r>
            <a:r>
              <a:rPr lang="en-US" altLang="zh-CN" smtClean="0"/>
              <a:t>s</a:t>
            </a:r>
            <a:r>
              <a:rPr lang="zh-CN" altLang="en-US" smtClean="0"/>
              <a:t>。命令行参数非此处要讲解的知识点，但教师授课时可以先口头提一下。</a:t>
            </a:r>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8</a:t>
            </a:fld>
            <a:endParaRPr kumimoji="1" lang="zh-CN" altLang="en-US"/>
          </a:p>
        </p:txBody>
      </p:sp>
    </p:spTree>
    <p:extLst>
      <p:ext uri="{BB962C8B-B14F-4D97-AF65-F5344CB8AC3E}">
        <p14:creationId xmlns:p14="http://schemas.microsoft.com/office/powerpoint/2010/main" val="188630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mtClean="0"/>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9</a:t>
            </a:fld>
            <a:endParaRPr kumimoji="1" lang="zh-CN" altLang="en-US"/>
          </a:p>
        </p:txBody>
      </p:sp>
    </p:spTree>
    <p:extLst>
      <p:ext uri="{BB962C8B-B14F-4D97-AF65-F5344CB8AC3E}">
        <p14:creationId xmlns:p14="http://schemas.microsoft.com/office/powerpoint/2010/main" val="1030025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mtClean="0"/>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10</a:t>
            </a:fld>
            <a:endParaRPr kumimoji="1" lang="zh-CN" altLang="en-US"/>
          </a:p>
        </p:txBody>
      </p:sp>
    </p:spTree>
    <p:extLst>
      <p:ext uri="{BB962C8B-B14F-4D97-AF65-F5344CB8AC3E}">
        <p14:creationId xmlns:p14="http://schemas.microsoft.com/office/powerpoint/2010/main" val="31909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mtClean="0"/>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15</a:t>
            </a:fld>
            <a:endParaRPr kumimoji="1" lang="zh-CN" altLang="en-US"/>
          </a:p>
        </p:txBody>
      </p:sp>
    </p:spTree>
    <p:extLst>
      <p:ext uri="{BB962C8B-B14F-4D97-AF65-F5344CB8AC3E}">
        <p14:creationId xmlns:p14="http://schemas.microsoft.com/office/powerpoint/2010/main" val="84328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mtClean="0"/>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16</a:t>
            </a:fld>
            <a:endParaRPr kumimoji="1" lang="zh-CN" altLang="en-US"/>
          </a:p>
        </p:txBody>
      </p:sp>
    </p:spTree>
    <p:extLst>
      <p:ext uri="{BB962C8B-B14F-4D97-AF65-F5344CB8AC3E}">
        <p14:creationId xmlns:p14="http://schemas.microsoft.com/office/powerpoint/2010/main" val="506580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mtClean="0"/>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17</a:t>
            </a:fld>
            <a:endParaRPr kumimoji="1" lang="zh-CN" altLang="en-US"/>
          </a:p>
        </p:txBody>
      </p:sp>
    </p:spTree>
    <p:extLst>
      <p:ext uri="{BB962C8B-B14F-4D97-AF65-F5344CB8AC3E}">
        <p14:creationId xmlns:p14="http://schemas.microsoft.com/office/powerpoint/2010/main" val="161079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42</a:t>
            </a:fld>
            <a:endParaRPr kumimoji="1" lang="zh-CN" altLang="en-US"/>
          </a:p>
        </p:txBody>
      </p:sp>
    </p:spTree>
    <p:extLst>
      <p:ext uri="{BB962C8B-B14F-4D97-AF65-F5344CB8AC3E}">
        <p14:creationId xmlns:p14="http://schemas.microsoft.com/office/powerpoint/2010/main" val="875478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43</a:t>
            </a:fld>
            <a:endParaRPr kumimoji="1" lang="zh-CN" altLang="en-US"/>
          </a:p>
        </p:txBody>
      </p:sp>
    </p:spTree>
    <p:extLst>
      <p:ext uri="{BB962C8B-B14F-4D97-AF65-F5344CB8AC3E}">
        <p14:creationId xmlns:p14="http://schemas.microsoft.com/office/powerpoint/2010/main" val="85391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89DC09F-0E79-F741-AD3D-7896AD2FAB9A}" type="datetime1">
              <a:rPr kumimoji="1" lang="zh-CN" altLang="en-US" smtClean="0"/>
              <a:t>2017/7/21</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6527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946037" cy="1325563"/>
          </a:xfrm>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D4E72DA-B515-7949-B55F-F23EC645D0C4}" type="datetime1">
              <a:rPr kumimoji="1" lang="zh-CN" altLang="en-US" smtClean="0"/>
              <a:t>2017/7/21</a:t>
            </a:fld>
            <a:endParaRPr kumimoji="1" lang="zh-CN" altLang="en-US" dirty="0"/>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653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19BFA5E-EBE3-E14C-BFC2-6DF0B11B971D}" type="datetime1">
              <a:rPr kumimoji="1" lang="zh-CN" altLang="en-US" smtClean="0"/>
              <a:t>2017/7/21</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03704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2017/7/21</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17470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52B3A49-0C71-3E47-A120-3128B2DE8685}" type="datetime1">
              <a:rPr kumimoji="1" lang="zh-CN" altLang="en-US" smtClean="0"/>
              <a:t>2017/7/21</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40079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3C49747-F413-224E-A5A0-B2AB1D100FD3}" type="datetime1">
              <a:rPr kumimoji="1" lang="zh-CN" altLang="en-US" smtClean="0"/>
              <a:t>2017/7/21</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5684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886075"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868708C-AA40-2D45-A9B0-7232C0131ED5}" type="datetime1">
              <a:rPr kumimoji="1" lang="zh-CN" altLang="en-US" smtClean="0"/>
              <a:t>2017/7/21</a:t>
            </a:fld>
            <a:endParaRPr kumimoji="1" lang="zh-CN" altLang="en-US"/>
          </a:p>
        </p:txBody>
      </p:sp>
      <p:sp>
        <p:nvSpPr>
          <p:cNvPr id="8" name="页脚占位符 7"/>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9" name="幻灯片编号占位符 8"/>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7625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FC3EACD-5FEE-E243-88D8-ED43A2B28F1B}" type="datetime1">
              <a:rPr kumimoji="1" lang="zh-CN" altLang="en-US" smtClean="0"/>
              <a:t>2017/7/21</a:t>
            </a:fld>
            <a:endParaRPr kumimoji="1" lang="zh-CN" altLang="en-US"/>
          </a:p>
        </p:txBody>
      </p:sp>
      <p:sp>
        <p:nvSpPr>
          <p:cNvPr id="4" name="页脚占位符 3"/>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5" name="幻灯片编号占位符 4"/>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53470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8C8775-124B-AD41-8BA5-8B00B75490C7}" type="datetime1">
              <a:rPr kumimoji="1" lang="zh-CN" altLang="en-US" smtClean="0"/>
              <a:t>2017/7/21</a:t>
            </a:fld>
            <a:endParaRPr kumimoji="1" lang="zh-CN" altLang="en-US"/>
          </a:p>
        </p:txBody>
      </p:sp>
      <p:sp>
        <p:nvSpPr>
          <p:cNvPr id="3" name="页脚占位符 2"/>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4" name="幻灯片编号占位符 3"/>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0179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DC5D93-28BB-C245-9D11-DFAA41170583}" type="datetime1">
              <a:rPr kumimoji="1" lang="zh-CN" altLang="en-US" smtClean="0"/>
              <a:t>2017/7/21</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99387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53A12B-721C-B34F-9449-2D61FD4D5064}" type="datetime1">
              <a:rPr kumimoji="1" lang="zh-CN" altLang="en-US" smtClean="0"/>
              <a:t>2017/7/21</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722767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alphaModFix amt="20000"/>
            <a:extLst>
              <a:ext uri="{28A0092B-C50C-407E-A947-70E740481C1C}">
                <a14:useLocalDpi xmlns:a14="http://schemas.microsoft.com/office/drawing/2010/main" val="0"/>
              </a:ext>
            </a:extLst>
          </a:blip>
          <a:stretch>
            <a:fillRect/>
          </a:stretch>
        </p:blipFill>
        <p:spPr>
          <a:xfrm>
            <a:off x="1" y="0"/>
            <a:ext cx="12191998" cy="6857999"/>
          </a:xfrm>
          <a:prstGeom prst="rect">
            <a:avLst/>
          </a:prstGeom>
        </p:spPr>
      </p:pic>
      <p:sp>
        <p:nvSpPr>
          <p:cNvPr id="2" name="标题占位符 1"/>
          <p:cNvSpPr>
            <a:spLocks noGrp="1"/>
          </p:cNvSpPr>
          <p:nvPr>
            <p:ph type="title"/>
          </p:nvPr>
        </p:nvSpPr>
        <p:spPr>
          <a:xfrm>
            <a:off x="1678897" y="365125"/>
            <a:ext cx="7105339" cy="1325563"/>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EF49B-A17A-4941-B7F1-8CE89A2E4AE5}" type="datetime1">
              <a:rPr kumimoji="1" lang="zh-CN" altLang="en-US" smtClean="0"/>
              <a:t>2017/7/21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C1F62-F2EE-734B-B0E2-00D101347D04}" type="slidenum">
              <a:rPr kumimoji="1" lang="zh-CN" altLang="en-US" smtClean="0"/>
              <a:t>‹#›</a:t>
            </a:fld>
            <a:endParaRPr kumimoji="1"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784236" y="780960"/>
            <a:ext cx="2569564" cy="43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10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accent2"/>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面向对象编程进阶</a:t>
            </a:r>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20218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应用程序打包</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应用程序类打包后，运行时应指定该类的完整包层次。</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9</a:t>
            </a:fld>
            <a:endParaRPr kumimoji="1" lang="zh-CN" altLang="en-US"/>
          </a:p>
        </p:txBody>
      </p:sp>
      <p:sp>
        <p:nvSpPr>
          <p:cNvPr id="8" name="矩形 7"/>
          <p:cNvSpPr/>
          <p:nvPr/>
        </p:nvSpPr>
        <p:spPr>
          <a:xfrm>
            <a:off x="1076400" y="2425701"/>
            <a:ext cx="7707837" cy="344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solidFill>
                  <a:srgbClr val="92D050"/>
                </a:solidFill>
                <a:latin typeface="Heiti SC Light" charset="-122"/>
                <a:ea typeface="Heiti SC Light" charset="-122"/>
                <a:cs typeface="Heiti SC Light" charset="-122"/>
              </a:rPr>
              <a:t>//</a:t>
            </a:r>
            <a:r>
              <a:rPr kumimoji="1" lang="zh-CN" altLang="mr-IN">
                <a:solidFill>
                  <a:srgbClr val="92D050"/>
                </a:solidFill>
                <a:latin typeface="Heiti SC Light" charset="-122"/>
                <a:ea typeface="Heiti SC Light" charset="-122"/>
                <a:cs typeface="Heiti SC Light" charset="-122"/>
              </a:rPr>
              <a:t>源文件：</a:t>
            </a:r>
            <a:endParaRPr kumimoji="1" lang="en-US" altLang="zh-CN">
              <a:solidFill>
                <a:srgbClr val="92D050"/>
              </a:solidFill>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Test.javapackage p1;</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class Test{</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static void main(String[] args){</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System.out.println("haha!");</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a:t>
            </a:r>
            <a:endParaRPr kumimoji="1" lang="en-US" altLang="zh-CN">
              <a:latin typeface="Heiti SC Light" charset="-122"/>
              <a:ea typeface="Heiti SC Light" charset="-122"/>
              <a:cs typeface="Heiti SC Light" charset="-122"/>
            </a:endParaRPr>
          </a:p>
          <a:p>
            <a:pPr algn="just"/>
            <a:r>
              <a:rPr kumimoji="1" lang="en-US" altLang="zh-CN">
                <a:latin typeface="Heiti SC Light" charset="-122"/>
                <a:ea typeface="Heiti SC Light" charset="-122"/>
                <a:cs typeface="Heiti SC Light" charset="-122"/>
              </a:rPr>
              <a:t>}</a:t>
            </a:r>
            <a:r>
              <a:rPr kumimoji="1" lang="mr-IN" altLang="zh-CN">
                <a:latin typeface="Heiti SC Light" charset="-122"/>
                <a:ea typeface="Heiti SC Light" charset="-122"/>
                <a:cs typeface="Heiti SC Light" charset="-122"/>
              </a:rPr>
              <a:t>  </a:t>
            </a:r>
            <a:endParaRPr kumimoji="1" lang="en-US" altLang="zh-CN">
              <a:latin typeface="Heiti SC Light" charset="-122"/>
              <a:ea typeface="Heiti SC Light" charset="-122"/>
              <a:cs typeface="Heiti SC Light" charset="-122"/>
            </a:endParaRPr>
          </a:p>
          <a:p>
            <a:pPr algn="just"/>
            <a:r>
              <a:rPr kumimoji="1" lang="mr-IN" altLang="zh-CN">
                <a:solidFill>
                  <a:srgbClr val="92D050"/>
                </a:solidFill>
                <a:latin typeface="Heiti SC Light" charset="-122"/>
                <a:ea typeface="Heiti SC Light" charset="-122"/>
                <a:cs typeface="Heiti SC Light" charset="-122"/>
              </a:rPr>
              <a:t>//</a:t>
            </a:r>
            <a:r>
              <a:rPr kumimoji="1" lang="zh-CN" altLang="mr-IN">
                <a:solidFill>
                  <a:srgbClr val="92D050"/>
                </a:solidFill>
                <a:latin typeface="Heiti SC Light" charset="-122"/>
                <a:ea typeface="Heiti SC Light" charset="-122"/>
                <a:cs typeface="Heiti SC Light" charset="-122"/>
              </a:rPr>
              <a:t>将编译所得的字节码文件</a:t>
            </a:r>
            <a:r>
              <a:rPr kumimoji="1" lang="mr-IN" altLang="zh-CN">
                <a:solidFill>
                  <a:srgbClr val="92D050"/>
                </a:solidFill>
                <a:latin typeface="Heiti SC Light" charset="-122"/>
                <a:ea typeface="Heiti SC Light" charset="-122"/>
                <a:cs typeface="Heiti SC Light" charset="-122"/>
              </a:rPr>
              <a:t>Test.class</a:t>
            </a:r>
            <a:r>
              <a:rPr kumimoji="1" lang="zh-CN" altLang="mr-IN">
                <a:solidFill>
                  <a:srgbClr val="92D050"/>
                </a:solidFill>
                <a:latin typeface="Heiti SC Light" charset="-122"/>
                <a:ea typeface="Heiti SC Light" charset="-122"/>
                <a:cs typeface="Heiti SC Light" charset="-122"/>
              </a:rPr>
              <a:t>保存在</a:t>
            </a:r>
            <a:r>
              <a:rPr kumimoji="1" lang="mr-IN" altLang="zh-CN">
                <a:solidFill>
                  <a:srgbClr val="92D050"/>
                </a:solidFill>
                <a:latin typeface="Heiti SC Light" charset="-122"/>
                <a:ea typeface="Heiti SC Light" charset="-122"/>
                <a:cs typeface="Heiti SC Light" charset="-122"/>
              </a:rPr>
              <a:t>"D:\work\p1\"</a:t>
            </a:r>
            <a:r>
              <a:rPr kumimoji="1" lang="zh-CN" altLang="mr-IN">
                <a:solidFill>
                  <a:srgbClr val="92D050"/>
                </a:solidFill>
                <a:latin typeface="Heiti SC Light" charset="-122"/>
                <a:ea typeface="Heiti SC Light" charset="-122"/>
                <a:cs typeface="Heiti SC Light" charset="-122"/>
              </a:rPr>
              <a:t>路径下</a:t>
            </a:r>
            <a:endParaRPr kumimoji="1" lang="en-US" altLang="zh-CN">
              <a:solidFill>
                <a:srgbClr val="92D050"/>
              </a:solidFill>
              <a:latin typeface="Heiti SC Light" charset="-122"/>
              <a:ea typeface="Heiti SC Light" charset="-122"/>
              <a:cs typeface="Heiti SC Light" charset="-122"/>
            </a:endParaRPr>
          </a:p>
          <a:p>
            <a:pPr algn="just"/>
            <a:r>
              <a:rPr kumimoji="1" lang="mr-IN" altLang="zh-CN">
                <a:solidFill>
                  <a:srgbClr val="92D050"/>
                </a:solidFill>
                <a:latin typeface="Heiti SC Light" charset="-122"/>
                <a:ea typeface="Heiti SC Light" charset="-122"/>
                <a:cs typeface="Heiti SC Light" charset="-122"/>
              </a:rPr>
              <a:t>//</a:t>
            </a:r>
            <a:r>
              <a:rPr kumimoji="1" lang="zh-CN" altLang="mr-IN">
                <a:solidFill>
                  <a:srgbClr val="92D050"/>
                </a:solidFill>
                <a:latin typeface="Heiti SC Light" charset="-122"/>
                <a:ea typeface="Heiti SC Light" charset="-122"/>
                <a:cs typeface="Heiti SC Light" charset="-122"/>
              </a:rPr>
              <a:t>将路径</a:t>
            </a:r>
            <a:r>
              <a:rPr kumimoji="1" lang="mr-IN" altLang="zh-CN">
                <a:solidFill>
                  <a:srgbClr val="92D050"/>
                </a:solidFill>
                <a:latin typeface="Heiti SC Light" charset="-122"/>
                <a:ea typeface="Heiti SC Light" charset="-122"/>
                <a:cs typeface="Heiti SC Light" charset="-122"/>
              </a:rPr>
              <a:t>"D:\work\"</a:t>
            </a:r>
            <a:r>
              <a:rPr kumimoji="1" lang="zh-CN" altLang="mr-IN">
                <a:solidFill>
                  <a:srgbClr val="92D050"/>
                </a:solidFill>
                <a:latin typeface="Heiti SC Light" charset="-122"/>
                <a:ea typeface="Heiti SC Light" charset="-122"/>
                <a:cs typeface="Heiti SC Light" charset="-122"/>
              </a:rPr>
              <a:t>添加到环境变量</a:t>
            </a:r>
            <a:r>
              <a:rPr kumimoji="1" lang="mr-IN" altLang="zh-CN">
                <a:solidFill>
                  <a:srgbClr val="92D050"/>
                </a:solidFill>
                <a:latin typeface="Heiti SC Light" charset="-122"/>
                <a:ea typeface="Heiti SC Light" charset="-122"/>
                <a:cs typeface="Heiti SC Light" charset="-122"/>
              </a:rPr>
              <a:t>CLASSPATH</a:t>
            </a:r>
            <a:r>
              <a:rPr kumimoji="1" lang="zh-CN" altLang="mr-IN">
                <a:solidFill>
                  <a:srgbClr val="92D050"/>
                </a:solidFill>
                <a:latin typeface="Heiti SC Light" charset="-122"/>
                <a:ea typeface="Heiti SC Light" charset="-122"/>
                <a:cs typeface="Heiti SC Light" charset="-122"/>
              </a:rPr>
              <a:t>中</a:t>
            </a:r>
            <a:endParaRPr kumimoji="1" lang="en-US" altLang="zh-CN">
              <a:solidFill>
                <a:srgbClr val="92D050"/>
              </a:solidFill>
              <a:latin typeface="Heiti SC Light" charset="-122"/>
              <a:ea typeface="Heiti SC Light" charset="-122"/>
              <a:cs typeface="Heiti SC Light" charset="-122"/>
            </a:endParaRPr>
          </a:p>
          <a:p>
            <a:pPr algn="just"/>
            <a:r>
              <a:rPr kumimoji="1" lang="mr-IN" altLang="zh-CN">
                <a:solidFill>
                  <a:srgbClr val="92D050"/>
                </a:solidFill>
                <a:latin typeface="Heiti SC Light" charset="-122"/>
                <a:ea typeface="Heiti SC Light" charset="-122"/>
                <a:cs typeface="Heiti SC Light" charset="-122"/>
              </a:rPr>
              <a:t>//</a:t>
            </a:r>
            <a:r>
              <a:rPr kumimoji="1" lang="zh-CN" altLang="mr-IN">
                <a:solidFill>
                  <a:srgbClr val="92D050"/>
                </a:solidFill>
                <a:latin typeface="Heiti SC Light" charset="-122"/>
                <a:ea typeface="Heiti SC Light" charset="-122"/>
                <a:cs typeface="Heiti SC Light" charset="-122"/>
              </a:rPr>
              <a:t>在任意路径下运行应用程序</a:t>
            </a:r>
            <a:endParaRPr kumimoji="1" lang="en-US" altLang="zh-CN">
              <a:solidFill>
                <a:srgbClr val="92D050"/>
              </a:solidFill>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C:\&gt;java </a:t>
            </a:r>
            <a:r>
              <a:rPr kumimoji="1" lang="mr-IN" altLang="zh-CN">
                <a:solidFill>
                  <a:srgbClr val="FF0000"/>
                </a:solidFill>
                <a:latin typeface="Heiti SC Light" charset="-122"/>
                <a:ea typeface="Heiti SC Light" charset="-122"/>
                <a:cs typeface="Heiti SC Light" charset="-122"/>
              </a:rPr>
              <a:t>p1</a:t>
            </a:r>
            <a:r>
              <a:rPr kumimoji="1" lang="zh-CN" altLang="en-US">
                <a:solidFill>
                  <a:srgbClr val="FF0000"/>
                </a:solidFill>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Test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005252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JDK API</a:t>
            </a:r>
            <a:r>
              <a:rPr kumimoji="1" lang="zh-CN" altLang="en-US" dirty="0"/>
              <a:t>中常用包</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10</a:t>
            </a:fld>
            <a:endParaRPr kumimoji="1" lang="zh-CN" altLang="en-US"/>
          </a:p>
        </p:txBody>
      </p:sp>
      <p:graphicFrame>
        <p:nvGraphicFramePr>
          <p:cNvPr id="12" name="内容占位符 865346"/>
          <p:cNvGraphicFramePr>
            <a:graphicFrameLocks noGrp="1"/>
          </p:cNvGraphicFramePr>
          <p:nvPr>
            <p:ph idx="1"/>
            <p:extLst>
              <p:ext uri="{D42A27DB-BD31-4B8C-83A1-F6EECF244321}">
                <p14:modId xmlns:p14="http://schemas.microsoft.com/office/powerpoint/2010/main" val="168272247"/>
              </p:ext>
            </p:extLst>
          </p:nvPr>
        </p:nvGraphicFramePr>
        <p:xfrm>
          <a:off x="1098549" y="1690688"/>
          <a:ext cx="9994901" cy="4238308"/>
        </p:xfrm>
        <a:graphic>
          <a:graphicData uri="http://schemas.openxmlformats.org/drawingml/2006/table">
            <a:tbl>
              <a:tblPr/>
              <a:tblGrid>
                <a:gridCol w="1281398"/>
                <a:gridCol w="4580996"/>
                <a:gridCol w="4132507"/>
              </a:tblGrid>
              <a:tr h="398780">
                <a:tc>
                  <a:txBody>
                    <a:bodyPr/>
                    <a:lstStyle/>
                    <a:p>
                      <a:pPr marL="0" lvl="0" indent="0" algn="ctr">
                        <a:buNone/>
                      </a:pPr>
                      <a:r>
                        <a:rPr lang="en-US" altLang="x-none" sz="1800" dirty="0">
                          <a:latin typeface="Heiti SC Light" charset="-122"/>
                          <a:ea typeface="Heiti SC Light" charset="-122"/>
                          <a:cs typeface="Heiti SC Light" charset="-122"/>
                        </a:rPr>
                        <a:t>包  名</a:t>
                      </a:r>
                    </a:p>
                  </a:txBody>
                  <a:tcPr anchor="ctr">
                    <a:lnL cap="flat">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marL="0" lvl="0" indent="0" algn="ctr">
                        <a:buNone/>
                      </a:pPr>
                      <a:r>
                        <a:rPr lang="en-US" altLang="x-none" sz="1800" dirty="0">
                          <a:latin typeface="Heiti SC Light" charset="-122"/>
                          <a:ea typeface="Heiti SC Light" charset="-122"/>
                          <a:cs typeface="Heiti SC Light" charset="-122"/>
                        </a:rPr>
                        <a:t>功能说明</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marL="0" lvl="0" indent="0" algn="ctr">
                        <a:buNone/>
                      </a:pPr>
                      <a:r>
                        <a:rPr lang="en-US" altLang="x-none" sz="1800" dirty="0">
                          <a:latin typeface="Heiti SC Light" charset="-122"/>
                          <a:ea typeface="Heiti SC Light" charset="-122"/>
                          <a:cs typeface="Heiti SC Light" charset="-122"/>
                        </a:rPr>
                        <a:t>包名含义</a:t>
                      </a:r>
                    </a:p>
                  </a:txBody>
                  <a:tcPr anchor="ctr">
                    <a:lnL w="12700" cap="flat" cmpd="sng">
                      <a:solidFill>
                        <a:schemeClr val="tx1"/>
                      </a:solidFill>
                      <a:prstDash val="solid"/>
                      <a:headEnd type="none" w="med" len="med"/>
                      <a:tailEnd type="none" w="med" len="med"/>
                    </a:lnL>
                    <a:lnR cap="flat">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r>
              <a:tr h="640080">
                <a:tc>
                  <a:txBody>
                    <a:bodyPr/>
                    <a:lstStyle/>
                    <a:p>
                      <a:pPr marL="0" lvl="0" indent="0">
                        <a:buNone/>
                      </a:pPr>
                      <a:r>
                        <a:rPr lang="en-US" altLang="zh-CN" sz="1800" dirty="0">
                          <a:latin typeface="Heiti SC Light" charset="-122"/>
                          <a:ea typeface="Heiti SC Light" charset="-122"/>
                          <a:cs typeface="Heiti SC Light" charset="-122"/>
                        </a:rPr>
                        <a:t>java.lang</a:t>
                      </a:r>
                    </a:p>
                  </a:txBody>
                  <a:tcPr anchor="ct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1800" dirty="0">
                          <a:latin typeface="Heiti SC Light" charset="-122"/>
                          <a:ea typeface="Heiti SC Light" charset="-122"/>
                          <a:cs typeface="Heiti SC Light" charset="-122"/>
                        </a:rPr>
                        <a:t>包含了</a:t>
                      </a:r>
                      <a:r>
                        <a:rPr lang="en-US" altLang="zh-CN" sz="1800" dirty="0">
                          <a:latin typeface="Heiti SC Light" charset="-122"/>
                          <a:ea typeface="Heiti SC Light" charset="-122"/>
                          <a:cs typeface="Heiti SC Light" charset="-122"/>
                        </a:rPr>
                        <a:t>Java</a:t>
                      </a:r>
                      <a:r>
                        <a:rPr lang="zh-CN" altLang="en-US" sz="1800" dirty="0">
                          <a:latin typeface="Heiti SC Light" charset="-122"/>
                          <a:ea typeface="Heiti SC Light" charset="-122"/>
                          <a:cs typeface="Heiti SC Light" charset="-122"/>
                        </a:rPr>
                        <a:t>语言程序设计的基础类</a:t>
                      </a:r>
                      <a:endParaRPr lang="en-US" altLang="x-none" sz="18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1800" dirty="0">
                          <a:latin typeface="Heiti SC Light" charset="-122"/>
                          <a:ea typeface="Heiti SC Light" charset="-122"/>
                          <a:cs typeface="Heiti SC Light" charset="-122"/>
                        </a:rPr>
                        <a:t>lang</a:t>
                      </a:r>
                      <a:r>
                        <a:rPr lang="zh-CN" altLang="en-US" sz="1800" dirty="0">
                          <a:latin typeface="Heiti SC Light" charset="-122"/>
                          <a:ea typeface="Heiti SC Light" charset="-122"/>
                          <a:cs typeface="Heiti SC Light" charset="-122"/>
                        </a:rPr>
                        <a:t>是</a:t>
                      </a:r>
                      <a:r>
                        <a:rPr lang="en-US" altLang="zh-CN" sz="1800" dirty="0">
                          <a:latin typeface="Heiti SC Light" charset="-122"/>
                          <a:ea typeface="Heiti SC Light" charset="-122"/>
                          <a:cs typeface="Heiti SC Light" charset="-122"/>
                        </a:rPr>
                        <a:t>language</a:t>
                      </a:r>
                      <a:r>
                        <a:rPr lang="zh-CN" altLang="en-US" sz="1800" dirty="0">
                          <a:latin typeface="Heiti SC Light" charset="-122"/>
                          <a:ea typeface="Heiti SC Light" charset="-122"/>
                          <a:cs typeface="Heiti SC Light" charset="-122"/>
                        </a:rPr>
                        <a:t>的简写</a:t>
                      </a:r>
                      <a:endParaRPr lang="en-US" altLang="x-none" sz="18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a:lstStyle/>
                    <a:p>
                      <a:pPr marL="0" lvl="0" indent="0">
                        <a:buNone/>
                      </a:pPr>
                      <a:r>
                        <a:rPr lang="en-US" altLang="zh-CN" sz="1800" dirty="0">
                          <a:latin typeface="Heiti SC Light" charset="-122"/>
                          <a:ea typeface="Heiti SC Light" charset="-122"/>
                          <a:cs typeface="Heiti SC Light" charset="-122"/>
                        </a:rPr>
                        <a:t>java.awt</a:t>
                      </a:r>
                    </a:p>
                  </a:txBody>
                  <a:tcPr anchor="ct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1800" dirty="0">
                          <a:latin typeface="Heiti SC Light" charset="-122"/>
                          <a:ea typeface="Heiti SC Light" charset="-122"/>
                          <a:cs typeface="Heiti SC Light" charset="-122"/>
                        </a:rPr>
                        <a:t>包含用于创建图形用户界面和绘制图形图像的相关类</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1800" dirty="0">
                          <a:latin typeface="Heiti SC Light" charset="-122"/>
                          <a:ea typeface="Heiti SC Light" charset="-122"/>
                          <a:cs typeface="Heiti SC Light" charset="-122"/>
                        </a:rPr>
                        <a:t>awt</a:t>
                      </a:r>
                      <a:r>
                        <a:rPr lang="zh-CN" altLang="en-US" sz="1800" dirty="0">
                          <a:latin typeface="Heiti SC Light" charset="-122"/>
                          <a:ea typeface="Heiti SC Light" charset="-122"/>
                          <a:cs typeface="Heiti SC Light" charset="-122"/>
                        </a:rPr>
                        <a:t>是抽象窗口工具集</a:t>
                      </a:r>
                      <a:r>
                        <a:rPr lang="en-US" altLang="zh-CN" sz="1800" dirty="0">
                          <a:latin typeface="Heiti SC Light" charset="-122"/>
                          <a:ea typeface="Heiti SC Light" charset="-122"/>
                          <a:cs typeface="Heiti SC Light" charset="-122"/>
                        </a:rPr>
                        <a:t>(abstract window toolkit)</a:t>
                      </a:r>
                      <a:r>
                        <a:rPr lang="zh-CN" altLang="en-US" sz="1800" dirty="0">
                          <a:latin typeface="Heiti SC Light" charset="-122"/>
                          <a:ea typeface="Heiti SC Light" charset="-122"/>
                          <a:cs typeface="Heiti SC Light" charset="-122"/>
                        </a:rPr>
                        <a:t>的简写</a:t>
                      </a:r>
                      <a:endParaRPr lang="en-US" altLang="x-none" sz="18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p>
                      <a:pPr marL="0" lvl="0" indent="0">
                        <a:buNone/>
                      </a:pPr>
                      <a:r>
                        <a:rPr lang="en-US" altLang="zh-CN" sz="1800" dirty="0">
                          <a:latin typeface="Heiti SC Light" charset="-122"/>
                          <a:ea typeface="Heiti SC Light" charset="-122"/>
                          <a:cs typeface="Heiti SC Light" charset="-122"/>
                        </a:rPr>
                        <a:t>java.util</a:t>
                      </a:r>
                    </a:p>
                  </a:txBody>
                  <a:tcPr anchor="ct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1800" dirty="0">
                          <a:latin typeface="Heiti SC Light" charset="-122"/>
                          <a:ea typeface="Heiti SC Light" charset="-122"/>
                          <a:cs typeface="Heiti SC Light" charset="-122"/>
                        </a:rPr>
                        <a:t>包含集合、日期、国际化和各种实用工具类</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1800" dirty="0">
                          <a:latin typeface="Heiti SC Light" charset="-122"/>
                          <a:ea typeface="Heiti SC Light" charset="-122"/>
                          <a:cs typeface="Heiti SC Light" charset="-122"/>
                        </a:rPr>
                        <a:t>util</a:t>
                      </a:r>
                      <a:r>
                        <a:rPr lang="zh-CN" altLang="en-US" sz="1800" dirty="0">
                          <a:latin typeface="Heiti SC Light" charset="-122"/>
                          <a:ea typeface="Heiti SC Light" charset="-122"/>
                          <a:cs typeface="Heiti SC Light" charset="-122"/>
                        </a:rPr>
                        <a:t>是</a:t>
                      </a:r>
                      <a:r>
                        <a:rPr lang="en-US" altLang="zh-CN" sz="1800" dirty="0">
                          <a:latin typeface="Heiti SC Light" charset="-122"/>
                          <a:ea typeface="Heiti SC Light" charset="-122"/>
                          <a:cs typeface="Heiti SC Light" charset="-122"/>
                        </a:rPr>
                        <a:t>utility</a:t>
                      </a:r>
                      <a:r>
                        <a:rPr lang="zh-CN" altLang="en-US" sz="1800" dirty="0">
                          <a:latin typeface="Heiti SC Light" charset="-122"/>
                          <a:ea typeface="Heiti SC Light" charset="-122"/>
                          <a:cs typeface="Heiti SC Light" charset="-122"/>
                        </a:rPr>
                        <a:t>的简写</a:t>
                      </a:r>
                      <a:endParaRPr lang="en-US" altLang="x-none" sz="18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a:lstStyle/>
                    <a:p>
                      <a:pPr marL="0" lvl="0" indent="0">
                        <a:buNone/>
                      </a:pPr>
                      <a:r>
                        <a:rPr lang="en-US" altLang="zh-CN" sz="1800" dirty="0">
                          <a:latin typeface="Heiti SC Light" charset="-122"/>
                          <a:ea typeface="Heiti SC Light" charset="-122"/>
                          <a:cs typeface="Heiti SC Light" charset="-122"/>
                        </a:rPr>
                        <a:t>java.io</a:t>
                      </a:r>
                    </a:p>
                  </a:txBody>
                  <a:tcPr anchor="ct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1800" dirty="0">
                          <a:latin typeface="Heiti SC Light" charset="-122"/>
                          <a:ea typeface="Heiti SC Light" charset="-122"/>
                          <a:cs typeface="Heiti SC Light" charset="-122"/>
                        </a:rPr>
                        <a:t>包含可提供数据输入</a:t>
                      </a:r>
                      <a:r>
                        <a:rPr lang="en-US" altLang="zh-CN" sz="1800" dirty="0">
                          <a:latin typeface="Heiti SC Light" charset="-122"/>
                          <a:ea typeface="Heiti SC Light" charset="-122"/>
                          <a:cs typeface="Heiti SC Light" charset="-122"/>
                        </a:rPr>
                        <a:t>/</a:t>
                      </a:r>
                      <a:r>
                        <a:rPr lang="zh-CN" altLang="en-US" sz="1800" dirty="0">
                          <a:latin typeface="Heiti SC Light" charset="-122"/>
                          <a:ea typeface="Heiti SC Light" charset="-122"/>
                          <a:cs typeface="Heiti SC Light" charset="-122"/>
                        </a:rPr>
                        <a:t>输出相关功能的类</a:t>
                      </a:r>
                      <a:endParaRPr lang="en-US" altLang="x-none" sz="18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1800" dirty="0">
                          <a:latin typeface="Heiti SC Light" charset="-122"/>
                          <a:ea typeface="Heiti SC Light" charset="-122"/>
                          <a:cs typeface="Heiti SC Light" charset="-122"/>
                        </a:rPr>
                        <a:t>io</a:t>
                      </a:r>
                      <a:r>
                        <a:rPr lang="zh-CN" altLang="en-US" sz="1800" dirty="0">
                          <a:latin typeface="Heiti SC Light" charset="-122"/>
                          <a:ea typeface="Heiti SC Light" charset="-122"/>
                          <a:cs typeface="Heiti SC Light" charset="-122"/>
                        </a:rPr>
                        <a:t>是</a:t>
                      </a:r>
                      <a:r>
                        <a:rPr lang="en-US" altLang="zh-CN" sz="1800" dirty="0">
                          <a:latin typeface="Heiti SC Light" charset="-122"/>
                          <a:ea typeface="Heiti SC Light" charset="-122"/>
                          <a:cs typeface="Heiti SC Light" charset="-122"/>
                        </a:rPr>
                        <a:t>input/output</a:t>
                      </a:r>
                      <a:r>
                        <a:rPr lang="zh-CN" altLang="en-US" sz="1800" dirty="0">
                          <a:latin typeface="Heiti SC Light" charset="-122"/>
                          <a:ea typeface="Heiti SC Light" charset="-122"/>
                          <a:cs typeface="Heiti SC Light" charset="-122"/>
                        </a:rPr>
                        <a:t>的简写</a:t>
                      </a:r>
                      <a:endParaRPr lang="en-US" altLang="x-none" sz="18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p>
                      <a:pPr marL="0" lvl="0" indent="0">
                        <a:buNone/>
                      </a:pPr>
                      <a:r>
                        <a:rPr lang="en-US" altLang="zh-CN" sz="1800" dirty="0">
                          <a:latin typeface="Heiti SC Light" charset="-122"/>
                          <a:ea typeface="Heiti SC Light" charset="-122"/>
                          <a:cs typeface="Heiti SC Light" charset="-122"/>
                        </a:rPr>
                        <a:t>java.net</a:t>
                      </a:r>
                    </a:p>
                  </a:txBody>
                  <a:tcPr anchor="ct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1800" dirty="0">
                          <a:latin typeface="Heiti SC Light" charset="-122"/>
                          <a:ea typeface="Heiti SC Light" charset="-122"/>
                          <a:cs typeface="Heiti SC Light" charset="-122"/>
                        </a:rPr>
                        <a:t>提供用于实现</a:t>
                      </a:r>
                      <a:r>
                        <a:rPr lang="en-US" altLang="zh-CN" sz="1800" dirty="0">
                          <a:latin typeface="Heiti SC Light" charset="-122"/>
                          <a:ea typeface="Heiti SC Light" charset="-122"/>
                          <a:cs typeface="Heiti SC Light" charset="-122"/>
                        </a:rPr>
                        <a:t>Java</a:t>
                      </a:r>
                      <a:r>
                        <a:rPr lang="zh-CN" altLang="en-US" sz="1800" dirty="0">
                          <a:latin typeface="Heiti SC Light" charset="-122"/>
                          <a:ea typeface="Heiti SC Light" charset="-122"/>
                          <a:cs typeface="Heiti SC Light" charset="-122"/>
                        </a:rPr>
                        <a:t>网络编程的相关功能类</a:t>
                      </a:r>
                      <a:endParaRPr lang="en-US" altLang="x-none" sz="18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1800" dirty="0">
                          <a:latin typeface="Heiti SC Light" charset="-122"/>
                          <a:ea typeface="Heiti SC Light" charset="-122"/>
                          <a:cs typeface="Heiti SC Light" charset="-122"/>
                        </a:rPr>
                        <a:t>net</a:t>
                      </a:r>
                      <a:r>
                        <a:rPr lang="zh-CN" altLang="en-US" sz="1800" dirty="0">
                          <a:latin typeface="Heiti SC Light" charset="-122"/>
                          <a:ea typeface="Heiti SC Light" charset="-122"/>
                          <a:cs typeface="Heiti SC Light" charset="-122"/>
                        </a:rPr>
                        <a:t>意为网络</a:t>
                      </a:r>
                      <a:endParaRPr lang="en-US" altLang="x-none" sz="18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a:lstStyle/>
                    <a:p>
                      <a:pPr marL="0" lvl="0" indent="0">
                        <a:buNone/>
                      </a:pPr>
                      <a:r>
                        <a:rPr lang="en-US" altLang="zh-CN" sz="1800" dirty="0">
                          <a:latin typeface="Heiti SC Light" charset="-122"/>
                          <a:ea typeface="Heiti SC Light" charset="-122"/>
                          <a:cs typeface="Heiti SC Light" charset="-122"/>
                        </a:rPr>
                        <a:t>java.sql</a:t>
                      </a:r>
                    </a:p>
                  </a:txBody>
                  <a:tcPr anchor="ct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en-US" sz="1800" dirty="0">
                          <a:latin typeface="Heiti SC Light" charset="-122"/>
                          <a:ea typeface="Heiti SC Light" charset="-122"/>
                          <a:cs typeface="Heiti SC Light" charset="-122"/>
                        </a:rPr>
                        <a:t>提供数据库操作相关功能类</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en-US" altLang="zh-CN" sz="1800" dirty="0">
                          <a:latin typeface="Heiti SC Light" charset="-122"/>
                          <a:ea typeface="Heiti SC Light" charset="-122"/>
                          <a:cs typeface="Heiti SC Light" charset="-122"/>
                        </a:rPr>
                        <a:t>sql</a:t>
                      </a:r>
                      <a:r>
                        <a:rPr lang="zh-CN" altLang="en-US" sz="1800" dirty="0">
                          <a:latin typeface="Heiti SC Light" charset="-122"/>
                          <a:ea typeface="Heiti SC Light" charset="-122"/>
                          <a:cs typeface="Heiti SC Light" charset="-122"/>
                        </a:rPr>
                        <a:t>是结构化查询语言</a:t>
                      </a:r>
                      <a:r>
                        <a:rPr lang="en-US" altLang="zh-CN" sz="1800" dirty="0">
                          <a:latin typeface="Heiti SC Light" charset="-122"/>
                          <a:ea typeface="Heiti SC Light" charset="-122"/>
                          <a:cs typeface="Heiti SC Light" charset="-122"/>
                        </a:rPr>
                        <a:t>(structed query language)</a:t>
                      </a:r>
                      <a:r>
                        <a:rPr lang="zh-CN" altLang="en-US" sz="1800" dirty="0">
                          <a:latin typeface="Heiti SC Light" charset="-122"/>
                          <a:ea typeface="Heiti SC Light" charset="-122"/>
                          <a:cs typeface="Heiti SC Light" charset="-122"/>
                        </a:rPr>
                        <a:t>的简写</a:t>
                      </a:r>
                      <a:endParaRPr lang="en-US" altLang="x-none" sz="18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5284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继承</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继承机制入门</a:t>
            </a:r>
            <a:endParaRPr kumimoji="1" lang="en-US" altLang="zh-CN" dirty="0"/>
          </a:p>
          <a:p>
            <a:r>
              <a:rPr kumimoji="1" lang="zh-CN" altLang="en-US" dirty="0"/>
              <a:t>单重继承和多重继承</a:t>
            </a:r>
            <a:endParaRPr kumimoji="1" lang="en-US" altLang="zh-CN" dirty="0"/>
          </a:p>
          <a:p>
            <a:r>
              <a:rPr kumimoji="1" lang="zh-CN" altLang="en-US" dirty="0"/>
              <a:t>类之间的关系</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2017/7/26</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11</a:t>
            </a:fld>
            <a:endParaRPr kumimoji="1" lang="zh-CN" altLang="en-US"/>
          </a:p>
        </p:txBody>
      </p:sp>
    </p:spTree>
    <p:extLst>
      <p:ext uri="{BB962C8B-B14F-4D97-AF65-F5344CB8AC3E}">
        <p14:creationId xmlns:p14="http://schemas.microsoft.com/office/powerpoint/2010/main" val="165107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继承机制入门</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继承（</a:t>
            </a:r>
            <a:r>
              <a:rPr kumimoji="1" lang="en-US" altLang="zh-CN" dirty="0"/>
              <a:t>Inheritance</a:t>
            </a:r>
            <a:r>
              <a:rPr kumimoji="1" lang="zh-CN" altLang="en-US" dirty="0"/>
              <a:t>）是面向对象编程的核心机制之一，其本质是在已有类型基础之上进行扩充或改造，得到新的数据类型，以满足新的需要。</a:t>
            </a:r>
            <a:endParaRPr kumimoji="1" lang="en-US" altLang="zh-CN" dirty="0"/>
          </a:p>
          <a:p>
            <a:r>
              <a:rPr kumimoji="1" lang="zh-CN" altLang="en-US" dirty="0"/>
              <a:t>根据需要定义</a:t>
            </a:r>
            <a:r>
              <a:rPr kumimoji="1" lang="en-US" altLang="zh-CN" dirty="0"/>
              <a:t>Java</a:t>
            </a:r>
            <a:r>
              <a:rPr kumimoji="1" lang="zh-CN" altLang="en-US" dirty="0"/>
              <a:t>类描述</a:t>
            </a:r>
            <a:r>
              <a:rPr kumimoji="1" lang="en-US" altLang="zh-CN" dirty="0"/>
              <a:t>"</a:t>
            </a:r>
            <a:r>
              <a:rPr kumimoji="1" lang="zh-CN" altLang="en-US" dirty="0"/>
              <a:t>人</a:t>
            </a:r>
            <a:r>
              <a:rPr kumimoji="1" lang="en-US" altLang="zh-CN" dirty="0"/>
              <a:t>"</a:t>
            </a:r>
            <a:r>
              <a:rPr kumimoji="1" lang="zh-CN" altLang="en-US" dirty="0"/>
              <a:t>和</a:t>
            </a:r>
            <a:r>
              <a:rPr kumimoji="1" lang="en-US" altLang="zh-CN" dirty="0"/>
              <a:t>"</a:t>
            </a:r>
            <a:r>
              <a:rPr kumimoji="1" lang="zh-CN" altLang="en-US" dirty="0"/>
              <a:t>学生</a:t>
            </a:r>
            <a:r>
              <a:rPr kumimoji="1" lang="en-US" altLang="zh-CN" dirty="0"/>
              <a:t>"</a:t>
            </a:r>
            <a:r>
              <a:rPr kumimoji="1" lang="zh-CN" altLang="en-US" dirty="0"/>
              <a:t>信息（例</a:t>
            </a:r>
            <a:r>
              <a:rPr kumimoji="1" lang="en-US" altLang="zh-CN" dirty="0"/>
              <a:t>6-5</a:t>
            </a:r>
            <a:r>
              <a:rPr kumimoji="1" lang="zh-CN" altLang="en-US" dirty="0"/>
              <a:t>）。</a:t>
            </a:r>
            <a:endParaRPr kumimoji="1" lang="en-US" altLang="zh-CN" dirty="0"/>
          </a:p>
          <a:p>
            <a:pPr lvl="1"/>
            <a:r>
              <a:rPr kumimoji="1" lang="zh-CN" altLang="en-US" dirty="0"/>
              <a:t>源文件：</a:t>
            </a:r>
            <a:r>
              <a:rPr kumimoji="1" lang="en-US" altLang="zh-CN" dirty="0"/>
              <a:t>Person.java</a:t>
            </a:r>
          </a:p>
          <a:p>
            <a:pPr lvl="1"/>
            <a:r>
              <a:rPr kumimoji="1" lang="zh-CN" altLang="en-US" dirty="0"/>
              <a:t>源文件：</a:t>
            </a:r>
            <a:r>
              <a:rPr kumimoji="1" lang="en-US" altLang="zh-CN" dirty="0"/>
              <a:t>Student.java</a:t>
            </a:r>
          </a:p>
          <a:p>
            <a:r>
              <a:rPr kumimoji="1" lang="zh-CN" altLang="en-US" dirty="0"/>
              <a:t>通过继承，简化</a:t>
            </a:r>
            <a:r>
              <a:rPr kumimoji="1" lang="en-US" altLang="zh-CN" dirty="0"/>
              <a:t>Student</a:t>
            </a:r>
            <a:r>
              <a:rPr kumimoji="1" lang="zh-CN" altLang="en-US" dirty="0"/>
              <a:t>类的定义（例</a:t>
            </a:r>
            <a:r>
              <a:rPr kumimoji="1" lang="en-US" altLang="zh-CN" dirty="0"/>
              <a:t>6-6</a:t>
            </a:r>
            <a:r>
              <a:rPr kumimoji="1" lang="zh-CN" altLang="en-US" dirty="0"/>
              <a:t>） </a:t>
            </a:r>
            <a:endParaRPr kumimoji="1" lang="en-US" altLang="zh-CN" dirty="0"/>
          </a:p>
          <a:p>
            <a:pPr lvl="1"/>
            <a:r>
              <a:rPr kumimoji="1" lang="zh-CN" altLang="en-US" dirty="0"/>
              <a:t>源文件：</a:t>
            </a:r>
            <a:r>
              <a:rPr kumimoji="1" lang="en-US" altLang="zh-CN" dirty="0"/>
              <a:t>Student.java</a:t>
            </a:r>
          </a:p>
          <a:p>
            <a:pPr lvl="1"/>
            <a:r>
              <a:rPr kumimoji="1" lang="zh-CN" altLang="en-US" dirty="0"/>
              <a:t>源文件：</a:t>
            </a:r>
            <a:r>
              <a:rPr kumimoji="1" lang="en-US" altLang="zh-CN" dirty="0"/>
              <a:t>Test.java</a:t>
            </a:r>
            <a:endParaRPr kumimoji="1" lang="zh-CN" altLang="en-US" dirty="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2017/7/26</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12</a:t>
            </a:fld>
            <a:endParaRPr kumimoji="1" lang="zh-CN" altLang="en-US"/>
          </a:p>
        </p:txBody>
      </p:sp>
    </p:spTree>
    <p:extLst>
      <p:ext uri="{BB962C8B-B14F-4D97-AF65-F5344CB8AC3E}">
        <p14:creationId xmlns:p14="http://schemas.microsoft.com/office/powerpoint/2010/main" val="599968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类继承语法</a:t>
            </a:r>
          </a:p>
        </p:txBody>
      </p:sp>
      <p:sp>
        <p:nvSpPr>
          <p:cNvPr id="3" name="内容占位符 2"/>
          <p:cNvSpPr>
            <a:spLocks noGrp="1"/>
          </p:cNvSpPr>
          <p:nvPr>
            <p:ph idx="1"/>
          </p:nvPr>
        </p:nvSpPr>
        <p:spPr/>
        <p:txBody>
          <a:bodyPr/>
          <a:lstStyle/>
          <a:p>
            <a:r>
              <a:rPr kumimoji="1" lang="zh-CN" altLang="en-US" dirty="0">
                <a:ea typeface="宋体" charset="-122"/>
              </a:rPr>
              <a:t>类声明语法格式扩充</a:t>
            </a:r>
            <a:endParaRPr kumimoji="1" lang="en-US" altLang="zh-CN" dirty="0">
              <a:ea typeface="宋体"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13</a:t>
            </a:fld>
            <a:endParaRPr kumimoji="1" lang="zh-CN" altLang="en-US"/>
          </a:p>
        </p:txBody>
      </p:sp>
      <p:sp>
        <p:nvSpPr>
          <p:cNvPr id="7" name="矩形 6"/>
          <p:cNvSpPr/>
          <p:nvPr/>
        </p:nvSpPr>
        <p:spPr>
          <a:xfrm>
            <a:off x="1075337" y="2437606"/>
            <a:ext cx="7708900" cy="1473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latin typeface="Heiti SC Light" charset="-122"/>
                <a:ea typeface="Heiti SC Light" charset="-122"/>
                <a:cs typeface="Heiti SC Light" charset="-122"/>
              </a:rPr>
              <a:t>[&lt; </a:t>
            </a:r>
            <a:r>
              <a:rPr kumimoji="1" lang="zh-CN" altLang="mr-IN">
                <a:latin typeface="Heiti SC Light" charset="-122"/>
                <a:ea typeface="Heiti SC Light" charset="-122"/>
                <a:cs typeface="Heiti SC Light" charset="-122"/>
              </a:rPr>
              <a:t>修饰符</a:t>
            </a:r>
            <a:r>
              <a:rPr kumimoji="1" lang="mr-IN" altLang="zh-CN">
                <a:latin typeface="Heiti SC Light" charset="-122"/>
                <a:ea typeface="Heiti SC Light" charset="-122"/>
                <a:cs typeface="Heiti SC Light" charset="-122"/>
              </a:rPr>
              <a:t>&gt;] class &lt; </a:t>
            </a:r>
            <a:r>
              <a:rPr kumimoji="1" lang="zh-CN" altLang="mr-IN">
                <a:latin typeface="Heiti SC Light" charset="-122"/>
                <a:ea typeface="Heiti SC Light" charset="-122"/>
                <a:cs typeface="Heiti SC Light" charset="-122"/>
              </a:rPr>
              <a:t>类名</a:t>
            </a:r>
            <a:r>
              <a:rPr kumimoji="1" lang="mr-IN" altLang="zh-CN">
                <a:latin typeface="Heiti SC Light" charset="-122"/>
                <a:ea typeface="Heiti SC Light" charset="-122"/>
                <a:cs typeface="Heiti SC Light" charset="-122"/>
              </a:rPr>
              <a:t>&gt;  [extends &lt;</a:t>
            </a:r>
            <a:r>
              <a:rPr kumimoji="1" lang="zh-CN" altLang="mr-IN">
                <a:latin typeface="Heiti SC Light" charset="-122"/>
                <a:ea typeface="Heiti SC Light" charset="-122"/>
                <a:cs typeface="Heiti SC Light" charset="-122"/>
              </a:rPr>
              <a:t>父类名</a:t>
            </a:r>
            <a:r>
              <a:rPr kumimoji="1" lang="mr-IN" altLang="zh-CN">
                <a:latin typeface="Heiti SC Light" charset="-122"/>
                <a:ea typeface="Heiti SC Light" charset="-122"/>
                <a:cs typeface="Heiti SC Light" charset="-122"/>
              </a:rPr>
              <a:t>&gt;] {</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[&lt;</a:t>
            </a:r>
            <a:r>
              <a:rPr kumimoji="1" lang="zh-CN" altLang="mr-IN">
                <a:latin typeface="Heiti SC Light" charset="-122"/>
                <a:ea typeface="Heiti SC Light" charset="-122"/>
                <a:cs typeface="Heiti SC Light" charset="-122"/>
              </a:rPr>
              <a:t>属性声明</a:t>
            </a:r>
            <a:r>
              <a:rPr kumimoji="1" lang="mr-IN" altLang="zh-CN">
                <a:latin typeface="Heiti SC Light" charset="-122"/>
                <a:ea typeface="Heiti SC Light" charset="-122"/>
                <a:cs typeface="Heiti SC Light" charset="-122"/>
              </a:rPr>
              <a:t>&gt;]</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[&lt;</a:t>
            </a:r>
            <a:r>
              <a:rPr kumimoji="1" lang="zh-CN" altLang="mr-IN">
                <a:latin typeface="Heiti SC Light" charset="-122"/>
                <a:ea typeface="Heiti SC Light" charset="-122"/>
                <a:cs typeface="Heiti SC Light" charset="-122"/>
              </a:rPr>
              <a:t>构造方法声明</a:t>
            </a:r>
            <a:r>
              <a:rPr kumimoji="1" lang="mr-IN" altLang="zh-CN">
                <a:latin typeface="Heiti SC Light" charset="-122"/>
                <a:ea typeface="Heiti SC Light" charset="-122"/>
                <a:cs typeface="Heiti SC Light" charset="-122"/>
              </a:rPr>
              <a:t>&gt;]</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[&lt;</a:t>
            </a:r>
            <a:r>
              <a:rPr kumimoji="1" lang="zh-CN" altLang="mr-IN">
                <a:latin typeface="Heiti SC Light" charset="-122"/>
                <a:ea typeface="Heiti SC Light" charset="-122"/>
                <a:cs typeface="Heiti SC Light" charset="-122"/>
              </a:rPr>
              <a:t>方法声明</a:t>
            </a:r>
            <a:r>
              <a:rPr kumimoji="1" lang="mr-IN" altLang="zh-CN">
                <a:latin typeface="Heiti SC Light" charset="-122"/>
                <a:ea typeface="Heiti SC Light" charset="-122"/>
                <a:cs typeface="Heiti SC Light" charset="-122"/>
              </a:rPr>
              <a:t>&gt;]</a:t>
            </a:r>
            <a:endParaRPr kumimoji="1" lang="en-US" altLang="zh-CN">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
        <p:nvSpPr>
          <p:cNvPr id="8" name="矩形 7"/>
          <p:cNvSpPr/>
          <p:nvPr/>
        </p:nvSpPr>
        <p:spPr>
          <a:xfrm>
            <a:off x="1075337" y="4090987"/>
            <a:ext cx="7708900" cy="2085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Student extends Person{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private String school;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void setSchool(String school){</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this.school = school;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String getSchool(){return school;  }</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978659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Object</a:t>
            </a:r>
            <a:r>
              <a:rPr kumimoji="1" lang="zh-CN" altLang="en-US" dirty="0"/>
              <a:t>类</a:t>
            </a:r>
          </a:p>
        </p:txBody>
      </p:sp>
      <p:sp>
        <p:nvSpPr>
          <p:cNvPr id="3" name="内容占位符 2"/>
          <p:cNvSpPr>
            <a:spLocks noGrp="1"/>
          </p:cNvSpPr>
          <p:nvPr>
            <p:ph idx="1"/>
          </p:nvPr>
        </p:nvSpPr>
        <p:spPr/>
        <p:txBody>
          <a:bodyPr/>
          <a:lstStyle/>
          <a:p>
            <a:r>
              <a:rPr kumimoji="1" lang="en-US" altLang="zh-CN" dirty="0">
                <a:ea typeface="宋体" charset="-122"/>
              </a:rPr>
              <a:t>Object</a:t>
            </a:r>
            <a:r>
              <a:rPr kumimoji="1" lang="zh-CN" altLang="en-US" dirty="0">
                <a:ea typeface="宋体" charset="-122"/>
              </a:rPr>
              <a:t>类是所有</a:t>
            </a:r>
            <a:r>
              <a:rPr kumimoji="1" lang="en-US" altLang="zh-CN" dirty="0">
                <a:ea typeface="宋体" charset="-122"/>
              </a:rPr>
              <a:t>Java</a:t>
            </a:r>
            <a:r>
              <a:rPr kumimoji="1" lang="zh-CN" altLang="en-US" dirty="0">
                <a:ea typeface="宋体" charset="-122"/>
              </a:rPr>
              <a:t>类的根父类，如在类定义中未使用</a:t>
            </a:r>
            <a:r>
              <a:rPr kumimoji="1" lang="en-US" altLang="zh-CN" dirty="0">
                <a:ea typeface="宋体" charset="-122"/>
              </a:rPr>
              <a:t>extends</a:t>
            </a:r>
            <a:r>
              <a:rPr kumimoji="1" lang="zh-CN" altLang="en-US" dirty="0">
                <a:ea typeface="宋体" charset="-122"/>
              </a:rPr>
              <a:t>关键字指明其父类，则默认继承</a:t>
            </a:r>
            <a:r>
              <a:rPr kumimoji="1" lang="en-US" altLang="zh-CN" dirty="0">
                <a:ea typeface="宋体" charset="-122"/>
              </a:rPr>
              <a:t>Object</a:t>
            </a:r>
            <a:r>
              <a:rPr kumimoji="1" lang="zh-CN" altLang="en-US" dirty="0">
                <a:ea typeface="宋体" charset="-122"/>
              </a:rPr>
              <a:t>类 。</a:t>
            </a:r>
            <a:endParaRPr kumimoji="1" lang="en-US" altLang="zh-CN" dirty="0">
              <a:ea typeface="宋体"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14</a:t>
            </a:fld>
            <a:endParaRPr kumimoji="1" lang="zh-CN" altLang="en-US"/>
          </a:p>
        </p:txBody>
      </p:sp>
      <p:sp>
        <p:nvSpPr>
          <p:cNvPr id="7" name="矩形 6"/>
          <p:cNvSpPr/>
          <p:nvPr/>
        </p:nvSpPr>
        <p:spPr>
          <a:xfrm>
            <a:off x="1075337" y="2818606"/>
            <a:ext cx="7708900" cy="1029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A{</a:t>
            </a:r>
          </a:p>
          <a:p>
            <a:pPr algn="just"/>
            <a:r>
              <a:rPr kumimoji="1" lang="en-US" altLang="zh-CN">
                <a:latin typeface="Heiti SC Light" charset="-122"/>
                <a:ea typeface="Heiti SC Light" charset="-122"/>
                <a:cs typeface="Heiti SC Light" charset="-122"/>
              </a:rPr>
              <a:t> … </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
        <p:nvSpPr>
          <p:cNvPr id="8" name="矩形 7"/>
          <p:cNvSpPr/>
          <p:nvPr/>
        </p:nvSpPr>
        <p:spPr>
          <a:xfrm>
            <a:off x="1075337" y="4800600"/>
            <a:ext cx="77089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A extends Object {</a:t>
            </a:r>
          </a:p>
          <a:p>
            <a:pPr algn="just"/>
            <a:r>
              <a:rPr kumimoji="1" lang="en-US" altLang="zh-CN">
                <a:latin typeface="Heiti SC Light" charset="-122"/>
                <a:ea typeface="Heiti SC Light" charset="-122"/>
                <a:cs typeface="Heiti SC Light" charset="-122"/>
              </a:rPr>
              <a:t> … </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
        <p:nvSpPr>
          <p:cNvPr id="9" name="上下箭头 871430"/>
          <p:cNvSpPr/>
          <p:nvPr/>
        </p:nvSpPr>
        <p:spPr>
          <a:xfrm>
            <a:off x="3073400" y="4171950"/>
            <a:ext cx="304800" cy="304800"/>
          </a:xfrm>
          <a:prstGeom prst="upDownArrow">
            <a:avLst>
              <a:gd name="adj1" fmla="val 50000"/>
              <a:gd name="adj2" fmla="val 20000"/>
            </a:avLst>
          </a:prstGeom>
          <a:solidFill>
            <a:schemeClr val="accent1"/>
          </a:solidFill>
          <a:ln w="9525" cap="flat" cmpd="sng">
            <a:solidFill>
              <a:schemeClr val="tx1"/>
            </a:solidFill>
            <a:prstDash val="solid"/>
            <a:miter/>
            <a:headEnd type="none" w="med" len="med"/>
            <a:tailEnd type="none" w="med" len="med"/>
          </a:ln>
        </p:spPr>
        <p:txBody>
          <a:bodyPr anchor="t"/>
          <a:lstStyle/>
          <a:p>
            <a:pPr lvl="0" indent="0"/>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631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单重继承和多重继承</a:t>
            </a:r>
          </a:p>
        </p:txBody>
      </p:sp>
      <p:sp>
        <p:nvSpPr>
          <p:cNvPr id="3" name="内容占位符 2"/>
          <p:cNvSpPr>
            <a:spLocks noGrp="1"/>
          </p:cNvSpPr>
          <p:nvPr>
            <p:ph idx="1"/>
          </p:nvPr>
        </p:nvSpPr>
        <p:spPr/>
        <p:txBody>
          <a:bodyPr/>
          <a:lstStyle/>
          <a:p>
            <a:r>
              <a:rPr kumimoji="1" lang="en-US" altLang="zh-CN"/>
              <a:t>Java</a:t>
            </a:r>
            <a:r>
              <a:rPr kumimoji="1" lang="zh-CN" altLang="en-US"/>
              <a:t>只支持单继承，不允许多重继承。</a:t>
            </a:r>
            <a:endParaRPr kumimoji="1" lang="en-US" altLang="zh-CN"/>
          </a:p>
          <a:p>
            <a:pPr lvl="1"/>
            <a:r>
              <a:rPr kumimoji="1" lang="zh-CN" altLang="en-US"/>
              <a:t>一个子类只能有一个父类</a:t>
            </a:r>
            <a:endParaRPr kumimoji="1" lang="en-US" altLang="zh-CN"/>
          </a:p>
          <a:p>
            <a:pPr lvl="1"/>
            <a:r>
              <a:rPr kumimoji="1" lang="zh-CN" altLang="en-US"/>
              <a:t>一个父类可以派生出多个子类</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15</a:t>
            </a:fld>
            <a:endParaRPr kumimoji="1" lang="zh-CN" altLang="en-US"/>
          </a:p>
        </p:txBody>
      </p:sp>
      <p:grpSp>
        <p:nvGrpSpPr>
          <p:cNvPr id="56" name="组 55"/>
          <p:cNvGrpSpPr/>
          <p:nvPr/>
        </p:nvGrpSpPr>
        <p:grpSpPr>
          <a:xfrm>
            <a:off x="2933700" y="3128963"/>
            <a:ext cx="6324599" cy="3048000"/>
            <a:chOff x="2819401" y="3128963"/>
            <a:chExt cx="6324599" cy="3048000"/>
          </a:xfrm>
        </p:grpSpPr>
        <p:sp>
          <p:nvSpPr>
            <p:cNvPr id="45" name="矩形 772241"/>
            <p:cNvSpPr/>
            <p:nvPr/>
          </p:nvSpPr>
          <p:spPr>
            <a:xfrm>
              <a:off x="5486400" y="5827713"/>
              <a:ext cx="1295400" cy="349250"/>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lgn="ctr">
                <a:buClr>
                  <a:srgbClr val="CC0000"/>
                </a:buClr>
              </a:pPr>
              <a:r>
                <a:rPr lang="en-US" altLang="zh-CN" sz="1400" b="1" u="none" baseline="0" dirty="0">
                  <a:solidFill>
                    <a:srgbClr val="1D208F"/>
                  </a:solidFill>
                  <a:latin typeface="宋体" panose="02010600030101010101" pitchFamily="2" charset="-122"/>
                  <a:ea typeface="宋体" panose="02010600030101010101" pitchFamily="2" charset="-122"/>
                </a:rPr>
                <a:t>Officer</a:t>
              </a:r>
            </a:p>
          </p:txBody>
        </p:sp>
        <p:sp>
          <p:nvSpPr>
            <p:cNvPr id="47" name="直接连接符 772243"/>
            <p:cNvSpPr/>
            <p:nvPr/>
          </p:nvSpPr>
          <p:spPr>
            <a:xfrm>
              <a:off x="5486400" y="6176963"/>
              <a:ext cx="1295400" cy="0"/>
            </a:xfrm>
            <a:prstGeom prst="line">
              <a:avLst/>
            </a:prstGeom>
            <a:ln w="28575" cap="sq" cmpd="sng">
              <a:solidFill>
                <a:schemeClr val="tx1"/>
              </a:solidFill>
              <a:prstDash val="solid"/>
              <a:round/>
              <a:headEnd type="none" w="med" len="med"/>
              <a:tailEnd type="none" w="med" len="med"/>
            </a:ln>
          </p:spPr>
        </p:sp>
        <p:sp>
          <p:nvSpPr>
            <p:cNvPr id="48" name="直接连接符 772244"/>
            <p:cNvSpPr/>
            <p:nvPr/>
          </p:nvSpPr>
          <p:spPr>
            <a:xfrm>
              <a:off x="5486400" y="5827713"/>
              <a:ext cx="0" cy="349250"/>
            </a:xfrm>
            <a:prstGeom prst="line">
              <a:avLst/>
            </a:prstGeom>
            <a:ln w="28575" cap="sq" cmpd="sng">
              <a:solidFill>
                <a:schemeClr val="tx1"/>
              </a:solidFill>
              <a:prstDash val="solid"/>
              <a:round/>
              <a:headEnd type="none" w="med" len="med"/>
              <a:tailEnd type="none" w="med" len="med"/>
            </a:ln>
          </p:spPr>
        </p:sp>
        <p:sp>
          <p:nvSpPr>
            <p:cNvPr id="49" name="直接连接符 772245"/>
            <p:cNvSpPr/>
            <p:nvPr/>
          </p:nvSpPr>
          <p:spPr>
            <a:xfrm>
              <a:off x="6781800" y="5827713"/>
              <a:ext cx="0" cy="349250"/>
            </a:xfrm>
            <a:prstGeom prst="line">
              <a:avLst/>
            </a:prstGeom>
            <a:ln w="28575" cap="sq" cmpd="sng">
              <a:solidFill>
                <a:schemeClr val="tx1"/>
              </a:solidFill>
              <a:prstDash val="solid"/>
              <a:round/>
              <a:headEnd type="none" w="med" len="med"/>
              <a:tailEnd type="none" w="med" len="med"/>
            </a:ln>
          </p:spPr>
        </p:sp>
        <p:grpSp>
          <p:nvGrpSpPr>
            <p:cNvPr id="55" name="组 54"/>
            <p:cNvGrpSpPr/>
            <p:nvPr/>
          </p:nvGrpSpPr>
          <p:grpSpPr>
            <a:xfrm>
              <a:off x="2819401" y="3128963"/>
              <a:ext cx="6324599" cy="2895600"/>
              <a:chOff x="2819401" y="3128963"/>
              <a:chExt cx="6324599" cy="2895600"/>
            </a:xfrm>
          </p:grpSpPr>
          <p:sp>
            <p:nvSpPr>
              <p:cNvPr id="12" name="矩形 772100"/>
              <p:cNvSpPr/>
              <p:nvPr/>
            </p:nvSpPr>
            <p:spPr>
              <a:xfrm>
                <a:off x="2832102" y="4324353"/>
                <a:ext cx="2044700" cy="1398586"/>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+setName() : void</a:t>
                </a:r>
              </a:p>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+getName() :</a:t>
                </a:r>
                <a:r>
                  <a:rPr lang="zh-CN" altLang="en-US" sz="1400" u="none" dirty="0">
                    <a:solidFill>
                      <a:srgbClr val="1D208F"/>
                    </a:solidFill>
                    <a:latin typeface="宋体" panose="02010600030101010101" pitchFamily="2" charset="-122"/>
                    <a:ea typeface="宋体" panose="02010600030101010101" pitchFamily="2" charset="-122"/>
                  </a:rPr>
                  <a:t> </a:t>
                </a:r>
                <a:r>
                  <a:rPr lang="en-US" altLang="zh-CN" sz="1400" u="none" baseline="0" dirty="0">
                    <a:solidFill>
                      <a:srgbClr val="1D208F"/>
                    </a:solidFill>
                    <a:latin typeface="宋体" panose="02010600030101010101" pitchFamily="2" charset="-122"/>
                    <a:ea typeface="宋体" panose="02010600030101010101" pitchFamily="2" charset="-122"/>
                  </a:rPr>
                  <a:t>String</a:t>
                </a:r>
              </a:p>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+setAge() </a:t>
                </a:r>
                <a:r>
                  <a:rPr lang="zh-CN" altLang="en-US" sz="1400" u="none" baseline="0" dirty="0">
                    <a:solidFill>
                      <a:srgbClr val="1D208F"/>
                    </a:solidFill>
                    <a:latin typeface="宋体" panose="02010600030101010101" pitchFamily="2" charset="-122"/>
                    <a:ea typeface="宋体" panose="02010600030101010101" pitchFamily="2" charset="-122"/>
                  </a:rPr>
                  <a:t> </a:t>
                </a:r>
                <a:r>
                  <a:rPr lang="en-US" altLang="zh-CN" sz="1400" u="none" baseline="0" dirty="0">
                    <a:solidFill>
                      <a:srgbClr val="1D208F"/>
                    </a:solidFill>
                    <a:latin typeface="宋体" panose="02010600030101010101" pitchFamily="2" charset="-122"/>
                    <a:ea typeface="宋体" panose="02010600030101010101" pitchFamily="2" charset="-122"/>
                  </a:rPr>
                  <a:t>: void</a:t>
                </a:r>
              </a:p>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+getAge() </a:t>
                </a:r>
                <a:r>
                  <a:rPr lang="zh-CN" altLang="en-US" sz="1400" u="none" baseline="0" dirty="0">
                    <a:solidFill>
                      <a:srgbClr val="1D208F"/>
                    </a:solidFill>
                    <a:latin typeface="宋体" panose="02010600030101010101" pitchFamily="2" charset="-122"/>
                    <a:ea typeface="宋体" panose="02010600030101010101" pitchFamily="2" charset="-122"/>
                  </a:rPr>
                  <a:t> </a:t>
                </a:r>
                <a:r>
                  <a:rPr lang="en-US" altLang="zh-CN" sz="1400" u="none" baseline="0" dirty="0">
                    <a:solidFill>
                      <a:srgbClr val="1D208F"/>
                    </a:solidFill>
                    <a:latin typeface="宋体" panose="02010600030101010101" pitchFamily="2" charset="-122"/>
                    <a:ea typeface="宋体" panose="02010600030101010101" pitchFamily="2" charset="-122"/>
                  </a:rPr>
                  <a:t>: int</a:t>
                </a:r>
              </a:p>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+getInfo() : String</a:t>
                </a:r>
              </a:p>
            </p:txBody>
          </p:sp>
          <p:sp>
            <p:nvSpPr>
              <p:cNvPr id="13" name="矩形 772101"/>
              <p:cNvSpPr/>
              <p:nvPr/>
            </p:nvSpPr>
            <p:spPr>
              <a:xfrm>
                <a:off x="2832101" y="3838576"/>
                <a:ext cx="2044699" cy="488950"/>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-name : String </a:t>
                </a:r>
              </a:p>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-age </a:t>
                </a:r>
                <a:r>
                  <a:rPr lang="zh-CN" altLang="en-US" sz="1400" u="none" baseline="0" dirty="0">
                    <a:solidFill>
                      <a:srgbClr val="1D208F"/>
                    </a:solidFill>
                    <a:latin typeface="宋体" panose="02010600030101010101" pitchFamily="2" charset="-122"/>
                    <a:ea typeface="宋体" panose="02010600030101010101" pitchFamily="2" charset="-122"/>
                  </a:rPr>
                  <a:t> </a:t>
                </a:r>
                <a:r>
                  <a:rPr lang="en-US" altLang="zh-CN" sz="1400" u="none" baseline="0" dirty="0">
                    <a:solidFill>
                      <a:srgbClr val="1D208F"/>
                    </a:solidFill>
                    <a:latin typeface="宋体" panose="02010600030101010101" pitchFamily="2" charset="-122"/>
                    <a:ea typeface="宋体" panose="02010600030101010101" pitchFamily="2" charset="-122"/>
                  </a:rPr>
                  <a:t>: </a:t>
                </a:r>
                <a:r>
                  <a:rPr lang="en-US" altLang="zh-CN" sz="1400" u="none" baseline="0" dirty="0" err="1">
                    <a:solidFill>
                      <a:srgbClr val="1D208F"/>
                    </a:solidFill>
                    <a:latin typeface="宋体" panose="02010600030101010101" pitchFamily="2" charset="-122"/>
                    <a:ea typeface="宋体" panose="02010600030101010101" pitchFamily="2" charset="-122"/>
                  </a:rPr>
                  <a:t>int</a:t>
                </a:r>
                <a:endParaRPr lang="en-US" altLang="zh-CN" sz="1400" u="none" baseline="0" dirty="0">
                  <a:solidFill>
                    <a:srgbClr val="1D208F"/>
                  </a:solidFill>
                  <a:latin typeface="宋体" panose="02010600030101010101" pitchFamily="2" charset="-122"/>
                  <a:ea typeface="宋体" panose="02010600030101010101" pitchFamily="2" charset="-122"/>
                </a:endParaRPr>
              </a:p>
            </p:txBody>
          </p:sp>
          <p:sp>
            <p:nvSpPr>
              <p:cNvPr id="14" name="矩形 772102"/>
              <p:cNvSpPr/>
              <p:nvPr/>
            </p:nvSpPr>
            <p:spPr>
              <a:xfrm>
                <a:off x="2832100" y="3489326"/>
                <a:ext cx="2044700" cy="349250"/>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lgn="ctr">
                  <a:buClr>
                    <a:srgbClr val="CC0000"/>
                  </a:buClr>
                </a:pPr>
                <a:r>
                  <a:rPr lang="en-US" altLang="zh-CN" sz="1400" b="1" u="none" baseline="0" dirty="0">
                    <a:solidFill>
                      <a:srgbClr val="1D208F"/>
                    </a:solidFill>
                    <a:latin typeface="宋体" panose="02010600030101010101" pitchFamily="2" charset="-122"/>
                    <a:ea typeface="宋体" panose="02010600030101010101" pitchFamily="2" charset="-122"/>
                  </a:rPr>
                  <a:t>Person</a:t>
                </a:r>
              </a:p>
            </p:txBody>
          </p:sp>
          <p:sp>
            <p:nvSpPr>
              <p:cNvPr id="15" name="直接连接符 772103"/>
              <p:cNvSpPr/>
              <p:nvPr/>
            </p:nvSpPr>
            <p:spPr>
              <a:xfrm>
                <a:off x="2832100" y="3489326"/>
                <a:ext cx="2044700" cy="0"/>
              </a:xfrm>
              <a:prstGeom prst="line">
                <a:avLst/>
              </a:prstGeom>
              <a:ln w="28575" cap="sq" cmpd="sng">
                <a:solidFill>
                  <a:schemeClr val="tx1"/>
                </a:solidFill>
                <a:prstDash val="solid"/>
                <a:round/>
                <a:headEnd type="none" w="med" len="med"/>
                <a:tailEnd type="none" w="med" len="med"/>
              </a:ln>
            </p:spPr>
          </p:sp>
          <p:sp>
            <p:nvSpPr>
              <p:cNvPr id="16" name="直接连接符 772104"/>
              <p:cNvSpPr/>
              <p:nvPr/>
            </p:nvSpPr>
            <p:spPr>
              <a:xfrm>
                <a:off x="3048000" y="3838576"/>
                <a:ext cx="1828800" cy="0"/>
              </a:xfrm>
              <a:prstGeom prst="line">
                <a:avLst/>
              </a:prstGeom>
              <a:ln w="12700" cap="flat" cmpd="sng">
                <a:solidFill>
                  <a:schemeClr val="tx1"/>
                </a:solidFill>
                <a:prstDash val="solid"/>
                <a:round/>
                <a:headEnd type="none" w="med" len="med"/>
                <a:tailEnd type="none" w="med" len="med"/>
              </a:ln>
            </p:spPr>
          </p:sp>
          <p:sp>
            <p:nvSpPr>
              <p:cNvPr id="17" name="直接连接符 772105"/>
              <p:cNvSpPr/>
              <p:nvPr/>
            </p:nvSpPr>
            <p:spPr>
              <a:xfrm>
                <a:off x="3048000" y="4327526"/>
                <a:ext cx="1828800" cy="0"/>
              </a:xfrm>
              <a:prstGeom prst="line">
                <a:avLst/>
              </a:prstGeom>
              <a:ln w="12700" cap="flat" cmpd="sng">
                <a:solidFill>
                  <a:schemeClr val="tx1"/>
                </a:solidFill>
                <a:prstDash val="solid"/>
                <a:round/>
                <a:headEnd type="none" w="med" len="med"/>
                <a:tailEnd type="none" w="med" len="med"/>
              </a:ln>
            </p:spPr>
          </p:sp>
          <p:sp>
            <p:nvSpPr>
              <p:cNvPr id="18" name="直接连接符 772106"/>
              <p:cNvSpPr/>
              <p:nvPr/>
            </p:nvSpPr>
            <p:spPr>
              <a:xfrm flipV="1">
                <a:off x="2832103" y="5722939"/>
                <a:ext cx="2044698" cy="22225"/>
              </a:xfrm>
              <a:prstGeom prst="line">
                <a:avLst/>
              </a:prstGeom>
              <a:ln w="28575" cap="sq" cmpd="sng">
                <a:solidFill>
                  <a:schemeClr val="tx1"/>
                </a:solidFill>
                <a:prstDash val="solid"/>
                <a:round/>
                <a:headEnd type="none" w="med" len="med"/>
                <a:tailEnd type="none" w="med" len="med"/>
              </a:ln>
            </p:spPr>
          </p:sp>
          <p:sp>
            <p:nvSpPr>
              <p:cNvPr id="19" name="直接连接符 772107"/>
              <p:cNvSpPr/>
              <p:nvPr/>
            </p:nvSpPr>
            <p:spPr>
              <a:xfrm>
                <a:off x="2819401" y="3489325"/>
                <a:ext cx="12700" cy="2244726"/>
              </a:xfrm>
              <a:prstGeom prst="line">
                <a:avLst/>
              </a:prstGeom>
              <a:ln w="28575" cap="sq" cmpd="sng">
                <a:solidFill>
                  <a:schemeClr val="tx1"/>
                </a:solidFill>
                <a:prstDash val="solid"/>
                <a:round/>
                <a:headEnd type="none" w="med" len="med"/>
                <a:tailEnd type="none" w="med" len="med"/>
              </a:ln>
            </p:spPr>
          </p:sp>
          <p:sp>
            <p:nvSpPr>
              <p:cNvPr id="20" name="直接连接符 772108"/>
              <p:cNvSpPr/>
              <p:nvPr/>
            </p:nvSpPr>
            <p:spPr>
              <a:xfrm>
                <a:off x="4876800" y="3489326"/>
                <a:ext cx="0" cy="2233614"/>
              </a:xfrm>
              <a:prstGeom prst="line">
                <a:avLst/>
              </a:prstGeom>
              <a:ln w="28575" cap="sq" cmpd="sng">
                <a:solidFill>
                  <a:schemeClr val="tx1"/>
                </a:solidFill>
                <a:prstDash val="solid"/>
                <a:round/>
                <a:headEnd type="none" w="med" len="med"/>
                <a:tailEnd type="none" w="med" len="med"/>
              </a:ln>
            </p:spPr>
          </p:sp>
          <p:sp>
            <p:nvSpPr>
              <p:cNvPr id="21" name="矩形 772109"/>
              <p:cNvSpPr/>
              <p:nvPr/>
            </p:nvSpPr>
            <p:spPr>
              <a:xfrm>
                <a:off x="5486400" y="3827463"/>
                <a:ext cx="1981200" cy="500063"/>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a:t>
                </a:r>
                <a:r>
                  <a:rPr lang="en-US" altLang="zh-CN" sz="1400" u="none" baseline="0" dirty="0" err="1">
                    <a:solidFill>
                      <a:srgbClr val="1D208F"/>
                    </a:solidFill>
                    <a:latin typeface="宋体" panose="02010600030101010101" pitchFamily="2" charset="-122"/>
                    <a:ea typeface="宋体" panose="02010600030101010101" pitchFamily="2" charset="-122"/>
                  </a:rPr>
                  <a:t>setschool : void</a:t>
                </a:r>
                <a:endParaRPr lang="en-US" altLang="zh-CN" sz="1400" u="none" baseline="0" dirty="0">
                  <a:solidFill>
                    <a:srgbClr val="1D208F"/>
                  </a:solidFill>
                  <a:latin typeface="宋体" panose="02010600030101010101" pitchFamily="2" charset="-122"/>
                  <a:ea typeface="宋体" panose="02010600030101010101" pitchFamily="2" charset="-122"/>
                </a:endParaRPr>
              </a:p>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a:t>
                </a:r>
                <a:r>
                  <a:rPr lang="en-US" altLang="zh-CN" sz="1400" u="none" baseline="0" dirty="0" err="1">
                    <a:solidFill>
                      <a:srgbClr val="1D208F"/>
                    </a:solidFill>
                    <a:latin typeface="宋体" panose="02010600030101010101" pitchFamily="2" charset="-122"/>
                    <a:ea typeface="宋体" panose="02010600030101010101" pitchFamily="2" charset="-122"/>
                  </a:rPr>
                  <a:t>getschool : String</a:t>
                </a:r>
                <a:endParaRPr lang="en-US" altLang="zh-CN" sz="1400" u="none" baseline="0" dirty="0">
                  <a:solidFill>
                    <a:srgbClr val="1D208F"/>
                  </a:solidFill>
                  <a:latin typeface="宋体" panose="02010600030101010101" pitchFamily="2" charset="-122"/>
                  <a:ea typeface="宋体" panose="02010600030101010101" pitchFamily="2" charset="-122"/>
                </a:endParaRPr>
              </a:p>
            </p:txBody>
          </p:sp>
          <p:sp>
            <p:nvSpPr>
              <p:cNvPr id="22" name="矩形 772110"/>
              <p:cNvSpPr/>
              <p:nvPr/>
            </p:nvSpPr>
            <p:spPr>
              <a:xfrm>
                <a:off x="5486400" y="3478213"/>
                <a:ext cx="1981200" cy="349250"/>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+school : String</a:t>
                </a:r>
              </a:p>
            </p:txBody>
          </p:sp>
          <p:sp>
            <p:nvSpPr>
              <p:cNvPr id="23" name="矩形 772111"/>
              <p:cNvSpPr/>
              <p:nvPr/>
            </p:nvSpPr>
            <p:spPr>
              <a:xfrm>
                <a:off x="5486400" y="3128963"/>
                <a:ext cx="1981200" cy="349250"/>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lgn="ctr">
                  <a:buClr>
                    <a:srgbClr val="CC0000"/>
                  </a:buClr>
                </a:pPr>
                <a:r>
                  <a:rPr lang="en-US" altLang="zh-CN" sz="1400" b="1" u="none" baseline="0" dirty="0">
                    <a:solidFill>
                      <a:srgbClr val="1D208F"/>
                    </a:solidFill>
                    <a:latin typeface="宋体" panose="02010600030101010101" pitchFamily="2" charset="-122"/>
                    <a:ea typeface="宋体" panose="02010600030101010101" pitchFamily="2" charset="-122"/>
                  </a:rPr>
                  <a:t>Student</a:t>
                </a:r>
              </a:p>
            </p:txBody>
          </p:sp>
          <p:sp>
            <p:nvSpPr>
              <p:cNvPr id="24" name="直接连接符 772112"/>
              <p:cNvSpPr/>
              <p:nvPr/>
            </p:nvSpPr>
            <p:spPr>
              <a:xfrm>
                <a:off x="5486400" y="3128963"/>
                <a:ext cx="1981200" cy="0"/>
              </a:xfrm>
              <a:prstGeom prst="line">
                <a:avLst/>
              </a:prstGeom>
              <a:ln w="28575" cap="sq" cmpd="sng">
                <a:solidFill>
                  <a:schemeClr val="tx1"/>
                </a:solidFill>
                <a:prstDash val="solid"/>
                <a:round/>
                <a:headEnd type="none" w="med" len="med"/>
                <a:tailEnd type="none" w="med" len="med"/>
              </a:ln>
            </p:spPr>
          </p:sp>
          <p:sp>
            <p:nvSpPr>
              <p:cNvPr id="25" name="直接连接符 772113"/>
              <p:cNvSpPr/>
              <p:nvPr/>
            </p:nvSpPr>
            <p:spPr>
              <a:xfrm>
                <a:off x="5486400" y="3478213"/>
                <a:ext cx="1981200" cy="0"/>
              </a:xfrm>
              <a:prstGeom prst="line">
                <a:avLst/>
              </a:prstGeom>
              <a:ln w="12700" cap="flat" cmpd="sng">
                <a:solidFill>
                  <a:schemeClr val="tx1"/>
                </a:solidFill>
                <a:prstDash val="solid"/>
                <a:round/>
                <a:headEnd type="none" w="med" len="med"/>
                <a:tailEnd type="none" w="med" len="med"/>
              </a:ln>
            </p:spPr>
          </p:sp>
          <p:sp>
            <p:nvSpPr>
              <p:cNvPr id="26" name="直接连接符 772114"/>
              <p:cNvSpPr/>
              <p:nvPr/>
            </p:nvSpPr>
            <p:spPr>
              <a:xfrm>
                <a:off x="5486400" y="4327526"/>
                <a:ext cx="1981200" cy="0"/>
              </a:xfrm>
              <a:prstGeom prst="line">
                <a:avLst/>
              </a:prstGeom>
              <a:ln w="28575" cap="sq" cmpd="sng">
                <a:solidFill>
                  <a:schemeClr val="tx1"/>
                </a:solidFill>
                <a:prstDash val="solid"/>
                <a:round/>
                <a:headEnd type="none" w="med" len="med"/>
                <a:tailEnd type="none" w="med" len="med"/>
              </a:ln>
            </p:spPr>
          </p:sp>
          <p:sp>
            <p:nvSpPr>
              <p:cNvPr id="27" name="直接连接符 772115"/>
              <p:cNvSpPr/>
              <p:nvPr/>
            </p:nvSpPr>
            <p:spPr>
              <a:xfrm>
                <a:off x="5486400" y="3128963"/>
                <a:ext cx="0" cy="1198563"/>
              </a:xfrm>
              <a:prstGeom prst="line">
                <a:avLst/>
              </a:prstGeom>
              <a:ln w="28575" cap="sq" cmpd="sng">
                <a:solidFill>
                  <a:schemeClr val="tx1"/>
                </a:solidFill>
                <a:prstDash val="solid"/>
                <a:round/>
                <a:headEnd type="none" w="med" len="med"/>
                <a:tailEnd type="none" w="med" len="med"/>
              </a:ln>
            </p:spPr>
          </p:sp>
          <p:sp>
            <p:nvSpPr>
              <p:cNvPr id="28" name="直接连接符 772116"/>
              <p:cNvSpPr/>
              <p:nvPr/>
            </p:nvSpPr>
            <p:spPr>
              <a:xfrm>
                <a:off x="7467600" y="3128963"/>
                <a:ext cx="0" cy="1198563"/>
              </a:xfrm>
              <a:prstGeom prst="line">
                <a:avLst/>
              </a:prstGeom>
              <a:ln w="28575" cap="sq" cmpd="sng">
                <a:solidFill>
                  <a:schemeClr val="tx1"/>
                </a:solidFill>
                <a:prstDash val="solid"/>
                <a:round/>
                <a:headEnd type="none" w="med" len="med"/>
                <a:tailEnd type="none" w="med" len="med"/>
              </a:ln>
            </p:spPr>
          </p:sp>
          <p:sp>
            <p:nvSpPr>
              <p:cNvPr id="29" name="直接连接符 772117"/>
              <p:cNvSpPr/>
              <p:nvPr/>
            </p:nvSpPr>
            <p:spPr>
              <a:xfrm>
                <a:off x="5486400" y="3827463"/>
                <a:ext cx="1981200" cy="0"/>
              </a:xfrm>
              <a:prstGeom prst="line">
                <a:avLst/>
              </a:prstGeom>
              <a:ln w="12700" cap="flat" cmpd="sng">
                <a:solidFill>
                  <a:schemeClr val="tx1"/>
                </a:solidFill>
                <a:prstDash val="solid"/>
                <a:round/>
                <a:headEnd type="none" w="med" len="med"/>
                <a:tailEnd type="none" w="med" len="med"/>
              </a:ln>
            </p:spPr>
          </p:sp>
          <p:sp>
            <p:nvSpPr>
              <p:cNvPr id="30" name="直接连接符 772128"/>
              <p:cNvSpPr/>
              <p:nvPr/>
            </p:nvSpPr>
            <p:spPr>
              <a:xfrm flipH="1" flipV="1">
                <a:off x="7467600" y="3717926"/>
                <a:ext cx="381000" cy="0"/>
              </a:xfrm>
              <a:prstGeom prst="line">
                <a:avLst/>
              </a:prstGeom>
              <a:ln w="19050" cap="flat" cmpd="sng">
                <a:solidFill>
                  <a:schemeClr val="tx1"/>
                </a:solidFill>
                <a:prstDash val="solid"/>
                <a:round/>
                <a:headEnd type="none" w="med" len="med"/>
                <a:tailEnd type="triangle" w="lg" len="lg"/>
              </a:ln>
            </p:spPr>
          </p:sp>
          <p:sp>
            <p:nvSpPr>
              <p:cNvPr id="31" name="直接连接符 772138"/>
              <p:cNvSpPr/>
              <p:nvPr/>
            </p:nvSpPr>
            <p:spPr>
              <a:xfrm flipH="1">
                <a:off x="4876800" y="4575176"/>
                <a:ext cx="381000" cy="1587"/>
              </a:xfrm>
              <a:prstGeom prst="line">
                <a:avLst/>
              </a:prstGeom>
              <a:ln w="19050" cap="flat" cmpd="sng">
                <a:solidFill>
                  <a:schemeClr val="tx1"/>
                </a:solidFill>
                <a:prstDash val="solid"/>
                <a:round/>
                <a:headEnd type="none" w="med" len="med"/>
                <a:tailEnd type="triangle" w="lg" len="lg"/>
              </a:ln>
            </p:spPr>
          </p:sp>
          <p:sp>
            <p:nvSpPr>
              <p:cNvPr id="32" name="直接连接符 772139"/>
              <p:cNvSpPr/>
              <p:nvPr/>
            </p:nvSpPr>
            <p:spPr>
              <a:xfrm>
                <a:off x="5257800" y="3717926"/>
                <a:ext cx="0" cy="2306637"/>
              </a:xfrm>
              <a:prstGeom prst="line">
                <a:avLst/>
              </a:prstGeom>
              <a:ln w="19050" cap="flat" cmpd="sng">
                <a:solidFill>
                  <a:schemeClr val="tx1"/>
                </a:solidFill>
                <a:prstDash val="solid"/>
                <a:round/>
                <a:headEnd type="none" w="med" len="med"/>
                <a:tailEnd type="none" w="med" len="med"/>
              </a:ln>
            </p:spPr>
          </p:sp>
          <p:sp>
            <p:nvSpPr>
              <p:cNvPr id="33" name="直接连接符 772140"/>
              <p:cNvSpPr/>
              <p:nvPr/>
            </p:nvSpPr>
            <p:spPr>
              <a:xfrm>
                <a:off x="5257800" y="3717926"/>
                <a:ext cx="228600" cy="0"/>
              </a:xfrm>
              <a:prstGeom prst="line">
                <a:avLst/>
              </a:prstGeom>
              <a:ln w="19050" cap="flat" cmpd="sng">
                <a:solidFill>
                  <a:schemeClr val="tx1"/>
                </a:solidFill>
                <a:prstDash val="solid"/>
                <a:round/>
                <a:headEnd type="none" w="med" len="med"/>
                <a:tailEnd type="none" w="med" len="med"/>
              </a:ln>
            </p:spPr>
          </p:sp>
          <p:sp>
            <p:nvSpPr>
              <p:cNvPr id="34" name="直接连接符 772142"/>
              <p:cNvSpPr/>
              <p:nvPr/>
            </p:nvSpPr>
            <p:spPr>
              <a:xfrm>
                <a:off x="5257800" y="4957763"/>
                <a:ext cx="228600" cy="0"/>
              </a:xfrm>
              <a:prstGeom prst="line">
                <a:avLst/>
              </a:prstGeom>
              <a:ln w="19050" cap="flat" cmpd="sng">
                <a:solidFill>
                  <a:schemeClr val="tx1"/>
                </a:solidFill>
                <a:prstDash val="solid"/>
                <a:round/>
                <a:headEnd type="none" w="med" len="med"/>
                <a:tailEnd type="none" w="med" len="med"/>
              </a:ln>
            </p:spPr>
          </p:sp>
          <p:sp>
            <p:nvSpPr>
              <p:cNvPr id="35" name="矩形 772143"/>
              <p:cNvSpPr/>
              <p:nvPr/>
            </p:nvSpPr>
            <p:spPr>
              <a:xfrm>
                <a:off x="5486400" y="5122863"/>
                <a:ext cx="1981200" cy="500063"/>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+setType()</a:t>
                </a:r>
                <a:r>
                  <a:rPr lang="en-US" altLang="zh-CN" sz="1400" u="none" baseline="0" dirty="0" err="1">
                    <a:solidFill>
                      <a:srgbClr val="1D208F"/>
                    </a:solidFill>
                    <a:latin typeface="宋体" panose="02010600030101010101" pitchFamily="2" charset="-122"/>
                    <a:ea typeface="宋体" panose="02010600030101010101" pitchFamily="2" charset="-122"/>
                  </a:rPr>
                  <a:t> : void</a:t>
                </a:r>
                <a:endParaRPr lang="en-US" altLang="zh-CN" sz="1400" u="none" baseline="0" dirty="0">
                  <a:solidFill>
                    <a:srgbClr val="1D208F"/>
                  </a:solidFill>
                  <a:latin typeface="宋体" panose="02010600030101010101" pitchFamily="2" charset="-122"/>
                  <a:ea typeface="宋体" panose="02010600030101010101" pitchFamily="2" charset="-122"/>
                </a:endParaRPr>
              </a:p>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+getType()</a:t>
                </a:r>
                <a:r>
                  <a:rPr lang="en-US" altLang="zh-CN" sz="1400" u="none" baseline="0" dirty="0" err="1">
                    <a:solidFill>
                      <a:srgbClr val="1D208F"/>
                    </a:solidFill>
                    <a:latin typeface="宋体" panose="02010600030101010101" pitchFamily="2" charset="-122"/>
                    <a:ea typeface="宋体" panose="02010600030101010101" pitchFamily="2" charset="-122"/>
                  </a:rPr>
                  <a:t> : String</a:t>
                </a:r>
                <a:endParaRPr lang="en-US" altLang="zh-CN" sz="1400" u="none" baseline="0" dirty="0">
                  <a:solidFill>
                    <a:srgbClr val="1D208F"/>
                  </a:solidFill>
                  <a:latin typeface="宋体" panose="02010600030101010101" pitchFamily="2" charset="-122"/>
                  <a:ea typeface="宋体" panose="02010600030101010101" pitchFamily="2" charset="-122"/>
                </a:endParaRPr>
              </a:p>
            </p:txBody>
          </p:sp>
          <p:sp>
            <p:nvSpPr>
              <p:cNvPr id="36" name="矩形 772144"/>
              <p:cNvSpPr/>
              <p:nvPr/>
            </p:nvSpPr>
            <p:spPr>
              <a:xfrm>
                <a:off x="5486400" y="4773613"/>
                <a:ext cx="1981200" cy="349250"/>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buClr>
                    <a:srgbClr val="CC0000"/>
                  </a:buClr>
                </a:pPr>
                <a:r>
                  <a:rPr lang="en-US" altLang="zh-CN" sz="1400" u="none" baseline="0" dirty="0">
                    <a:solidFill>
                      <a:srgbClr val="1D208F"/>
                    </a:solidFill>
                    <a:latin typeface="宋体" panose="02010600030101010101" pitchFamily="2" charset="-122"/>
                    <a:ea typeface="宋体" panose="02010600030101010101" pitchFamily="2" charset="-122"/>
                  </a:rPr>
                  <a:t>+school : type</a:t>
                </a:r>
              </a:p>
            </p:txBody>
          </p:sp>
          <p:sp>
            <p:nvSpPr>
              <p:cNvPr id="37" name="矩形 772145"/>
              <p:cNvSpPr/>
              <p:nvPr/>
            </p:nvSpPr>
            <p:spPr>
              <a:xfrm>
                <a:off x="5486400" y="4424363"/>
                <a:ext cx="1981200" cy="349250"/>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lgn="ctr">
                  <a:buClr>
                    <a:srgbClr val="CC0000"/>
                  </a:buClr>
                </a:pPr>
                <a:r>
                  <a:rPr lang="en-US" altLang="zh-CN" sz="1400" b="1" u="none" baseline="0" dirty="0">
                    <a:solidFill>
                      <a:srgbClr val="1D208F"/>
                    </a:solidFill>
                    <a:latin typeface="宋体" panose="02010600030101010101" pitchFamily="2" charset="-122"/>
                    <a:ea typeface="宋体" panose="02010600030101010101" pitchFamily="2" charset="-122"/>
                  </a:rPr>
                  <a:t>Soldier</a:t>
                </a:r>
              </a:p>
            </p:txBody>
          </p:sp>
          <p:sp>
            <p:nvSpPr>
              <p:cNvPr id="38" name="直接连接符 772146"/>
              <p:cNvSpPr/>
              <p:nvPr/>
            </p:nvSpPr>
            <p:spPr>
              <a:xfrm>
                <a:off x="5486400" y="4424363"/>
                <a:ext cx="1981200" cy="0"/>
              </a:xfrm>
              <a:prstGeom prst="line">
                <a:avLst/>
              </a:prstGeom>
              <a:ln w="28575" cap="sq" cmpd="sng">
                <a:solidFill>
                  <a:schemeClr val="tx1"/>
                </a:solidFill>
                <a:prstDash val="solid"/>
                <a:round/>
                <a:headEnd type="none" w="med" len="med"/>
                <a:tailEnd type="none" w="med" len="med"/>
              </a:ln>
            </p:spPr>
          </p:sp>
          <p:sp>
            <p:nvSpPr>
              <p:cNvPr id="39" name="直接连接符 772147"/>
              <p:cNvSpPr/>
              <p:nvPr/>
            </p:nvSpPr>
            <p:spPr>
              <a:xfrm>
                <a:off x="5486400" y="4773613"/>
                <a:ext cx="1981200" cy="0"/>
              </a:xfrm>
              <a:prstGeom prst="line">
                <a:avLst/>
              </a:prstGeom>
              <a:ln w="12700" cap="flat" cmpd="sng">
                <a:solidFill>
                  <a:schemeClr val="tx1"/>
                </a:solidFill>
                <a:prstDash val="solid"/>
                <a:round/>
                <a:headEnd type="none" w="med" len="med"/>
                <a:tailEnd type="none" w="med" len="med"/>
              </a:ln>
            </p:spPr>
          </p:sp>
          <p:sp>
            <p:nvSpPr>
              <p:cNvPr id="40" name="直接连接符 772148"/>
              <p:cNvSpPr/>
              <p:nvPr/>
            </p:nvSpPr>
            <p:spPr>
              <a:xfrm>
                <a:off x="5486400" y="5622926"/>
                <a:ext cx="1981200" cy="0"/>
              </a:xfrm>
              <a:prstGeom prst="line">
                <a:avLst/>
              </a:prstGeom>
              <a:ln w="28575" cap="sq" cmpd="sng">
                <a:solidFill>
                  <a:schemeClr val="tx1"/>
                </a:solidFill>
                <a:prstDash val="solid"/>
                <a:round/>
                <a:headEnd type="none" w="med" len="med"/>
                <a:tailEnd type="none" w="med" len="med"/>
              </a:ln>
            </p:spPr>
          </p:sp>
          <p:sp>
            <p:nvSpPr>
              <p:cNvPr id="41" name="直接连接符 772149"/>
              <p:cNvSpPr/>
              <p:nvPr/>
            </p:nvSpPr>
            <p:spPr>
              <a:xfrm>
                <a:off x="5486400" y="4424363"/>
                <a:ext cx="0" cy="1198563"/>
              </a:xfrm>
              <a:prstGeom prst="line">
                <a:avLst/>
              </a:prstGeom>
              <a:ln w="28575" cap="sq" cmpd="sng">
                <a:solidFill>
                  <a:schemeClr val="tx1"/>
                </a:solidFill>
                <a:prstDash val="solid"/>
                <a:round/>
                <a:headEnd type="none" w="med" len="med"/>
                <a:tailEnd type="none" w="med" len="med"/>
              </a:ln>
            </p:spPr>
          </p:sp>
          <p:sp>
            <p:nvSpPr>
              <p:cNvPr id="42" name="直接连接符 772150"/>
              <p:cNvSpPr/>
              <p:nvPr/>
            </p:nvSpPr>
            <p:spPr>
              <a:xfrm>
                <a:off x="7467600" y="4424363"/>
                <a:ext cx="0" cy="1198563"/>
              </a:xfrm>
              <a:prstGeom prst="line">
                <a:avLst/>
              </a:prstGeom>
              <a:ln w="28575" cap="sq" cmpd="sng">
                <a:solidFill>
                  <a:schemeClr val="tx1"/>
                </a:solidFill>
                <a:prstDash val="solid"/>
                <a:round/>
                <a:headEnd type="none" w="med" len="med"/>
                <a:tailEnd type="none" w="med" len="med"/>
              </a:ln>
            </p:spPr>
          </p:sp>
          <p:sp>
            <p:nvSpPr>
              <p:cNvPr id="43" name="直接连接符 772151"/>
              <p:cNvSpPr/>
              <p:nvPr/>
            </p:nvSpPr>
            <p:spPr>
              <a:xfrm>
                <a:off x="5486400" y="5122863"/>
                <a:ext cx="1981200" cy="0"/>
              </a:xfrm>
              <a:prstGeom prst="line">
                <a:avLst/>
              </a:prstGeom>
              <a:ln w="12700" cap="flat" cmpd="sng">
                <a:solidFill>
                  <a:schemeClr val="tx1"/>
                </a:solidFill>
                <a:prstDash val="solid"/>
                <a:round/>
                <a:headEnd type="none" w="med" len="med"/>
                <a:tailEnd type="none" w="med" len="med"/>
              </a:ln>
            </p:spPr>
          </p:sp>
          <p:sp>
            <p:nvSpPr>
              <p:cNvPr id="44" name="直接连接符 772152"/>
              <p:cNvSpPr/>
              <p:nvPr/>
            </p:nvSpPr>
            <p:spPr>
              <a:xfrm>
                <a:off x="5257800" y="6024563"/>
                <a:ext cx="228600" cy="0"/>
              </a:xfrm>
              <a:prstGeom prst="line">
                <a:avLst/>
              </a:prstGeom>
              <a:ln w="19050" cap="flat" cmpd="sng">
                <a:solidFill>
                  <a:schemeClr val="tx1"/>
                </a:solidFill>
                <a:prstDash val="solid"/>
                <a:round/>
                <a:headEnd type="none" w="med" len="med"/>
                <a:tailEnd type="none" w="med" len="med"/>
              </a:ln>
            </p:spPr>
          </p:sp>
          <p:sp>
            <p:nvSpPr>
              <p:cNvPr id="46" name="直接连接符 772242"/>
              <p:cNvSpPr/>
              <p:nvPr/>
            </p:nvSpPr>
            <p:spPr>
              <a:xfrm>
                <a:off x="5486400" y="5827713"/>
                <a:ext cx="1295400" cy="0"/>
              </a:xfrm>
              <a:prstGeom prst="line">
                <a:avLst/>
              </a:prstGeom>
              <a:ln w="28575" cap="sq" cmpd="sng">
                <a:solidFill>
                  <a:schemeClr val="tx1"/>
                </a:solidFill>
                <a:prstDash val="solid"/>
                <a:round/>
                <a:headEnd type="none" w="med" len="med"/>
                <a:tailEnd type="none" w="med" len="med"/>
              </a:ln>
            </p:spPr>
          </p:sp>
          <p:sp>
            <p:nvSpPr>
              <p:cNvPr id="50" name="矩形 772246"/>
              <p:cNvSpPr/>
              <p:nvPr/>
            </p:nvSpPr>
            <p:spPr>
              <a:xfrm>
                <a:off x="7848600" y="3541713"/>
                <a:ext cx="1295400" cy="349250"/>
              </a:xfrm>
              <a:prstGeom prst="rect">
                <a:avLst/>
              </a:prstGeom>
              <a:solidFill>
                <a:srgbClr val="FFFFCC"/>
              </a:solidFill>
              <a:ln w="9525" cap="flat" cmpd="sng">
                <a:solidFill>
                  <a:schemeClr val="tx1"/>
                </a:solidFill>
                <a:prstDash val="solid"/>
                <a:miter/>
                <a:headEnd type="none" w="med" len="med"/>
                <a:tailEnd type="none" w="med" len="med"/>
              </a:ln>
            </p:spPr>
            <p:txBody>
              <a:bodyPr anchor="ctr"/>
              <a:lstStyle/>
              <a:p>
                <a:pPr lvl="0" indent="0" algn="ctr">
                  <a:buClr>
                    <a:srgbClr val="CC0000"/>
                  </a:buClr>
                </a:pPr>
                <a:r>
                  <a:rPr lang="en-US" altLang="zh-CN" sz="1400" b="1" u="none" baseline="0" dirty="0">
                    <a:solidFill>
                      <a:srgbClr val="1D208F"/>
                    </a:solidFill>
                    <a:latin typeface="宋体" panose="02010600030101010101" pitchFamily="2" charset="-122"/>
                    <a:ea typeface="宋体" panose="02010600030101010101" pitchFamily="2" charset="-122"/>
                  </a:rPr>
                  <a:t>Graduate</a:t>
                </a:r>
              </a:p>
            </p:txBody>
          </p:sp>
          <p:sp>
            <p:nvSpPr>
              <p:cNvPr id="51" name="直接连接符 772247"/>
              <p:cNvSpPr/>
              <p:nvPr/>
            </p:nvSpPr>
            <p:spPr>
              <a:xfrm>
                <a:off x="7848600" y="3541713"/>
                <a:ext cx="1295400" cy="0"/>
              </a:xfrm>
              <a:prstGeom prst="line">
                <a:avLst/>
              </a:prstGeom>
              <a:ln w="28575" cap="sq" cmpd="sng">
                <a:solidFill>
                  <a:schemeClr val="tx1"/>
                </a:solidFill>
                <a:prstDash val="solid"/>
                <a:round/>
                <a:headEnd type="none" w="med" len="med"/>
                <a:tailEnd type="none" w="med" len="med"/>
              </a:ln>
            </p:spPr>
          </p:sp>
          <p:sp>
            <p:nvSpPr>
              <p:cNvPr id="52" name="直接连接符 772248"/>
              <p:cNvSpPr/>
              <p:nvPr/>
            </p:nvSpPr>
            <p:spPr>
              <a:xfrm>
                <a:off x="7848600" y="3890963"/>
                <a:ext cx="1295400" cy="0"/>
              </a:xfrm>
              <a:prstGeom prst="line">
                <a:avLst/>
              </a:prstGeom>
              <a:ln w="28575" cap="sq" cmpd="sng">
                <a:solidFill>
                  <a:schemeClr val="tx1"/>
                </a:solidFill>
                <a:prstDash val="solid"/>
                <a:round/>
                <a:headEnd type="none" w="med" len="med"/>
                <a:tailEnd type="none" w="med" len="med"/>
              </a:ln>
            </p:spPr>
          </p:sp>
          <p:sp>
            <p:nvSpPr>
              <p:cNvPr id="53" name="直接连接符 772249"/>
              <p:cNvSpPr/>
              <p:nvPr/>
            </p:nvSpPr>
            <p:spPr>
              <a:xfrm>
                <a:off x="7848600" y="3541713"/>
                <a:ext cx="0" cy="349250"/>
              </a:xfrm>
              <a:prstGeom prst="line">
                <a:avLst/>
              </a:prstGeom>
              <a:ln w="28575" cap="sq" cmpd="sng">
                <a:solidFill>
                  <a:schemeClr val="tx1"/>
                </a:solidFill>
                <a:prstDash val="solid"/>
                <a:round/>
                <a:headEnd type="none" w="med" len="med"/>
                <a:tailEnd type="none" w="med" len="med"/>
              </a:ln>
            </p:spPr>
          </p:sp>
          <p:sp>
            <p:nvSpPr>
              <p:cNvPr id="54" name="直接连接符 772250"/>
              <p:cNvSpPr/>
              <p:nvPr/>
            </p:nvSpPr>
            <p:spPr>
              <a:xfrm>
                <a:off x="9144000" y="3541713"/>
                <a:ext cx="0" cy="349250"/>
              </a:xfrm>
              <a:prstGeom prst="line">
                <a:avLst/>
              </a:prstGeom>
              <a:ln w="28575" cap="sq" cmpd="sng">
                <a:solidFill>
                  <a:schemeClr val="tx1"/>
                </a:solidFill>
                <a:prstDash val="solid"/>
                <a:round/>
                <a:headEnd type="none" w="med" len="med"/>
                <a:tailEnd type="none" w="med" len="med"/>
              </a:ln>
            </p:spPr>
          </p:sp>
        </p:grpSp>
      </p:grpSp>
    </p:spTree>
    <p:extLst>
      <p:ext uri="{BB962C8B-B14F-4D97-AF65-F5344CB8AC3E}">
        <p14:creationId xmlns:p14="http://schemas.microsoft.com/office/powerpoint/2010/main" val="67514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访问控制</a:t>
            </a:r>
          </a:p>
        </p:txBody>
      </p:sp>
      <p:sp>
        <p:nvSpPr>
          <p:cNvPr id="3" name="内容占位符 2"/>
          <p:cNvSpPr>
            <a:spLocks noGrp="1"/>
          </p:cNvSpPr>
          <p:nvPr>
            <p:ph idx="1"/>
          </p:nvPr>
        </p:nvSpPr>
        <p:spPr/>
        <p:txBody>
          <a:bodyPr/>
          <a:lstStyle/>
          <a:p>
            <a:r>
              <a:rPr kumimoji="1" lang="zh-CN" altLang="en-US"/>
              <a:t>访问控制是指对</a:t>
            </a:r>
            <a:r>
              <a:rPr kumimoji="1" lang="en-US" altLang="zh-CN"/>
              <a:t>Java</a:t>
            </a:r>
            <a:r>
              <a:rPr kumimoji="1" lang="zh-CN" altLang="en-US"/>
              <a:t>类或类中成员的操作进行限制，即规定其在多大的范围内可以被直接访问。</a:t>
            </a:r>
            <a:endParaRPr kumimoji="1" lang="en-US" altLang="zh-CN"/>
          </a:p>
          <a:p>
            <a:pPr lvl="1"/>
            <a:r>
              <a:rPr kumimoji="1" lang="zh-CN" altLang="en-US"/>
              <a:t>类访问控制：</a:t>
            </a:r>
            <a:r>
              <a:rPr kumimoji="1" lang="en-US" altLang="zh-CN"/>
              <a:t>public</a:t>
            </a:r>
            <a:r>
              <a:rPr kumimoji="1" lang="zh-CN" altLang="en-US"/>
              <a:t>的类可在任意场合被引入和使用，而非</a:t>
            </a:r>
            <a:r>
              <a:rPr kumimoji="1" lang="en-US" altLang="zh-CN"/>
              <a:t>public</a:t>
            </a:r>
            <a:r>
              <a:rPr kumimoji="1" lang="zh-CN" altLang="en-US"/>
              <a:t>的类只能在其所在包中被使用。</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16</a:t>
            </a:fld>
            <a:endParaRPr kumimoji="1" lang="zh-CN" altLang="en-US"/>
          </a:p>
        </p:txBody>
      </p:sp>
      <p:graphicFrame>
        <p:nvGraphicFramePr>
          <p:cNvPr id="57" name="表格 56"/>
          <p:cNvGraphicFramePr/>
          <p:nvPr>
            <p:extLst>
              <p:ext uri="{D42A27DB-BD31-4B8C-83A1-F6EECF244321}">
                <p14:modId xmlns:p14="http://schemas.microsoft.com/office/powerpoint/2010/main" val="1376434012"/>
              </p:ext>
            </p:extLst>
          </p:nvPr>
        </p:nvGraphicFramePr>
        <p:xfrm>
          <a:off x="1094509" y="3813016"/>
          <a:ext cx="5721927" cy="1981200"/>
        </p:xfrm>
        <a:graphic>
          <a:graphicData uri="http://schemas.openxmlformats.org/drawingml/2006/table">
            <a:tbl>
              <a:tblPr/>
              <a:tblGrid>
                <a:gridCol w="1169821"/>
                <a:gridCol w="1190319"/>
                <a:gridCol w="869525"/>
                <a:gridCol w="807417"/>
                <a:gridCol w="732885"/>
                <a:gridCol w="951960"/>
              </a:tblGrid>
              <a:tr h="603250">
                <a:tc>
                  <a:txBody>
                    <a:bodyPr/>
                    <a:lstStyle/>
                    <a:p>
                      <a:pPr marL="0" lvl="0" indent="0" algn="ctr">
                        <a:spcBef>
                          <a:spcPct val="0"/>
                        </a:spcBef>
                        <a:buNone/>
                      </a:pPr>
                      <a:r>
                        <a:rPr lang="zh-CN" altLang="en-US" sz="1400" dirty="0">
                          <a:latin typeface="Heiti SC Light" charset="-122"/>
                          <a:ea typeface="Heiti SC Light" charset="-122"/>
                          <a:cs typeface="Heiti SC Light" charset="-122"/>
                        </a:rPr>
                        <a:t>访问级别</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lvl="0" indent="0" algn="ctr">
                        <a:spcBef>
                          <a:spcPct val="0"/>
                        </a:spcBef>
                        <a:buNone/>
                      </a:pPr>
                      <a:r>
                        <a:rPr lang="zh-CN" altLang="en-US" sz="1400" dirty="0">
                          <a:latin typeface="Heiti SC Light" charset="-122"/>
                          <a:ea typeface="Heiti SC Light" charset="-122"/>
                          <a:cs typeface="Heiti SC Light" charset="-122"/>
                        </a:rPr>
                        <a:t>修饰符</a:t>
                      </a:r>
                    </a:p>
                  </a:txBody>
                  <a:tcPr anchor="ctr">
                    <a:lnL w="12700" cap="flat" cmpd="sng" algn="ctr">
                      <a:solidFill>
                        <a:schemeClr val="tx1"/>
                      </a:solidFill>
                      <a:prstDash val="solid"/>
                      <a:roun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marL="0" lvl="0" indent="0" algn="ctr">
                        <a:spcBef>
                          <a:spcPct val="0"/>
                        </a:spcBef>
                        <a:buNone/>
                      </a:pPr>
                      <a:r>
                        <a:rPr lang="zh-CN" altLang="en-US" sz="1400" dirty="0">
                          <a:latin typeface="Heiti SC Light" charset="-122"/>
                          <a:ea typeface="Heiti SC Light" charset="-122"/>
                          <a:cs typeface="Heiti SC Light" charset="-122"/>
                        </a:rPr>
                        <a:t>同一个</a:t>
                      </a:r>
                    </a:p>
                    <a:p>
                      <a:pPr marL="0" lvl="0" indent="0" algn="ctr">
                        <a:spcBef>
                          <a:spcPct val="0"/>
                        </a:spcBef>
                        <a:buNone/>
                      </a:pPr>
                      <a:r>
                        <a:rPr lang="zh-CN" altLang="en-US" sz="1400" dirty="0">
                          <a:latin typeface="Heiti SC Light" charset="-122"/>
                          <a:ea typeface="Heiti SC Light" charset="-122"/>
                          <a:cs typeface="Heiti SC Light" charset="-122"/>
                        </a:rPr>
                        <a:t>类中</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marL="0" lvl="0" indent="0" algn="ctr">
                        <a:spcBef>
                          <a:spcPct val="0"/>
                        </a:spcBef>
                        <a:buNone/>
                      </a:pPr>
                      <a:r>
                        <a:rPr lang="zh-CN" altLang="en-US" sz="1400" dirty="0">
                          <a:latin typeface="Heiti SC Light" charset="-122"/>
                          <a:ea typeface="Heiti SC Light" charset="-122"/>
                          <a:cs typeface="Heiti SC Light" charset="-122"/>
                        </a:rPr>
                        <a:t>同一个</a:t>
                      </a:r>
                    </a:p>
                    <a:p>
                      <a:pPr marL="0" lvl="0" indent="0" algn="ctr">
                        <a:spcBef>
                          <a:spcPct val="0"/>
                        </a:spcBef>
                        <a:buNone/>
                      </a:pPr>
                      <a:r>
                        <a:rPr lang="zh-CN" altLang="en-US" sz="1400" dirty="0">
                          <a:latin typeface="Heiti SC Light" charset="-122"/>
                          <a:ea typeface="Heiti SC Light" charset="-122"/>
                          <a:cs typeface="Heiti SC Light" charset="-122"/>
                        </a:rPr>
                        <a:t>包中</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marL="0" lvl="0" indent="0" algn="ctr">
                        <a:spcBef>
                          <a:spcPct val="0"/>
                        </a:spcBef>
                        <a:buNone/>
                      </a:pPr>
                      <a:r>
                        <a:rPr lang="zh-CN" altLang="en-US" sz="1400" dirty="0">
                          <a:latin typeface="Heiti SC Light" charset="-122"/>
                          <a:ea typeface="Heiti SC Light" charset="-122"/>
                          <a:cs typeface="Heiti SC Light" charset="-122"/>
                        </a:rPr>
                        <a:t>子类中</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marL="0" lvl="0" indent="0" algn="ctr">
                        <a:spcBef>
                          <a:spcPct val="0"/>
                        </a:spcBef>
                        <a:buNone/>
                      </a:pPr>
                      <a:r>
                        <a:rPr lang="zh-CN" altLang="en-US" sz="1400" dirty="0">
                          <a:latin typeface="Heiti SC Light" charset="-122"/>
                          <a:ea typeface="Heiti SC Light" charset="-122"/>
                          <a:cs typeface="Heiti SC Light" charset="-122"/>
                        </a:rPr>
                        <a:t>任意</a:t>
                      </a:r>
                    </a:p>
                    <a:p>
                      <a:pPr marL="0" lvl="0" indent="0" algn="ctr">
                        <a:spcBef>
                          <a:spcPct val="0"/>
                        </a:spcBef>
                        <a:buNone/>
                      </a:pPr>
                      <a:r>
                        <a:rPr lang="zh-CN" altLang="en-US" sz="1400" dirty="0">
                          <a:latin typeface="Heiti SC Light" charset="-122"/>
                          <a:ea typeface="Heiti SC Light" charset="-122"/>
                          <a:cs typeface="Heiti SC Light" charset="-122"/>
                        </a:rPr>
                        <a:t>范围</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r>
              <a:tr h="344488">
                <a:tc>
                  <a:txBody>
                    <a:bodyPr/>
                    <a:lstStyle/>
                    <a:p>
                      <a:pPr marL="0" lvl="0" indent="0">
                        <a:spcBef>
                          <a:spcPct val="0"/>
                        </a:spcBef>
                        <a:buNone/>
                      </a:pPr>
                      <a:r>
                        <a:rPr lang="zh-CN" altLang="en-US" sz="1600" dirty="0">
                          <a:solidFill>
                            <a:schemeClr val="accent2"/>
                          </a:solidFill>
                          <a:latin typeface="Heiti SC Light" charset="-122"/>
                          <a:ea typeface="Heiti SC Light" charset="-122"/>
                          <a:cs typeface="Heiti SC Light" charset="-122"/>
                        </a:rPr>
                        <a:t>私有</a:t>
                      </a:r>
                      <a:endParaRPr lang="en-US" altLang="zh-CN" sz="1600" dirty="0">
                        <a:solidFill>
                          <a:schemeClr val="accent2"/>
                        </a:solidFill>
                        <a:latin typeface="Heiti SC Light" charset="-122"/>
                        <a:ea typeface="Heiti SC Light" charset="-122"/>
                        <a:cs typeface="Heiti SC Light"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solidFill>
                            <a:schemeClr val="accent2"/>
                          </a:solidFill>
                          <a:latin typeface="Heiti SC Light" charset="-122"/>
                          <a:ea typeface="Heiti SC Light" charset="-122"/>
                          <a:cs typeface="Heiti SC Light" charset="-122"/>
                        </a:rPr>
                        <a:t>private</a:t>
                      </a:r>
                    </a:p>
                  </a:txBody>
                  <a:tcPr anchor="ctr">
                    <a:lnL w="12700" cap="flat" cmpd="sng" algn="ctr">
                      <a:solidFill>
                        <a:schemeClr val="tx1"/>
                      </a:solidFill>
                      <a:prstDash val="solid"/>
                      <a:roun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endParaRPr lang="en-US" altLang="x-none" sz="16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endParaRPr lang="en-US" altLang="x-none" sz="16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endParaRPr lang="en-US" altLang="x-none" sz="16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4487">
                <a:tc>
                  <a:txBody>
                    <a:bodyPr/>
                    <a:lstStyle/>
                    <a:p>
                      <a:pPr marL="0" lvl="0" indent="0">
                        <a:spcBef>
                          <a:spcPct val="0"/>
                        </a:spcBef>
                        <a:buNone/>
                      </a:pPr>
                      <a:r>
                        <a:rPr lang="zh-CN" altLang="en-US" sz="1600" dirty="0">
                          <a:solidFill>
                            <a:schemeClr val="accent2"/>
                          </a:solidFill>
                          <a:latin typeface="Heiti SC Light" charset="-122"/>
                          <a:ea typeface="Heiti SC Light" charset="-122"/>
                          <a:cs typeface="Heiti SC Light" charset="-122"/>
                        </a:rPr>
                        <a:t>受保护</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lvl="0" indent="0">
                        <a:spcBef>
                          <a:spcPct val="0"/>
                        </a:spcBef>
                        <a:buNone/>
                      </a:pPr>
                      <a:r>
                        <a:rPr lang="zh-CN" altLang="en-US" sz="1600" dirty="0">
                          <a:solidFill>
                            <a:srgbClr val="B2B2B2"/>
                          </a:solidFill>
                          <a:latin typeface="Heiti SC Light" charset="-122"/>
                          <a:ea typeface="Heiti SC Light" charset="-122"/>
                          <a:cs typeface="Heiti SC Light" charset="-122"/>
                        </a:rPr>
                        <a:t>缺省</a:t>
                      </a:r>
                    </a:p>
                  </a:txBody>
                  <a:tcPr anchor="ctr">
                    <a:lnL w="12700" cap="flat" cmpd="sng" algn="ctr">
                      <a:solidFill>
                        <a:schemeClr val="tx1"/>
                      </a:solidFill>
                      <a:prstDash val="solid"/>
                      <a:roun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endParaRPr lang="en-US" altLang="x-none" sz="16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endParaRPr lang="en-US" altLang="x-none" sz="16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4488">
                <a:tc>
                  <a:txBody>
                    <a:bodyPr/>
                    <a:lstStyle/>
                    <a:p>
                      <a:pPr marL="0" lvl="0" indent="0">
                        <a:spcBef>
                          <a:spcPct val="0"/>
                        </a:spcBef>
                        <a:buNone/>
                      </a:pPr>
                      <a:r>
                        <a:rPr lang="zh-CN" altLang="en-US" sz="1600" dirty="0">
                          <a:solidFill>
                            <a:schemeClr val="accent2"/>
                          </a:solidFill>
                          <a:latin typeface="Heiti SC Light" charset="-122"/>
                          <a:ea typeface="Heiti SC Light" charset="-122"/>
                          <a:cs typeface="Heiti SC Light" charset="-122"/>
                        </a:rPr>
                        <a:t>受保护</a:t>
                      </a:r>
                      <a:endParaRPr lang="en-US" altLang="zh-CN" sz="1600" dirty="0">
                        <a:solidFill>
                          <a:schemeClr val="accent2"/>
                        </a:solidFill>
                        <a:latin typeface="Heiti SC Light" charset="-122"/>
                        <a:ea typeface="Heiti SC Light" charset="-122"/>
                        <a:cs typeface="Heiti SC Light"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solidFill>
                            <a:schemeClr val="accent2"/>
                          </a:solidFill>
                          <a:latin typeface="Heiti SC Light" charset="-122"/>
                          <a:ea typeface="Heiti SC Light" charset="-122"/>
                          <a:cs typeface="Heiti SC Light" charset="-122"/>
                        </a:rPr>
                        <a:t>protected</a:t>
                      </a:r>
                    </a:p>
                  </a:txBody>
                  <a:tcPr anchor="ctr">
                    <a:lnL w="12700" cap="flat" cmpd="sng" algn="ctr">
                      <a:solidFill>
                        <a:schemeClr val="tx1"/>
                      </a:solidFill>
                      <a:prstDash val="solid"/>
                      <a:roun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endParaRPr lang="en-US" altLang="x-none" sz="1600" dirty="0">
                        <a:latin typeface="Heiti SC Light" charset="-122"/>
                        <a:ea typeface="Heiti SC Light" charset="-122"/>
                        <a:cs typeface="Heiti SC Light"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4487">
                <a:tc>
                  <a:txBody>
                    <a:bodyPr/>
                    <a:lstStyle/>
                    <a:p>
                      <a:pPr marL="0" lvl="0" indent="0">
                        <a:spcBef>
                          <a:spcPct val="0"/>
                        </a:spcBef>
                        <a:buNone/>
                      </a:pPr>
                      <a:r>
                        <a:rPr lang="zh-CN" altLang="en-US" sz="1600" dirty="0">
                          <a:solidFill>
                            <a:schemeClr val="accent2"/>
                          </a:solidFill>
                          <a:latin typeface="Heiti SC Light" charset="-122"/>
                          <a:ea typeface="Heiti SC Light" charset="-122"/>
                          <a:cs typeface="Heiti SC Light" charset="-122"/>
                        </a:rPr>
                        <a:t>公开</a:t>
                      </a:r>
                      <a:endParaRPr lang="en-US" altLang="zh-CN" sz="1600" dirty="0">
                        <a:solidFill>
                          <a:schemeClr val="accent2"/>
                        </a:solidFill>
                        <a:latin typeface="Heiti SC Light" charset="-122"/>
                        <a:ea typeface="Heiti SC Light" charset="-122"/>
                        <a:cs typeface="Heiti SC Light"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solidFill>
                            <a:schemeClr val="accent2"/>
                          </a:solidFill>
                          <a:latin typeface="Heiti SC Light" charset="-122"/>
                          <a:ea typeface="Heiti SC Light" charset="-122"/>
                          <a:cs typeface="Heiti SC Light" charset="-122"/>
                        </a:rPr>
                        <a:t>public</a:t>
                      </a:r>
                    </a:p>
                  </a:txBody>
                  <a:tcPr anchor="ctr">
                    <a:lnL w="12700" cap="flat" cmpd="sng" algn="ctr">
                      <a:solidFill>
                        <a:schemeClr val="tx1"/>
                      </a:solidFill>
                      <a:prstDash val="solid"/>
                      <a:roun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0"/>
                        </a:spcBef>
                        <a:buNone/>
                      </a:pPr>
                      <a:r>
                        <a:rPr lang="en-US" altLang="zh-CN" sz="1600" dirty="0">
                          <a:latin typeface="Heiti SC Light" charset="-122"/>
                          <a:ea typeface="Heiti SC Light" charset="-122"/>
                          <a:cs typeface="Heiti SC Light" charset="-122"/>
                        </a:rPr>
                        <a:t>Yes</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58" name="组合 783401"/>
          <p:cNvGrpSpPr/>
          <p:nvPr/>
        </p:nvGrpSpPr>
        <p:grpSpPr>
          <a:xfrm>
            <a:off x="7518400" y="3774916"/>
            <a:ext cx="2819400" cy="2057400"/>
            <a:chOff x="3294" y="3006"/>
            <a:chExt cx="3960" cy="2496"/>
          </a:xfrm>
        </p:grpSpPr>
        <p:sp>
          <p:nvSpPr>
            <p:cNvPr id="59" name="椭圆 783402"/>
            <p:cNvSpPr/>
            <p:nvPr/>
          </p:nvSpPr>
          <p:spPr>
            <a:xfrm>
              <a:off x="3294" y="3006"/>
              <a:ext cx="3960" cy="2496"/>
            </a:xfrm>
            <a:prstGeom prst="ellipse">
              <a:avLst/>
            </a:prstGeom>
            <a:pattFill prst="divot">
              <a:fgClr>
                <a:srgbClr val="CC99FF"/>
              </a:fgClr>
              <a:bgClr>
                <a:srgbClr val="FFFFFF"/>
              </a:bgClr>
            </a:pattFill>
            <a:ln w="9525">
              <a:noFill/>
            </a:ln>
          </p:spPr>
          <p:txBody>
            <a:bodyPr anchor="t"/>
            <a:lstStyle/>
            <a:p>
              <a:pPr lvl="0" indent="0"/>
              <a:endParaRPr lang="zh-CN" altLang="en-US">
                <a:latin typeface="宋体" panose="02010600030101010101" pitchFamily="2" charset="-122"/>
                <a:ea typeface="宋体" panose="02010600030101010101" pitchFamily="2" charset="-122"/>
              </a:endParaRPr>
            </a:p>
          </p:txBody>
        </p:sp>
        <p:sp>
          <p:nvSpPr>
            <p:cNvPr id="60" name="椭圆 783403"/>
            <p:cNvSpPr/>
            <p:nvPr/>
          </p:nvSpPr>
          <p:spPr>
            <a:xfrm>
              <a:off x="3654" y="3630"/>
              <a:ext cx="2520" cy="1560"/>
            </a:xfrm>
            <a:prstGeom prst="ellipse">
              <a:avLst/>
            </a:prstGeom>
            <a:pattFill prst="dashHorz">
              <a:fgClr>
                <a:srgbClr val="000000"/>
              </a:fgClr>
              <a:bgClr>
                <a:srgbClr val="FFFFFF"/>
              </a:bgClr>
            </a:pattFill>
            <a:ln w="9525" cap="flat" cmpd="sng">
              <a:solidFill>
                <a:srgbClr val="000000"/>
              </a:solidFill>
              <a:prstDash val="solid"/>
              <a:round/>
              <a:headEnd type="none" w="med" len="med"/>
              <a:tailEnd type="none" w="med" len="med"/>
            </a:ln>
          </p:spPr>
          <p:txBody>
            <a:bodyPr anchor="t"/>
            <a:lstStyle/>
            <a:p>
              <a:pPr lvl="0" indent="0"/>
              <a:endParaRPr lang="zh-CN" altLang="en-US">
                <a:latin typeface="宋体" panose="02010600030101010101" pitchFamily="2" charset="-122"/>
                <a:ea typeface="宋体" panose="02010600030101010101" pitchFamily="2" charset="-122"/>
              </a:endParaRPr>
            </a:p>
          </p:txBody>
        </p:sp>
        <p:sp>
          <p:nvSpPr>
            <p:cNvPr id="61" name="椭圆 783404"/>
            <p:cNvSpPr/>
            <p:nvPr/>
          </p:nvSpPr>
          <p:spPr>
            <a:xfrm>
              <a:off x="4014" y="4254"/>
              <a:ext cx="1260" cy="780"/>
            </a:xfrm>
            <a:prstGeom prst="ellipse">
              <a:avLst/>
            </a:prstGeom>
            <a:pattFill prst="cross">
              <a:fgClr>
                <a:srgbClr val="000000"/>
              </a:fgClr>
              <a:bgClr>
                <a:srgbClr val="FFFFFF"/>
              </a:bgClr>
            </a:pattFill>
            <a:ln w="9525" cap="flat" cmpd="sng">
              <a:solidFill>
                <a:srgbClr val="000000"/>
              </a:solidFill>
              <a:prstDash val="solid"/>
              <a:round/>
              <a:headEnd type="none" w="med" len="med"/>
              <a:tailEnd type="none" w="med" len="med"/>
            </a:ln>
          </p:spPr>
          <p:txBody>
            <a:bodyPr anchor="t"/>
            <a:lstStyle/>
            <a:p>
              <a:pPr lvl="0" indent="0"/>
              <a:endParaRPr lang="zh-CN" altLang="en-US">
                <a:latin typeface="宋体" panose="02010600030101010101" pitchFamily="2" charset="-122"/>
                <a:ea typeface="宋体" panose="02010600030101010101" pitchFamily="2" charset="-122"/>
              </a:endParaRPr>
            </a:p>
          </p:txBody>
        </p:sp>
        <p:sp>
          <p:nvSpPr>
            <p:cNvPr id="62" name="椭圆 783405"/>
            <p:cNvSpPr/>
            <p:nvPr/>
          </p:nvSpPr>
          <p:spPr>
            <a:xfrm>
              <a:off x="5634" y="4098"/>
              <a:ext cx="1260" cy="780"/>
            </a:xfrm>
            <a:prstGeom prst="ellipse">
              <a:avLst/>
            </a:prstGeom>
            <a:pattFill prst="solidDmnd">
              <a:fgClr>
                <a:srgbClr val="000000"/>
              </a:fgClr>
              <a:bgClr>
                <a:srgbClr val="FFFFFF"/>
              </a:bgClr>
            </a:pattFill>
            <a:ln w="9525" cap="flat" cmpd="sng">
              <a:solidFill>
                <a:srgbClr val="000000"/>
              </a:solidFill>
              <a:prstDash val="solid"/>
              <a:round/>
              <a:headEnd type="none" w="med" len="med"/>
              <a:tailEnd type="none" w="med" len="med"/>
            </a:ln>
          </p:spPr>
          <p:txBody>
            <a:bodyPr anchor="t"/>
            <a:lstStyle/>
            <a:p>
              <a:pPr lvl="0" indent="0"/>
              <a:endParaRPr lang="zh-CN" altLang="en-US">
                <a:latin typeface="宋体" panose="02010600030101010101" pitchFamily="2" charset="-122"/>
                <a:ea typeface="宋体" panose="02010600030101010101" pitchFamily="2" charset="-122"/>
              </a:endParaRPr>
            </a:p>
          </p:txBody>
        </p:sp>
        <p:sp>
          <p:nvSpPr>
            <p:cNvPr id="63" name="文本框 783406"/>
            <p:cNvSpPr txBox="1"/>
            <p:nvPr/>
          </p:nvSpPr>
          <p:spPr>
            <a:xfrm>
              <a:off x="4374" y="4410"/>
              <a:ext cx="540" cy="312"/>
            </a:xfrm>
            <a:prstGeom prst="rect">
              <a:avLst/>
            </a:prstGeom>
            <a:solidFill>
              <a:srgbClr val="FFFFFF"/>
            </a:solidFill>
            <a:ln w="9525">
              <a:noFill/>
            </a:ln>
          </p:spPr>
          <p:txBody>
            <a:bodyPr lIns="0" tIns="36000" rIns="0" bIns="0" anchor="t"/>
            <a:lstStyle/>
            <a:p>
              <a:pPr lvl="0" indent="0" algn="ctr" eaLnBrk="0" hangingPunct="0">
                <a:buClr>
                  <a:srgbClr val="000000"/>
                </a:buClr>
              </a:pPr>
              <a:r>
                <a:rPr lang="zh-CN" altLang="en-US" sz="900" dirty="0">
                  <a:solidFill>
                    <a:schemeClr val="hlink"/>
                  </a:solidFill>
                  <a:latin typeface="宋体" panose="02010600030101010101" pitchFamily="2" charset="-122"/>
                  <a:ea typeface="宋体" panose="02010600030101010101" pitchFamily="2" charset="-122"/>
                </a:rPr>
                <a:t>类范围</a:t>
              </a:r>
            </a:p>
          </p:txBody>
        </p:sp>
        <p:sp>
          <p:nvSpPr>
            <p:cNvPr id="64" name="文本框 783407"/>
            <p:cNvSpPr txBox="1"/>
            <p:nvPr/>
          </p:nvSpPr>
          <p:spPr>
            <a:xfrm>
              <a:off x="4734" y="3786"/>
              <a:ext cx="540" cy="312"/>
            </a:xfrm>
            <a:prstGeom prst="rect">
              <a:avLst/>
            </a:prstGeom>
            <a:solidFill>
              <a:srgbClr val="FFFFFF"/>
            </a:solidFill>
            <a:ln w="9525">
              <a:noFill/>
            </a:ln>
          </p:spPr>
          <p:txBody>
            <a:bodyPr lIns="0" tIns="36000" rIns="0" bIns="0" anchor="t"/>
            <a:lstStyle/>
            <a:p>
              <a:pPr lvl="0" indent="0" algn="just" eaLnBrk="0" hangingPunct="0">
                <a:buClr>
                  <a:srgbClr val="000000"/>
                </a:buClr>
              </a:pPr>
              <a:r>
                <a:rPr lang="zh-CN" altLang="en-US" sz="900" dirty="0">
                  <a:solidFill>
                    <a:schemeClr val="hlink"/>
                  </a:solidFill>
                  <a:latin typeface="宋体" panose="02010600030101010101" pitchFamily="2" charset="-122"/>
                  <a:ea typeface="宋体" panose="02010600030101010101" pitchFamily="2" charset="-122"/>
                </a:rPr>
                <a:t>包范围</a:t>
              </a:r>
            </a:p>
          </p:txBody>
        </p:sp>
        <p:sp>
          <p:nvSpPr>
            <p:cNvPr id="65" name="文本框 783408"/>
            <p:cNvSpPr txBox="1"/>
            <p:nvPr/>
          </p:nvSpPr>
          <p:spPr>
            <a:xfrm>
              <a:off x="5994" y="4254"/>
              <a:ext cx="540" cy="312"/>
            </a:xfrm>
            <a:prstGeom prst="rect">
              <a:avLst/>
            </a:prstGeom>
            <a:solidFill>
              <a:srgbClr val="FFFFFF"/>
            </a:solidFill>
            <a:ln w="9525">
              <a:noFill/>
            </a:ln>
          </p:spPr>
          <p:txBody>
            <a:bodyPr lIns="0" tIns="36000" rIns="0" bIns="0" anchor="t"/>
            <a:lstStyle/>
            <a:p>
              <a:pPr lvl="0" indent="0" algn="ctr" eaLnBrk="0" hangingPunct="0">
                <a:buClr>
                  <a:srgbClr val="000000"/>
                </a:buClr>
              </a:pPr>
              <a:r>
                <a:rPr lang="zh-CN" altLang="en-US" sz="900" dirty="0">
                  <a:solidFill>
                    <a:schemeClr val="hlink"/>
                  </a:solidFill>
                  <a:latin typeface="宋体" panose="02010600030101010101" pitchFamily="2" charset="-122"/>
                  <a:ea typeface="宋体" panose="02010600030101010101" pitchFamily="2" charset="-122"/>
                </a:rPr>
                <a:t>子类中</a:t>
              </a:r>
            </a:p>
          </p:txBody>
        </p:sp>
        <p:sp>
          <p:nvSpPr>
            <p:cNvPr id="66" name="文本框 783409"/>
            <p:cNvSpPr txBox="1"/>
            <p:nvPr/>
          </p:nvSpPr>
          <p:spPr>
            <a:xfrm>
              <a:off x="5094" y="3162"/>
              <a:ext cx="900" cy="312"/>
            </a:xfrm>
            <a:prstGeom prst="rect">
              <a:avLst/>
            </a:prstGeom>
            <a:solidFill>
              <a:srgbClr val="FFFFFF"/>
            </a:solidFill>
            <a:ln w="9525">
              <a:noFill/>
            </a:ln>
          </p:spPr>
          <p:txBody>
            <a:bodyPr lIns="0" tIns="36000" rIns="0" bIns="0" anchor="t"/>
            <a:lstStyle/>
            <a:p>
              <a:pPr lvl="0" indent="0" algn="ctr" eaLnBrk="0" hangingPunct="0">
                <a:buClr>
                  <a:srgbClr val="000000"/>
                </a:buClr>
              </a:pPr>
              <a:r>
                <a:rPr lang="zh-CN" altLang="en-US" sz="900" dirty="0">
                  <a:solidFill>
                    <a:schemeClr val="hlink"/>
                  </a:solidFill>
                  <a:latin typeface="宋体" panose="02010600030101010101" pitchFamily="2" charset="-122"/>
                  <a:ea typeface="宋体" panose="02010600030101010101" pitchFamily="2" charset="-122"/>
                </a:rPr>
                <a:t>任意范围</a:t>
              </a:r>
            </a:p>
          </p:txBody>
        </p:sp>
      </p:grpSp>
    </p:spTree>
    <p:extLst>
      <p:ext uri="{BB962C8B-B14F-4D97-AF65-F5344CB8AC3E}">
        <p14:creationId xmlns:p14="http://schemas.microsoft.com/office/powerpoint/2010/main" val="716326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访问控制举例</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17</a:t>
            </a:fld>
            <a:endParaRPr kumimoji="1" lang="zh-CN" altLang="en-US"/>
          </a:p>
        </p:txBody>
      </p:sp>
      <p:sp>
        <p:nvSpPr>
          <p:cNvPr id="8" name="矩形 7"/>
          <p:cNvSpPr>
            <a:spLocks/>
          </p:cNvSpPr>
          <p:nvPr/>
        </p:nvSpPr>
        <p:spPr>
          <a:xfrm>
            <a:off x="1095600" y="1690688"/>
            <a:ext cx="5886000" cy="3122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Parent{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private</a:t>
            </a:r>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int  n_private = 1;</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int  n_default = 2;</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protected int  n_protected = 3;</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int  n_public = 4;</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void  testprint(){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System.out.println("n_private " + n_private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System.out.println("n_default " + n_default);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System.out.println("n_protected " + n_protected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System.out.println("n_public " + n_public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       </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
        <p:nvSpPr>
          <p:cNvPr id="9" name="矩形 8"/>
          <p:cNvSpPr>
            <a:spLocks/>
          </p:cNvSpPr>
          <p:nvPr/>
        </p:nvSpPr>
        <p:spPr>
          <a:xfrm>
            <a:off x="5337400" y="4017965"/>
            <a:ext cx="5886000" cy="2127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Child extends Parent{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void  child_testprint(){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System.out.println("n_private " + n_private );  //</a:t>
            </a:r>
            <a:r>
              <a:rPr kumimoji="1" lang="zh-CN" altLang="en-US" sz="1600">
                <a:latin typeface="Heiti SC Light" charset="-122"/>
                <a:ea typeface="Heiti SC Light" charset="-122"/>
                <a:cs typeface="Heiti SC Light" charset="-122"/>
              </a:rPr>
              <a:t>非法</a:t>
            </a:r>
            <a:endParaRPr kumimoji="1" lang="en-US" altLang="zh-CN" sz="1600">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System.out.println("n_default " + n_default);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System.out.println("n_protected " + n_protected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System.out.println("n_public " + n_public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8664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方法重写</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在子类中可以根据需要对从父类中继承来的方法进行重新定义，此称方法重写</a:t>
            </a:r>
            <a:r>
              <a:rPr kumimoji="1" lang="en-US" altLang="zh-CN" dirty="0"/>
              <a:t>(Override)</a:t>
            </a:r>
            <a:r>
              <a:rPr kumimoji="1" lang="zh-CN" altLang="en-US" dirty="0"/>
              <a:t>或覆盖。</a:t>
            </a:r>
            <a:endParaRPr kumimoji="1" lang="en-US" altLang="zh-CN" dirty="0"/>
          </a:p>
          <a:p>
            <a:r>
              <a:rPr kumimoji="1" lang="zh-CN" altLang="en-US" dirty="0"/>
              <a:t>语法规则：</a:t>
            </a:r>
            <a:endParaRPr kumimoji="1" lang="en-US" altLang="zh-CN" dirty="0"/>
          </a:p>
          <a:p>
            <a:pPr lvl="1"/>
            <a:r>
              <a:rPr kumimoji="1" lang="zh-CN" altLang="en-US" dirty="0"/>
              <a:t>重写方法必须和被重写方法具有相同的方法名称、参数列表和返回值类型；</a:t>
            </a:r>
            <a:endParaRPr kumimoji="1" lang="en-US" altLang="zh-CN" dirty="0"/>
          </a:p>
          <a:p>
            <a:pPr lvl="1"/>
            <a:r>
              <a:rPr kumimoji="1" lang="zh-CN" altLang="en-US" dirty="0"/>
              <a:t>重写方法不能使用比被重写方法更严格的访问权限；</a:t>
            </a:r>
            <a:endParaRPr kumimoji="1" lang="en-US" altLang="zh-CN" dirty="0"/>
          </a:p>
          <a:p>
            <a:pPr lvl="1"/>
            <a:r>
              <a:rPr kumimoji="1" lang="zh-CN" altLang="en-US" dirty="0"/>
              <a:t>重写方法不允许声明抛出比被重写方法范围更大的异常类型。</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2017/7/26</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18</a:t>
            </a:fld>
            <a:endParaRPr kumimoji="1" lang="zh-CN" altLang="en-US"/>
          </a:p>
        </p:txBody>
      </p:sp>
    </p:spTree>
    <p:extLst>
      <p:ext uri="{BB962C8B-B14F-4D97-AF65-F5344CB8AC3E}">
        <p14:creationId xmlns:p14="http://schemas.microsoft.com/office/powerpoint/2010/main" val="102998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accent2"/>
                </a:solidFill>
              </a:rPr>
              <a:t>目录</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包</a:t>
            </a:r>
            <a:endParaRPr kumimoji="1" lang="en-US" altLang="zh-CN" dirty="0"/>
          </a:p>
          <a:p>
            <a:r>
              <a:rPr kumimoji="1" lang="zh-CN" altLang="en-US" dirty="0"/>
              <a:t>继承</a:t>
            </a:r>
            <a:endParaRPr kumimoji="1" lang="en-US" altLang="zh-CN" dirty="0"/>
          </a:p>
          <a:p>
            <a:r>
              <a:rPr kumimoji="1" lang="zh-CN" altLang="en-US" dirty="0"/>
              <a:t>访问控制</a:t>
            </a:r>
            <a:endParaRPr kumimoji="1" lang="en-US" altLang="zh-CN" dirty="0"/>
          </a:p>
          <a:p>
            <a:r>
              <a:rPr kumimoji="1" lang="zh-CN" altLang="en-US" dirty="0"/>
              <a:t>方法重写</a:t>
            </a:r>
            <a:endParaRPr kumimoji="1" lang="en-US" altLang="zh-CN" dirty="0"/>
          </a:p>
          <a:p>
            <a:r>
              <a:rPr kumimoji="1" lang="zh-CN" altLang="en-US" dirty="0"/>
              <a:t>关键字</a:t>
            </a:r>
            <a:r>
              <a:rPr kumimoji="1" lang="en-US" altLang="zh-CN" dirty="0"/>
              <a:t>super</a:t>
            </a:r>
          </a:p>
          <a:p>
            <a:r>
              <a:rPr kumimoji="1" lang="zh-CN" altLang="en-US" dirty="0"/>
              <a:t>多态性</a:t>
            </a:r>
            <a:endParaRPr kumimoji="1" lang="en-US" altLang="zh-CN" dirty="0"/>
          </a:p>
          <a:p>
            <a:r>
              <a:rPr kumimoji="1" lang="zh-CN" altLang="en-US" dirty="0"/>
              <a:t>方法重载</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2017/7/26</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1</a:t>
            </a:fld>
            <a:endParaRPr kumimoji="1" lang="zh-CN" altLang="en-US"/>
          </a:p>
        </p:txBody>
      </p:sp>
      <p:sp>
        <p:nvSpPr>
          <p:cNvPr id="8" name="矩形 728067"/>
          <p:cNvSpPr/>
          <p:nvPr/>
        </p:nvSpPr>
        <p:spPr>
          <a:xfrm>
            <a:off x="4038600" y="1711326"/>
            <a:ext cx="4191000" cy="1808162"/>
          </a:xfrm>
          <a:prstGeom prst="rect">
            <a:avLst/>
          </a:prstGeom>
          <a:noFill/>
          <a:ln w="9525">
            <a:noFill/>
          </a:ln>
        </p:spPr>
        <p:txBody>
          <a:bodyPr anchor="t"/>
          <a:lstStyle/>
          <a:p>
            <a:pPr marL="342900" lvl="0" indent="-342900">
              <a:spcBef>
                <a:spcPct val="20000"/>
              </a:spcBef>
              <a:buClr>
                <a:srgbClr val="CC0000"/>
              </a:buClr>
              <a:buFont typeface="Wingdings" panose="05000000000000000000" pitchFamily="2" charset="2"/>
              <a:buChar char="v"/>
            </a:pPr>
            <a:r>
              <a:rPr lang="zh-CN" altLang="en-US" sz="2800" u="none" baseline="0" dirty="0">
                <a:latin typeface="Heiti SC Light" charset="-122"/>
                <a:ea typeface="Heiti SC Light" charset="-122"/>
                <a:cs typeface="Heiti SC Light" charset="-122"/>
              </a:rPr>
              <a:t>深究对象构造和初始化</a:t>
            </a:r>
          </a:p>
          <a:p>
            <a:pPr marL="342900" lvl="0" indent="-342900">
              <a:spcBef>
                <a:spcPct val="20000"/>
              </a:spcBef>
              <a:buClr>
                <a:srgbClr val="CC0000"/>
              </a:buClr>
              <a:buFont typeface="Wingdings" panose="05000000000000000000" pitchFamily="2" charset="2"/>
              <a:buChar char="v"/>
            </a:pPr>
            <a:r>
              <a:rPr lang="zh-CN" altLang="en-US" sz="2800" u="none" baseline="0" dirty="0">
                <a:latin typeface="Heiti SC Light" charset="-122"/>
                <a:ea typeface="Heiti SC Light" charset="-122"/>
                <a:cs typeface="Heiti SC Light" charset="-122"/>
              </a:rPr>
              <a:t>关键字</a:t>
            </a:r>
            <a:r>
              <a:rPr lang="en-US" altLang="zh-CN" sz="2800" u="none" baseline="0" dirty="0">
                <a:latin typeface="Heiti SC Light" charset="-122"/>
                <a:ea typeface="Heiti SC Light" charset="-122"/>
                <a:cs typeface="Heiti SC Light" charset="-122"/>
              </a:rPr>
              <a:t>static</a:t>
            </a:r>
          </a:p>
          <a:p>
            <a:pPr marL="342900" lvl="0" indent="-342900">
              <a:spcBef>
                <a:spcPct val="20000"/>
              </a:spcBef>
              <a:buClr>
                <a:srgbClr val="CC0000"/>
              </a:buClr>
              <a:buFont typeface="Wingdings" panose="05000000000000000000" pitchFamily="2" charset="2"/>
              <a:buChar char="v"/>
            </a:pPr>
            <a:r>
              <a:rPr lang="zh-CN" altLang="en-US" sz="2800" u="none" baseline="0" dirty="0">
                <a:latin typeface="Heiti SC Light" charset="-122"/>
                <a:ea typeface="Heiti SC Light" charset="-122"/>
                <a:cs typeface="Heiti SC Light" charset="-122"/>
              </a:rPr>
              <a:t>关键字</a:t>
            </a:r>
            <a:r>
              <a:rPr lang="en-US" altLang="zh-CN" sz="2800" u="none" baseline="0" dirty="0">
                <a:latin typeface="Heiti SC Light" charset="-122"/>
                <a:ea typeface="Heiti SC Light" charset="-122"/>
                <a:cs typeface="Heiti SC Light" charset="-122"/>
              </a:rPr>
              <a:t>final</a:t>
            </a:r>
          </a:p>
        </p:txBody>
      </p:sp>
    </p:spTree>
    <p:extLst>
      <p:ext uri="{BB962C8B-B14F-4D97-AF65-F5344CB8AC3E}">
        <p14:creationId xmlns:p14="http://schemas.microsoft.com/office/powerpoint/2010/main" val="901367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方法重写举例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19</a:t>
            </a:fld>
            <a:endParaRPr kumimoji="1" lang="zh-CN" altLang="en-US"/>
          </a:p>
        </p:txBody>
      </p:sp>
      <p:sp>
        <p:nvSpPr>
          <p:cNvPr id="7" name="矩形 6"/>
          <p:cNvSpPr/>
          <p:nvPr/>
        </p:nvSpPr>
        <p:spPr>
          <a:xfrm>
            <a:off x="1075337" y="2437606"/>
            <a:ext cx="7708900" cy="1473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Person {</a:t>
            </a:r>
          </a:p>
          <a:p>
            <a:pPr algn="just"/>
            <a:r>
              <a:rPr kumimoji="1" lang="en-US" altLang="zh-CN">
                <a:latin typeface="Heiti SC Light" charset="-122"/>
                <a:ea typeface="Heiti SC Light" charset="-122"/>
                <a:cs typeface="Heiti SC Light" charset="-122"/>
              </a:rPr>
              <a:t>String name;int age;</a:t>
            </a:r>
          </a:p>
          <a:p>
            <a:pPr algn="just"/>
            <a:r>
              <a:rPr kumimoji="1" lang="en-US" altLang="zh-CN">
                <a:latin typeface="Heiti SC Light" charset="-122"/>
                <a:ea typeface="Heiti SC Light" charset="-122"/>
                <a:cs typeface="Heiti SC Light" charset="-122"/>
              </a:rPr>
              <a:t>public String getInfo() {</a:t>
            </a:r>
          </a:p>
          <a:p>
            <a:pPr algn="just"/>
            <a:r>
              <a:rPr kumimoji="1" lang="en-US" altLang="zh-CN">
                <a:latin typeface="Heiti SC Light" charset="-122"/>
                <a:ea typeface="Heiti SC Light" charset="-122"/>
                <a:cs typeface="Heiti SC Light" charset="-122"/>
              </a:rPr>
              <a:t>return "Name:"+ name + "\t" +"age:"+ age;</a:t>
            </a:r>
          </a:p>
          <a:p>
            <a:pPr algn="just"/>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
        <p:nvSpPr>
          <p:cNvPr id="8" name="矩形 7"/>
          <p:cNvSpPr/>
          <p:nvPr/>
        </p:nvSpPr>
        <p:spPr>
          <a:xfrm>
            <a:off x="1075337" y="4090987"/>
            <a:ext cx="7708900" cy="2085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Student extends Person {</a:t>
            </a:r>
          </a:p>
          <a:p>
            <a:pPr algn="just"/>
            <a:r>
              <a:rPr kumimoji="1" lang="en-US" altLang="zh-CN">
                <a:latin typeface="Heiti SC Light" charset="-122"/>
                <a:ea typeface="Heiti SC Light" charset="-122"/>
                <a:cs typeface="Heiti SC Light" charset="-122"/>
              </a:rPr>
              <a:t>String school;</a:t>
            </a:r>
          </a:p>
          <a:p>
            <a:pPr algn="just"/>
            <a:r>
              <a:rPr kumimoji="1" lang="en-US" altLang="zh-CN">
                <a:latin typeface="Heiti SC Light" charset="-122"/>
                <a:ea typeface="Heiti SC Light" charset="-122"/>
                <a:cs typeface="Heiti SC Light" charset="-122"/>
              </a:rPr>
              <a:t>  public String getInfo() {</a:t>
            </a:r>
          </a:p>
          <a:p>
            <a:pPr algn="just"/>
            <a:r>
              <a:rPr kumimoji="1" lang="en-US" altLang="zh-CN">
                <a:latin typeface="Heiti SC Light" charset="-122"/>
                <a:ea typeface="Heiti SC Light" charset="-122"/>
                <a:cs typeface="Heiti SC Light" charset="-122"/>
              </a:rPr>
              <a:t>return "Name:"+ name + "\tAge:"+ age + "\tSchool:" + school;</a:t>
            </a:r>
          </a:p>
          <a:p>
            <a:pPr algn="just"/>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71889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方法重写举例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2017/7/27</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20</a:t>
            </a:fld>
            <a:endParaRPr kumimoji="1" lang="zh-CN" altLang="en-US"/>
          </a:p>
        </p:txBody>
      </p:sp>
      <p:sp>
        <p:nvSpPr>
          <p:cNvPr id="7" name="矩形 6"/>
          <p:cNvSpPr/>
          <p:nvPr/>
        </p:nvSpPr>
        <p:spPr>
          <a:xfrm>
            <a:off x="1075337" y="2437606"/>
            <a:ext cx="7708900" cy="3918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Test{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void main(String[] args){</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Person p = new Person();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p.name = "Tom";</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p.age = 18;</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System.out.println(p.getInfo());</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Student s = new Student();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s.name = "Billy";</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s.age = 34;</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s.school = "THU";</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System.out.println(s.getInfo());</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84325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关键字</a:t>
            </a:r>
            <a:r>
              <a:rPr kumimoji="1" lang="en-US" altLang="zh-CN" dirty="0"/>
              <a:t>super</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在存在命名冲突（子类中存在方法重写或添加同名属性）的情况下，在子类中可使用关键字</a:t>
            </a:r>
            <a:r>
              <a:rPr kumimoji="1" lang="en-US" altLang="zh-CN" dirty="0"/>
              <a:t>super</a:t>
            </a:r>
            <a:r>
              <a:rPr kumimoji="1" lang="zh-CN" altLang="en-US" dirty="0"/>
              <a:t>引用父类中的成分：</a:t>
            </a:r>
            <a:endParaRPr kumimoji="1" lang="en-US" altLang="zh-CN" dirty="0"/>
          </a:p>
          <a:p>
            <a:pPr lvl="1"/>
            <a:r>
              <a:rPr kumimoji="1" lang="zh-CN" altLang="en-US" dirty="0"/>
              <a:t>访问父类中定义的属性</a:t>
            </a:r>
            <a:endParaRPr kumimoji="1" lang="en-US" altLang="zh-CN" dirty="0"/>
          </a:p>
          <a:p>
            <a:pPr lvl="1"/>
            <a:r>
              <a:rPr kumimoji="1" lang="zh-CN" altLang="en-US" dirty="0"/>
              <a:t>调用父类中定义的成员方法</a:t>
            </a:r>
            <a:endParaRPr kumimoji="1" lang="en-US" altLang="zh-CN" dirty="0"/>
          </a:p>
          <a:p>
            <a:pPr lvl="1"/>
            <a:r>
              <a:rPr kumimoji="1" lang="zh-CN" altLang="en-US" dirty="0"/>
              <a:t>子类构造方法中调用父类的构造方法</a:t>
            </a:r>
            <a:endParaRPr kumimoji="1" lang="en-US" altLang="zh-CN" dirty="0"/>
          </a:p>
          <a:p>
            <a:pPr lvl="1"/>
            <a:r>
              <a:rPr kumimoji="1" lang="en-US" altLang="zh-CN" dirty="0"/>
              <a:t>super</a:t>
            </a:r>
            <a:r>
              <a:rPr kumimoji="1" lang="zh-CN" altLang="en-US" dirty="0"/>
              <a:t>的追溯不仅于直接父类</a:t>
            </a:r>
            <a:endParaRPr kumimoji="1" lang="en-US" altLang="zh-CN" dirty="0"/>
          </a:p>
          <a:p>
            <a:r>
              <a:rPr kumimoji="1" lang="zh-CN" altLang="en-US" dirty="0"/>
              <a:t>举例：使用</a:t>
            </a:r>
            <a:r>
              <a:rPr kumimoji="1" lang="en-US" altLang="zh-CN" dirty="0"/>
              <a:t>super</a:t>
            </a:r>
            <a:r>
              <a:rPr kumimoji="1" lang="zh-CN" altLang="en-US" dirty="0"/>
              <a:t>引用父类成员（例</a:t>
            </a:r>
            <a:r>
              <a:rPr kumimoji="1" lang="en-US" altLang="zh-CN" dirty="0"/>
              <a:t>6-10</a:t>
            </a:r>
            <a:r>
              <a:rPr kumimoji="1" lang="zh-CN" altLang="en-US" dirty="0"/>
              <a:t>） </a:t>
            </a:r>
            <a:endParaRPr kumimoji="1" lang="en-US" altLang="zh-CN" dirty="0"/>
          </a:p>
          <a:p>
            <a:pPr lvl="1"/>
            <a:r>
              <a:rPr kumimoji="1" lang="zh-CN" altLang="en-US" dirty="0"/>
              <a:t>源文件：</a:t>
            </a:r>
            <a:r>
              <a:rPr kumimoji="1" lang="en-US" altLang="zh-CN" dirty="0"/>
              <a:t>Test.java</a:t>
            </a:r>
            <a:endParaRPr kumimoji="1" lang="zh-CN" altLang="en-US" dirty="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21</a:t>
            </a:fld>
            <a:endParaRPr kumimoji="1" lang="zh-CN" altLang="en-US"/>
          </a:p>
        </p:txBody>
      </p:sp>
    </p:spTree>
    <p:extLst>
      <p:ext uri="{BB962C8B-B14F-4D97-AF65-F5344CB8AC3E}">
        <p14:creationId xmlns:p14="http://schemas.microsoft.com/office/powerpoint/2010/main" val="155329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多态性</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何为多态</a:t>
            </a:r>
            <a:endParaRPr kumimoji="1" lang="en-US" altLang="zh-CN" dirty="0"/>
          </a:p>
          <a:p>
            <a:r>
              <a:rPr kumimoji="1" lang="zh-CN" altLang="en-US" dirty="0"/>
              <a:t>虚方法调用</a:t>
            </a:r>
            <a:endParaRPr kumimoji="1" lang="en-US" altLang="zh-CN" dirty="0"/>
          </a:p>
          <a:p>
            <a:r>
              <a:rPr kumimoji="1" lang="zh-CN" altLang="en-US" dirty="0"/>
              <a:t>对象造型</a:t>
            </a:r>
            <a:endParaRPr kumimoji="1" lang="en-US" altLang="zh-CN" dirty="0"/>
          </a:p>
          <a:p>
            <a:r>
              <a:rPr kumimoji="1" lang="en-US" altLang="zh-CN" dirty="0"/>
              <a:t>instanceof</a:t>
            </a:r>
            <a:r>
              <a:rPr kumimoji="1" lang="zh-CN" altLang="en-US" dirty="0"/>
              <a:t>运算符</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22</a:t>
            </a:fld>
            <a:endParaRPr kumimoji="1" lang="zh-CN" altLang="en-US"/>
          </a:p>
        </p:txBody>
      </p:sp>
    </p:spTree>
    <p:extLst>
      <p:ext uri="{BB962C8B-B14F-4D97-AF65-F5344CB8AC3E}">
        <p14:creationId xmlns:p14="http://schemas.microsoft.com/office/powerpoint/2010/main" val="2055965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何为多态</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多态</a:t>
            </a:r>
            <a:r>
              <a:rPr kumimoji="1" lang="en-US" altLang="zh-CN" dirty="0"/>
              <a:t>——</a:t>
            </a:r>
            <a:r>
              <a:rPr kumimoji="1" lang="zh-CN" altLang="en-US" dirty="0"/>
              <a:t>子类的对象可以替代父类的对象使用。</a:t>
            </a:r>
            <a:endParaRPr kumimoji="1" lang="en-US" altLang="zh-CN" dirty="0"/>
          </a:p>
          <a:p>
            <a:r>
              <a:rPr kumimoji="1" lang="en-US" altLang="zh-CN" dirty="0"/>
              <a:t>Java</a:t>
            </a:r>
            <a:r>
              <a:rPr kumimoji="1" lang="zh-CN" altLang="en-US" dirty="0"/>
              <a:t>引用变量与所引用对象间的类型匹配关系：</a:t>
            </a:r>
            <a:endParaRPr kumimoji="1" lang="en-US" altLang="zh-CN" dirty="0"/>
          </a:p>
          <a:p>
            <a:pPr lvl="1"/>
            <a:r>
              <a:rPr kumimoji="1" lang="zh-CN" altLang="en-US" dirty="0"/>
              <a:t>一个对象只能属于一种确定的数据类型，该类型自对象创建直至销毁不能改变。</a:t>
            </a:r>
            <a:endParaRPr kumimoji="1" lang="en-US" altLang="zh-CN" dirty="0"/>
          </a:p>
          <a:p>
            <a:pPr lvl="1"/>
            <a:r>
              <a:rPr kumimoji="1" lang="zh-CN" altLang="en-US" dirty="0"/>
              <a:t>一个引用类型变量可能引用（指向）多种不同类型的对象</a:t>
            </a:r>
            <a:r>
              <a:rPr kumimoji="1" lang="en-US" altLang="zh-CN" dirty="0"/>
              <a:t>——</a:t>
            </a:r>
            <a:r>
              <a:rPr kumimoji="1" lang="zh-CN" altLang="en-US" dirty="0"/>
              <a:t>既可以引用其声明类型的对象，也可以引用其声明类型的子类的对象。</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23</a:t>
            </a:fld>
            <a:endParaRPr kumimoji="1" lang="zh-CN" altLang="en-US"/>
          </a:p>
        </p:txBody>
      </p:sp>
      <p:grpSp>
        <p:nvGrpSpPr>
          <p:cNvPr id="8" name="组合 878619"/>
          <p:cNvGrpSpPr/>
          <p:nvPr/>
        </p:nvGrpSpPr>
        <p:grpSpPr>
          <a:xfrm>
            <a:off x="3505200" y="4552157"/>
            <a:ext cx="5181600" cy="1143000"/>
            <a:chOff x="1152" y="2784"/>
            <a:chExt cx="3264" cy="720"/>
          </a:xfrm>
        </p:grpSpPr>
        <p:sp>
          <p:nvSpPr>
            <p:cNvPr id="9" name="文本框 878596"/>
            <p:cNvSpPr txBox="1"/>
            <p:nvPr/>
          </p:nvSpPr>
          <p:spPr>
            <a:xfrm>
              <a:off x="3369" y="2784"/>
              <a:ext cx="896" cy="186"/>
            </a:xfrm>
            <a:prstGeom prst="rect">
              <a:avLst/>
            </a:prstGeom>
            <a:noFill/>
            <a:ln w="9525">
              <a:noFill/>
            </a:ln>
          </p:spPr>
          <p:txBody>
            <a:bodyPr lIns="72000" tIns="36000" rIns="0" bIns="3600" anchor="t"/>
            <a:lstStyle/>
            <a:p>
              <a:pPr lvl="0" indent="0" algn="ctr" eaLnBrk="0" hangingPunct="0">
                <a:spcBef>
                  <a:spcPts val="775"/>
                </a:spcBef>
                <a:spcAft>
                  <a:spcPts val="775"/>
                </a:spcAft>
                <a:buClr>
                  <a:srgbClr val="000000"/>
                </a:buClr>
              </a:pPr>
              <a:r>
                <a:rPr lang="en-US" altLang="zh-CN" sz="1400" dirty="0">
                  <a:solidFill>
                    <a:schemeClr val="accent2"/>
                  </a:solidFill>
                  <a:latin typeface="宋体" panose="02010600030101010101" pitchFamily="2" charset="-122"/>
                  <a:ea typeface="宋体" panose="02010600030101010101" pitchFamily="2" charset="-122"/>
                </a:rPr>
                <a:t>Student</a:t>
              </a:r>
              <a:r>
                <a:rPr lang="zh-CN" altLang="en-US" sz="1400" dirty="0">
                  <a:solidFill>
                    <a:schemeClr val="accent2"/>
                  </a:solidFill>
                  <a:latin typeface="宋体" panose="02010600030101010101" pitchFamily="2" charset="-122"/>
                  <a:ea typeface="宋体" panose="02010600030101010101" pitchFamily="2" charset="-122"/>
                </a:rPr>
                <a:t>类型对象</a:t>
              </a:r>
            </a:p>
          </p:txBody>
        </p:sp>
        <p:sp>
          <p:nvSpPr>
            <p:cNvPr id="10" name="文本框 878597"/>
            <p:cNvSpPr txBox="1"/>
            <p:nvPr/>
          </p:nvSpPr>
          <p:spPr>
            <a:xfrm>
              <a:off x="4053" y="3159"/>
              <a:ext cx="363" cy="185"/>
            </a:xfrm>
            <a:prstGeom prst="rect">
              <a:avLst/>
            </a:prstGeom>
            <a:noFill/>
            <a:ln w="9525">
              <a:noFill/>
            </a:ln>
          </p:spPr>
          <p:txBody>
            <a:bodyPr lIns="72000" tIns="36000" rIns="18000" bIns="3600" anchor="t"/>
            <a:lstStyle/>
            <a:p>
              <a:pPr lvl="0" indent="0" algn="just" eaLnBrk="0" hangingPunct="0">
                <a:buClr>
                  <a:srgbClr val="000000"/>
                </a:buClr>
              </a:pPr>
              <a:r>
                <a:rPr lang="en-US" altLang="zh-CN" sz="1400" dirty="0">
                  <a:solidFill>
                    <a:schemeClr val="accent2"/>
                  </a:solidFill>
                  <a:latin typeface="宋体" panose="02010600030101010101" pitchFamily="2" charset="-122"/>
                  <a:ea typeface="宋体" panose="02010600030101010101" pitchFamily="2" charset="-122"/>
                </a:rPr>
                <a:t>age</a:t>
              </a:r>
            </a:p>
          </p:txBody>
        </p:sp>
        <p:sp>
          <p:nvSpPr>
            <p:cNvPr id="11" name="文本框 878598"/>
            <p:cNvSpPr txBox="1"/>
            <p:nvPr/>
          </p:nvSpPr>
          <p:spPr>
            <a:xfrm>
              <a:off x="4053" y="2970"/>
              <a:ext cx="363" cy="184"/>
            </a:xfrm>
            <a:prstGeom prst="rect">
              <a:avLst/>
            </a:prstGeom>
            <a:noFill/>
            <a:ln w="9525">
              <a:noFill/>
            </a:ln>
          </p:spPr>
          <p:txBody>
            <a:bodyPr lIns="72000" tIns="36000" rIns="18000" bIns="3600" anchor="t"/>
            <a:lstStyle/>
            <a:p>
              <a:pPr lvl="0" indent="0" algn="just" eaLnBrk="0" hangingPunct="0">
                <a:buClr>
                  <a:srgbClr val="000000"/>
                </a:buClr>
              </a:pPr>
              <a:r>
                <a:rPr lang="en-US" altLang="zh-CN" sz="1400" dirty="0">
                  <a:solidFill>
                    <a:schemeClr val="accent2"/>
                  </a:solidFill>
                  <a:latin typeface="宋体" panose="02010600030101010101" pitchFamily="2" charset="-122"/>
                  <a:ea typeface="宋体" panose="02010600030101010101" pitchFamily="2" charset="-122"/>
                </a:rPr>
                <a:t>name</a:t>
              </a:r>
            </a:p>
          </p:txBody>
        </p:sp>
        <p:sp>
          <p:nvSpPr>
            <p:cNvPr id="12" name="文本框 878599"/>
            <p:cNvSpPr txBox="1"/>
            <p:nvPr/>
          </p:nvSpPr>
          <p:spPr>
            <a:xfrm>
              <a:off x="2331" y="2877"/>
              <a:ext cx="544" cy="186"/>
            </a:xfrm>
            <a:prstGeom prst="rect">
              <a:avLst/>
            </a:prstGeom>
            <a:noFill/>
            <a:ln w="19050" cap="flat" cmpd="sng">
              <a:solidFill>
                <a:schemeClr val="accent2"/>
              </a:solidFill>
              <a:prstDash val="solid"/>
              <a:miter/>
              <a:headEnd type="none" w="med" len="med"/>
              <a:tailEnd type="none" w="med" len="med"/>
            </a:ln>
          </p:spPr>
          <p:txBody>
            <a:bodyPr lIns="72000" tIns="36000" rIns="18000" bIns="3600" anchor="t"/>
            <a:lstStyle/>
            <a:p>
              <a:pPr lvl="0" indent="0" algn="just" eaLnBrk="0" hangingPunct="0">
                <a:buClr>
                  <a:srgbClr val="000000"/>
                </a:buClr>
              </a:pPr>
              <a:r>
                <a:rPr lang="en-US" altLang="zh-CN" sz="1400" dirty="0">
                  <a:solidFill>
                    <a:schemeClr val="accent2"/>
                  </a:solidFill>
                  <a:latin typeface="宋体" panose="02010600030101010101" pitchFamily="2" charset="-122"/>
                  <a:ea typeface="宋体" panose="02010600030101010101" pitchFamily="2" charset="-122"/>
                </a:rPr>
                <a:t>0x3a478b</a:t>
              </a:r>
            </a:p>
          </p:txBody>
        </p:sp>
        <p:sp>
          <p:nvSpPr>
            <p:cNvPr id="13" name="文本框 878600"/>
            <p:cNvSpPr txBox="1"/>
            <p:nvPr/>
          </p:nvSpPr>
          <p:spPr>
            <a:xfrm>
              <a:off x="3509" y="2970"/>
              <a:ext cx="544" cy="186"/>
            </a:xfrm>
            <a:prstGeom prst="rect">
              <a:avLst/>
            </a:prstGeom>
            <a:noFill/>
            <a:ln w="9525" cap="flat" cmpd="sng">
              <a:solidFill>
                <a:schemeClr val="folHlink"/>
              </a:solidFill>
              <a:prstDash val="solid"/>
              <a:miter/>
              <a:headEnd type="none" w="med" len="med"/>
              <a:tailEnd type="none" w="med" len="med"/>
            </a:ln>
          </p:spPr>
          <p:txBody>
            <a:bodyPr lIns="72000" tIns="36000" rIns="18000" bIns="3600" anchor="t"/>
            <a:lstStyle/>
            <a:p>
              <a:pPr lvl="0" indent="0" algn="just" eaLnBrk="0" hangingPunct="0">
                <a:buClr>
                  <a:srgbClr val="000000"/>
                </a:buClr>
              </a:pPr>
              <a:r>
                <a:rPr lang="en-US" altLang="zh-CN" sz="1400" dirty="0">
                  <a:solidFill>
                    <a:schemeClr val="accent2"/>
                  </a:solidFill>
                  <a:latin typeface="宋体" panose="02010600030101010101" pitchFamily="2" charset="-122"/>
                  <a:ea typeface="宋体" panose="02010600030101010101" pitchFamily="2" charset="-122"/>
                </a:rPr>
                <a:t>null</a:t>
              </a:r>
            </a:p>
          </p:txBody>
        </p:sp>
        <p:sp>
          <p:nvSpPr>
            <p:cNvPr id="14" name="文本框 878601"/>
            <p:cNvSpPr txBox="1"/>
            <p:nvPr/>
          </p:nvSpPr>
          <p:spPr>
            <a:xfrm>
              <a:off x="3509" y="3156"/>
              <a:ext cx="544" cy="156"/>
            </a:xfrm>
            <a:prstGeom prst="rect">
              <a:avLst/>
            </a:prstGeom>
            <a:noFill/>
            <a:ln w="9525" cap="flat" cmpd="sng">
              <a:solidFill>
                <a:schemeClr val="accent2"/>
              </a:solidFill>
              <a:prstDash val="solid"/>
              <a:miter/>
              <a:headEnd type="none" w="med" len="med"/>
              <a:tailEnd type="none" w="med" len="med"/>
            </a:ln>
          </p:spPr>
          <p:txBody>
            <a:bodyPr lIns="72000" tIns="36000" rIns="18000" bIns="3600" anchor="t"/>
            <a:lstStyle/>
            <a:p>
              <a:pPr lvl="0" indent="0" algn="just" eaLnBrk="0" hangingPunct="0">
                <a:buClr>
                  <a:srgbClr val="000000"/>
                </a:buClr>
              </a:pPr>
              <a:r>
                <a:rPr lang="en-US" altLang="zh-CN" sz="1400" dirty="0">
                  <a:solidFill>
                    <a:schemeClr val="accent2"/>
                  </a:solidFill>
                  <a:latin typeface="宋体" panose="02010600030101010101" pitchFamily="2" charset="-122"/>
                  <a:ea typeface="宋体" panose="02010600030101010101" pitchFamily="2" charset="-122"/>
                </a:rPr>
                <a:t>0</a:t>
              </a:r>
            </a:p>
          </p:txBody>
        </p:sp>
        <p:sp>
          <p:nvSpPr>
            <p:cNvPr id="15" name="直接连接符 878602"/>
            <p:cNvSpPr/>
            <p:nvPr/>
          </p:nvSpPr>
          <p:spPr>
            <a:xfrm>
              <a:off x="2875" y="2970"/>
              <a:ext cx="634" cy="0"/>
            </a:xfrm>
            <a:prstGeom prst="line">
              <a:avLst/>
            </a:prstGeom>
            <a:ln w="9525" cap="flat" cmpd="sng">
              <a:solidFill>
                <a:schemeClr val="folHlink"/>
              </a:solidFill>
              <a:prstDash val="solid"/>
              <a:round/>
              <a:headEnd type="none" w="med" len="med"/>
              <a:tailEnd type="triangle" w="sm" len="med"/>
            </a:ln>
          </p:spPr>
        </p:sp>
        <p:sp>
          <p:nvSpPr>
            <p:cNvPr id="16" name="文本框 878603"/>
            <p:cNvSpPr txBox="1"/>
            <p:nvPr/>
          </p:nvSpPr>
          <p:spPr>
            <a:xfrm>
              <a:off x="1152" y="2877"/>
              <a:ext cx="1088" cy="184"/>
            </a:xfrm>
            <a:prstGeom prst="rect">
              <a:avLst/>
            </a:prstGeom>
            <a:noFill/>
            <a:ln w="9525">
              <a:noFill/>
            </a:ln>
          </p:spPr>
          <p:txBody>
            <a:bodyPr lIns="72000" tIns="36000" rIns="18000" bIns="3600" anchor="t"/>
            <a:lstStyle/>
            <a:p>
              <a:pPr lvl="0" indent="0" algn="r" eaLnBrk="0" hangingPunct="0">
                <a:buClr>
                  <a:srgbClr val="000000"/>
                </a:buClr>
              </a:pPr>
              <a:r>
                <a:rPr lang="en-US" altLang="zh-CN" sz="1400" dirty="0">
                  <a:solidFill>
                    <a:schemeClr val="accent2"/>
                  </a:solidFill>
                  <a:latin typeface="宋体" panose="02010600030101010101" pitchFamily="2" charset="-122"/>
                  <a:ea typeface="宋体" panose="02010600030101010101" pitchFamily="2" charset="-122"/>
                </a:rPr>
                <a:t>Person</a:t>
              </a:r>
              <a:r>
                <a:rPr lang="zh-CN" altLang="en-US" sz="1400" dirty="0">
                  <a:solidFill>
                    <a:schemeClr val="accent2"/>
                  </a:solidFill>
                  <a:latin typeface="宋体" panose="02010600030101010101" pitchFamily="2" charset="-122"/>
                  <a:ea typeface="宋体" panose="02010600030101010101" pitchFamily="2" charset="-122"/>
                </a:rPr>
                <a:t>类型变量  </a:t>
              </a:r>
              <a:r>
                <a:rPr lang="en-US" altLang="zh-CN" sz="1400" dirty="0">
                  <a:solidFill>
                    <a:schemeClr val="accent2"/>
                  </a:solidFill>
                  <a:latin typeface="宋体" panose="02010600030101010101" pitchFamily="2" charset="-122"/>
                  <a:ea typeface="宋体" panose="02010600030101010101" pitchFamily="2" charset="-122"/>
                </a:rPr>
                <a:t>p</a:t>
              </a:r>
            </a:p>
          </p:txBody>
        </p:sp>
        <p:sp>
          <p:nvSpPr>
            <p:cNvPr id="17" name="文本框 878604"/>
            <p:cNvSpPr txBox="1"/>
            <p:nvPr/>
          </p:nvSpPr>
          <p:spPr>
            <a:xfrm>
              <a:off x="3509" y="3312"/>
              <a:ext cx="544" cy="186"/>
            </a:xfrm>
            <a:prstGeom prst="rect">
              <a:avLst/>
            </a:prstGeom>
            <a:noFill/>
            <a:ln w="9525" cap="flat" cmpd="sng">
              <a:solidFill>
                <a:schemeClr val="accent2"/>
              </a:solidFill>
              <a:prstDash val="solid"/>
              <a:miter/>
              <a:headEnd type="none" w="med" len="med"/>
              <a:tailEnd type="none" w="med" len="med"/>
            </a:ln>
          </p:spPr>
          <p:txBody>
            <a:bodyPr lIns="72000" tIns="36000" rIns="18000" bIns="3600" anchor="t"/>
            <a:lstStyle/>
            <a:p>
              <a:pPr lvl="0" indent="0" algn="just" eaLnBrk="0" hangingPunct="0">
                <a:buClr>
                  <a:srgbClr val="000000"/>
                </a:buClr>
              </a:pPr>
              <a:r>
                <a:rPr lang="en-US" altLang="zh-CN" sz="1400" dirty="0">
                  <a:solidFill>
                    <a:schemeClr val="accent2"/>
                  </a:solidFill>
                  <a:latin typeface="宋体" panose="02010600030101010101" pitchFamily="2" charset="-122"/>
                  <a:ea typeface="宋体" panose="02010600030101010101" pitchFamily="2" charset="-122"/>
                </a:rPr>
                <a:t>null</a:t>
              </a:r>
            </a:p>
          </p:txBody>
        </p:sp>
        <p:sp>
          <p:nvSpPr>
            <p:cNvPr id="18" name="矩形 878605"/>
            <p:cNvSpPr/>
            <p:nvPr/>
          </p:nvSpPr>
          <p:spPr>
            <a:xfrm>
              <a:off x="3509" y="2970"/>
              <a:ext cx="544" cy="534"/>
            </a:xfrm>
            <a:prstGeom prst="rect">
              <a:avLst/>
            </a:prstGeom>
            <a:noFill/>
            <a:ln w="19050" cap="flat" cmpd="sng">
              <a:solidFill>
                <a:schemeClr val="accent2"/>
              </a:solidFill>
              <a:prstDash val="solid"/>
              <a:miter/>
              <a:headEnd type="none" w="med" len="med"/>
              <a:tailEnd type="none" w="med" len="med"/>
            </a:ln>
          </p:spPr>
          <p:txBody>
            <a:bodyPr anchor="t"/>
            <a:lstStyle/>
            <a:p>
              <a:pPr lvl="0" indent="0"/>
              <a:endParaRPr lang="zh-CN" altLang="en-US">
                <a:latin typeface="宋体" panose="02010600030101010101" pitchFamily="2" charset="-122"/>
                <a:ea typeface="宋体" panose="02010600030101010101" pitchFamily="2" charset="-122"/>
              </a:endParaRPr>
            </a:p>
          </p:txBody>
        </p:sp>
        <p:sp>
          <p:nvSpPr>
            <p:cNvPr id="19" name="文本框 878606"/>
            <p:cNvSpPr txBox="1"/>
            <p:nvPr/>
          </p:nvSpPr>
          <p:spPr>
            <a:xfrm>
              <a:off x="4053" y="3318"/>
              <a:ext cx="363" cy="184"/>
            </a:xfrm>
            <a:prstGeom prst="rect">
              <a:avLst/>
            </a:prstGeom>
            <a:noFill/>
            <a:ln w="9525">
              <a:noFill/>
            </a:ln>
          </p:spPr>
          <p:txBody>
            <a:bodyPr lIns="72000" tIns="36000" rIns="18000" bIns="0" anchor="t"/>
            <a:lstStyle/>
            <a:p>
              <a:pPr lvl="0" indent="0" algn="just" eaLnBrk="0" hangingPunct="0">
                <a:buClr>
                  <a:srgbClr val="000000"/>
                </a:buClr>
              </a:pPr>
              <a:r>
                <a:rPr lang="en-US" altLang="zh-CN" sz="1400" dirty="0">
                  <a:solidFill>
                    <a:schemeClr val="accent2"/>
                  </a:solidFill>
                  <a:latin typeface="宋体" panose="02010600030101010101" pitchFamily="2" charset="-122"/>
                  <a:ea typeface="宋体" panose="02010600030101010101" pitchFamily="2" charset="-122"/>
                </a:rPr>
                <a:t>school</a:t>
              </a:r>
            </a:p>
          </p:txBody>
        </p:sp>
      </p:grpSp>
    </p:spTree>
    <p:extLst>
      <p:ext uri="{BB962C8B-B14F-4D97-AF65-F5344CB8AC3E}">
        <p14:creationId xmlns:p14="http://schemas.microsoft.com/office/powerpoint/2010/main" val="53222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多态性举例</a:t>
            </a:r>
          </a:p>
        </p:txBody>
      </p:sp>
      <p:sp>
        <p:nvSpPr>
          <p:cNvPr id="3" name="内容占位符 2"/>
          <p:cNvSpPr>
            <a:spLocks noGrp="1"/>
          </p:cNvSpPr>
          <p:nvPr>
            <p:ph idx="1"/>
          </p:nvPr>
        </p:nvSpPr>
        <p:spPr/>
        <p:txBody>
          <a:bodyPr/>
          <a:lstStyle/>
          <a:p>
            <a:pPr lvl="1"/>
            <a:r>
              <a:rPr kumimoji="1" lang="zh-CN" altLang="hr-HR" dirty="0"/>
              <a:t>源文件：</a:t>
            </a:r>
            <a:r>
              <a:rPr kumimoji="1" lang="hr-HR" altLang="zh-CN" dirty="0"/>
              <a:t>Person.java</a:t>
            </a:r>
          </a:p>
          <a:p>
            <a:pPr lvl="1"/>
            <a:r>
              <a:rPr kumimoji="1" lang="zh-CN" altLang="hr-HR" dirty="0"/>
              <a:t>源文件：</a:t>
            </a:r>
            <a:r>
              <a:rPr kumimoji="1" lang="hr-HR" altLang="zh-CN" dirty="0"/>
              <a:t>Student.java</a:t>
            </a:r>
          </a:p>
          <a:p>
            <a:pPr lvl="1"/>
            <a:r>
              <a:rPr kumimoji="1" lang="zh-CN" altLang="hr-HR" dirty="0"/>
              <a:t>源文件：</a:t>
            </a:r>
            <a:r>
              <a:rPr kumimoji="1" lang="hr-HR" altLang="zh-CN" dirty="0"/>
              <a:t>Test.java</a:t>
            </a:r>
            <a:endParaRPr kumimoji="1" lang="zh-CN" altLang="en-US" dirty="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24</a:t>
            </a:fld>
            <a:endParaRPr kumimoji="1" lang="zh-CN" altLang="en-US"/>
          </a:p>
        </p:txBody>
      </p:sp>
      <p:sp>
        <p:nvSpPr>
          <p:cNvPr id="9" name="矩形 8"/>
          <p:cNvSpPr/>
          <p:nvPr/>
        </p:nvSpPr>
        <p:spPr>
          <a:xfrm>
            <a:off x="1215037" y="3169444"/>
            <a:ext cx="7708900" cy="166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Test{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static void main(String[] args){</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Person p = new Student();                       </a:t>
            </a:r>
            <a:r>
              <a:rPr kumimoji="1" lang="en-US" altLang="zh-CN" sz="1600">
                <a:solidFill>
                  <a:srgbClr val="92D050"/>
                </a:solidFill>
                <a:latin typeface="Heiti SC Light" charset="-122"/>
                <a:ea typeface="Heiti SC Light" charset="-122"/>
                <a:cs typeface="Heiti SC Light" charset="-122"/>
              </a:rPr>
              <a:t>//p1</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System.out.println(p.getInfo());</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946462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多态性应用</a:t>
            </a:r>
          </a:p>
        </p:txBody>
      </p:sp>
      <p:sp>
        <p:nvSpPr>
          <p:cNvPr id="3" name="内容占位符 2"/>
          <p:cNvSpPr>
            <a:spLocks noGrp="1"/>
          </p:cNvSpPr>
          <p:nvPr>
            <p:ph idx="1"/>
          </p:nvPr>
        </p:nvSpPr>
        <p:spPr/>
        <p:txBody>
          <a:bodyPr/>
          <a:lstStyle/>
          <a:p>
            <a:r>
              <a:rPr kumimoji="1" lang="zh-CN" altLang="en-US" dirty="0"/>
              <a:t>引用类型数组元素相当于引用类型变量，多态性也同样适用：</a:t>
            </a:r>
            <a:endParaRPr kumimoji="1" lang="en-US" altLang="zh-CN" dirty="0"/>
          </a:p>
          <a:p>
            <a:endParaRPr kumimoji="1" lang="en-US" altLang="zh-CN" dirty="0"/>
          </a:p>
          <a:p>
            <a:endParaRPr kumimoji="1" lang="en-US" altLang="zh-CN" dirty="0"/>
          </a:p>
          <a:p>
            <a:endParaRPr kumimoji="1" lang="en-US" altLang="zh-CN" dirty="0"/>
          </a:p>
          <a:p>
            <a:r>
              <a:rPr kumimoji="1" lang="zh-CN" altLang="en-US" dirty="0"/>
              <a:t>如果一个变量声明为父类类型，但实际引用的是子类对象，则其就不能直接访问子类中添加的属性和方法。</a:t>
            </a:r>
            <a:endParaRPr kumimoji="1" lang="en-US" altLang="zh-CN" dirty="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25</a:t>
            </a:fld>
            <a:endParaRPr kumimoji="1" lang="zh-CN" altLang="en-US"/>
          </a:p>
        </p:txBody>
      </p:sp>
      <p:sp>
        <p:nvSpPr>
          <p:cNvPr id="8" name="矩形 7"/>
          <p:cNvSpPr/>
          <p:nvPr/>
        </p:nvSpPr>
        <p:spPr>
          <a:xfrm>
            <a:off x="1176937" y="2378869"/>
            <a:ext cx="7708900" cy="1177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sz="1600">
                <a:latin typeface="Heiti SC Light" charset="-122"/>
                <a:ea typeface="Heiti SC Light" charset="-122"/>
                <a:cs typeface="Heiti SC Light" charset="-122"/>
              </a:rPr>
              <a:t>Person [] p= new Person[3];</a:t>
            </a:r>
            <a:r>
              <a:rPr kumimoji="1" lang="en-US" altLang="zh-CN" sz="1600">
                <a:latin typeface="Heiti SC Light" charset="-122"/>
                <a:ea typeface="Heiti SC Light" charset="-122"/>
                <a:cs typeface="Heiti SC Light" charset="-122"/>
              </a:rPr>
              <a:t>	</a:t>
            </a:r>
            <a:r>
              <a:rPr kumimoji="1" lang="mr-IN" altLang="zh-CN" sz="1600">
                <a:solidFill>
                  <a:srgbClr val="92D050"/>
                </a:solidFill>
                <a:latin typeface="Heiti SC Light" charset="-122"/>
                <a:ea typeface="Heiti SC Light" charset="-122"/>
                <a:cs typeface="Heiti SC Light" charset="-122"/>
              </a:rPr>
              <a:t>//</a:t>
            </a:r>
            <a:r>
              <a:rPr kumimoji="1" lang="zh-CN" altLang="mr-IN" sz="1600">
                <a:solidFill>
                  <a:srgbClr val="92D050"/>
                </a:solidFill>
                <a:latin typeface="Heiti SC Light" charset="-122"/>
                <a:ea typeface="Heiti SC Light" charset="-122"/>
                <a:cs typeface="Heiti SC Light" charset="-122"/>
              </a:rPr>
              <a:t>假定</a:t>
            </a:r>
            <a:r>
              <a:rPr kumimoji="1" lang="mr-IN" altLang="zh-CN" sz="1600">
                <a:solidFill>
                  <a:srgbClr val="92D050"/>
                </a:solidFill>
                <a:latin typeface="Heiti SC Light" charset="-122"/>
                <a:ea typeface="Heiti SC Light" charset="-122"/>
                <a:cs typeface="Heiti SC Light" charset="-122"/>
              </a:rPr>
              <a:t>Student</a:t>
            </a:r>
            <a:r>
              <a:rPr kumimoji="1" lang="zh-CN" altLang="mr-IN" sz="1600">
                <a:solidFill>
                  <a:srgbClr val="92D050"/>
                </a:solidFill>
                <a:latin typeface="Heiti SC Light" charset="-122"/>
                <a:ea typeface="Heiti SC Light" charset="-122"/>
                <a:cs typeface="Heiti SC Light" charset="-122"/>
              </a:rPr>
              <a:t>类继承了</a:t>
            </a:r>
            <a:r>
              <a:rPr kumimoji="1" lang="mr-IN" altLang="zh-CN" sz="1600">
                <a:solidFill>
                  <a:srgbClr val="92D050"/>
                </a:solidFill>
                <a:latin typeface="Heiti SC Light" charset="-122"/>
                <a:ea typeface="Heiti SC Light" charset="-122"/>
                <a:cs typeface="Heiti SC Light" charset="-122"/>
              </a:rPr>
              <a:t>Person</a:t>
            </a:r>
            <a:r>
              <a:rPr kumimoji="1" lang="zh-CN" altLang="mr-IN" sz="1600">
                <a:solidFill>
                  <a:srgbClr val="92D050"/>
                </a:solidFill>
                <a:latin typeface="Heiti SC Light" charset="-122"/>
                <a:ea typeface="Heiti SC Light" charset="-122"/>
                <a:cs typeface="Heiti SC Light" charset="-122"/>
              </a:rPr>
              <a:t>类</a:t>
            </a:r>
            <a:endParaRPr kumimoji="1" lang="en-US" altLang="zh-CN" sz="1600">
              <a:solidFill>
                <a:srgbClr val="92D050"/>
              </a:solidFill>
              <a:latin typeface="Heiti SC Light" charset="-122"/>
              <a:ea typeface="Heiti SC Light" charset="-122"/>
              <a:cs typeface="Heiti SC Light" charset="-122"/>
            </a:endParaRPr>
          </a:p>
          <a:p>
            <a:pPr algn="just"/>
            <a:r>
              <a:rPr kumimoji="1" lang="mr-IN" altLang="zh-CN" sz="1600">
                <a:latin typeface="Heiti SC Light" charset="-122"/>
                <a:ea typeface="Heiti SC Light" charset="-122"/>
                <a:cs typeface="Heiti SC Light" charset="-122"/>
              </a:rPr>
              <a:t>p[0] = new Student();           </a:t>
            </a:r>
            <a:r>
              <a:rPr kumimoji="1" lang="en-US" altLang="zh-CN" sz="1600">
                <a:latin typeface="Heiti SC Light" charset="-122"/>
                <a:ea typeface="Heiti SC Light" charset="-122"/>
                <a:cs typeface="Heiti SC Light" charset="-122"/>
              </a:rPr>
              <a:t>	</a:t>
            </a:r>
            <a:r>
              <a:rPr kumimoji="1" lang="mr-IN" altLang="zh-CN" sz="1600">
                <a:solidFill>
                  <a:srgbClr val="92D050"/>
                </a:solidFill>
                <a:latin typeface="Heiti SC Light" charset="-122"/>
                <a:ea typeface="Heiti SC Light" charset="-122"/>
                <a:cs typeface="Heiti SC Light" charset="-122"/>
              </a:rPr>
              <a:t>//Graduate</a:t>
            </a:r>
            <a:r>
              <a:rPr kumimoji="1" lang="zh-CN" altLang="mr-IN" sz="1600">
                <a:solidFill>
                  <a:srgbClr val="92D050"/>
                </a:solidFill>
                <a:latin typeface="Heiti SC Light" charset="-122"/>
                <a:ea typeface="Heiti SC Light" charset="-122"/>
                <a:cs typeface="Heiti SC Light" charset="-122"/>
              </a:rPr>
              <a:t>类继承了</a:t>
            </a:r>
            <a:r>
              <a:rPr kumimoji="1" lang="mr-IN" altLang="zh-CN" sz="1600">
                <a:solidFill>
                  <a:srgbClr val="92D050"/>
                </a:solidFill>
                <a:latin typeface="Heiti SC Light" charset="-122"/>
                <a:ea typeface="Heiti SC Light" charset="-122"/>
                <a:cs typeface="Heiti SC Light" charset="-122"/>
              </a:rPr>
              <a:t>Student</a:t>
            </a:r>
            <a:r>
              <a:rPr kumimoji="1" lang="zh-CN" altLang="mr-IN" sz="1600">
                <a:solidFill>
                  <a:srgbClr val="92D050"/>
                </a:solidFill>
                <a:latin typeface="Heiti SC Light" charset="-122"/>
                <a:ea typeface="Heiti SC Light" charset="-122"/>
                <a:cs typeface="Heiti SC Light" charset="-122"/>
              </a:rPr>
              <a:t>类</a:t>
            </a:r>
            <a:endParaRPr kumimoji="1" lang="en-US" altLang="zh-CN" sz="1600">
              <a:solidFill>
                <a:srgbClr val="92D050"/>
              </a:solidFill>
              <a:latin typeface="Heiti SC Light" charset="-122"/>
              <a:ea typeface="Heiti SC Light" charset="-122"/>
              <a:cs typeface="Heiti SC Light" charset="-122"/>
            </a:endParaRPr>
          </a:p>
          <a:p>
            <a:pPr algn="just"/>
            <a:r>
              <a:rPr kumimoji="1" lang="mr-IN" altLang="zh-CN" sz="1600">
                <a:latin typeface="Heiti SC Light" charset="-122"/>
                <a:ea typeface="Heiti SC Light" charset="-122"/>
                <a:cs typeface="Heiti SC Light" charset="-122"/>
              </a:rPr>
              <a:t>p[1] = new Person();</a:t>
            </a:r>
            <a:endParaRPr kumimoji="1" lang="en-US" altLang="zh-CN" sz="1600">
              <a:latin typeface="Heiti SC Light" charset="-122"/>
              <a:ea typeface="Heiti SC Light" charset="-122"/>
              <a:cs typeface="Heiti SC Light" charset="-122"/>
            </a:endParaRPr>
          </a:p>
          <a:p>
            <a:pPr algn="just"/>
            <a:r>
              <a:rPr kumimoji="1" lang="mr-IN" altLang="zh-CN" sz="1600">
                <a:latin typeface="Heiti SC Light" charset="-122"/>
                <a:ea typeface="Heiti SC Light" charset="-122"/>
                <a:cs typeface="Heiti SC Light" charset="-122"/>
              </a:rPr>
              <a:t>p[2] = new Graduate();</a:t>
            </a:r>
            <a:endParaRPr kumimoji="1" lang="zh-CN" altLang="en-US" sz="1600">
              <a:latin typeface="Heiti SC Light" charset="-122"/>
              <a:ea typeface="Heiti SC Light" charset="-122"/>
              <a:cs typeface="Heiti SC Light" charset="-122"/>
            </a:endParaRPr>
          </a:p>
        </p:txBody>
      </p:sp>
      <p:sp>
        <p:nvSpPr>
          <p:cNvPr id="9" name="矩形 8"/>
          <p:cNvSpPr/>
          <p:nvPr/>
        </p:nvSpPr>
        <p:spPr>
          <a:xfrm>
            <a:off x="1176937" y="4893867"/>
            <a:ext cx="7708900" cy="1164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sz="1600">
                <a:solidFill>
                  <a:schemeClr val="bg1"/>
                </a:solidFill>
                <a:latin typeface="Heiti SC Light" charset="-122"/>
                <a:ea typeface="Heiti SC Light" charset="-122"/>
                <a:cs typeface="Heiti SC Light" charset="-122"/>
              </a:rPr>
              <a:t>Student m = new Student();</a:t>
            </a:r>
            <a:endParaRPr kumimoji="1" lang="en-US" altLang="zh-CN" sz="1600">
              <a:solidFill>
                <a:schemeClr val="bg1"/>
              </a:solidFill>
              <a:latin typeface="Heiti SC Light" charset="-122"/>
              <a:ea typeface="Heiti SC Light" charset="-122"/>
              <a:cs typeface="Heiti SC Light" charset="-122"/>
            </a:endParaRPr>
          </a:p>
          <a:p>
            <a:pPr algn="just"/>
            <a:r>
              <a:rPr kumimoji="1" lang="mr-IN" altLang="zh-CN" sz="1600">
                <a:solidFill>
                  <a:schemeClr val="bg1"/>
                </a:solidFill>
                <a:latin typeface="Heiti SC Light" charset="-122"/>
                <a:ea typeface="Heiti SC Light" charset="-122"/>
                <a:cs typeface="Heiti SC Light" charset="-122"/>
              </a:rPr>
              <a:t>m.setSchoo("pku");              </a:t>
            </a:r>
            <a:r>
              <a:rPr kumimoji="1" lang="en-US" altLang="zh-CN" sz="1600">
                <a:solidFill>
                  <a:schemeClr val="bg1"/>
                </a:solidFill>
                <a:latin typeface="Heiti SC Light" charset="-122"/>
                <a:ea typeface="Heiti SC Light" charset="-122"/>
                <a:cs typeface="Heiti SC Light" charset="-122"/>
              </a:rPr>
              <a:t>	</a:t>
            </a:r>
            <a:r>
              <a:rPr kumimoji="1" lang="mr-IN" altLang="zh-CN" sz="1600">
                <a:solidFill>
                  <a:srgbClr val="92D050"/>
                </a:solidFill>
                <a:latin typeface="Heiti SC Light" charset="-122"/>
                <a:ea typeface="Heiti SC Light" charset="-122"/>
                <a:cs typeface="Heiti SC Light" charset="-122"/>
              </a:rPr>
              <a:t>//</a:t>
            </a:r>
            <a:r>
              <a:rPr kumimoji="1" lang="zh-CN" altLang="mr-IN" sz="1600">
                <a:solidFill>
                  <a:srgbClr val="92D050"/>
                </a:solidFill>
                <a:latin typeface="Heiti SC Light" charset="-122"/>
                <a:ea typeface="Heiti SC Light" charset="-122"/>
                <a:cs typeface="Heiti SC Light" charset="-122"/>
              </a:rPr>
              <a:t>合法</a:t>
            </a:r>
            <a:endParaRPr kumimoji="1" lang="en-US" altLang="zh-CN" sz="1600">
              <a:solidFill>
                <a:srgbClr val="92D050"/>
              </a:solidFill>
              <a:latin typeface="Heiti SC Light" charset="-122"/>
              <a:ea typeface="Heiti SC Light" charset="-122"/>
              <a:cs typeface="Heiti SC Light" charset="-122"/>
            </a:endParaRPr>
          </a:p>
          <a:p>
            <a:pPr algn="just"/>
            <a:r>
              <a:rPr kumimoji="1" lang="mr-IN" altLang="zh-CN" sz="1600">
                <a:solidFill>
                  <a:schemeClr val="bg1"/>
                </a:solidFill>
                <a:latin typeface="Heiti SC Light" charset="-122"/>
                <a:ea typeface="Heiti SC Light" charset="-122"/>
                <a:cs typeface="Heiti SC Light" charset="-122"/>
              </a:rPr>
              <a:t>Person e = new Student(); </a:t>
            </a:r>
            <a:endParaRPr kumimoji="1" lang="en-US" altLang="zh-CN" sz="1600">
              <a:solidFill>
                <a:schemeClr val="bg1"/>
              </a:solidFill>
              <a:latin typeface="Heiti SC Light" charset="-122"/>
              <a:ea typeface="Heiti SC Light" charset="-122"/>
              <a:cs typeface="Heiti SC Light" charset="-122"/>
            </a:endParaRPr>
          </a:p>
          <a:p>
            <a:pPr algn="just"/>
            <a:r>
              <a:rPr kumimoji="1" lang="mr-IN" altLang="zh-CN" sz="1600">
                <a:solidFill>
                  <a:schemeClr val="bg1"/>
                </a:solidFill>
                <a:latin typeface="Heiti SC Light" charset="-122"/>
                <a:ea typeface="Heiti SC Light" charset="-122"/>
                <a:cs typeface="Heiti SC Light" charset="-122"/>
              </a:rPr>
              <a:t>e.setSchoo("pku");                  </a:t>
            </a:r>
            <a:r>
              <a:rPr kumimoji="1" lang="mr-IN" altLang="zh-CN" sz="1600">
                <a:solidFill>
                  <a:srgbClr val="92D050"/>
                </a:solidFill>
                <a:latin typeface="Heiti SC Light" charset="-122"/>
                <a:ea typeface="Heiti SC Light" charset="-122"/>
                <a:cs typeface="Heiti SC Light" charset="-122"/>
              </a:rPr>
              <a:t>//</a:t>
            </a:r>
            <a:r>
              <a:rPr kumimoji="1" lang="zh-CN" altLang="mr-IN" sz="1600">
                <a:solidFill>
                  <a:srgbClr val="92D050"/>
                </a:solidFill>
                <a:latin typeface="Heiti SC Light" charset="-122"/>
                <a:ea typeface="Heiti SC Light" charset="-122"/>
                <a:cs typeface="Heiti SC Light" charset="-122"/>
              </a:rPr>
              <a:t>非法</a:t>
            </a:r>
            <a:endParaRPr kumimoji="1" lang="zh-CN" altLang="en-US" sz="1600">
              <a:solidFill>
                <a:srgbClr val="92D050"/>
              </a:solidFill>
              <a:latin typeface="Heiti SC Light" charset="-122"/>
              <a:ea typeface="Heiti SC Light" charset="-122"/>
              <a:cs typeface="Heiti SC Light" charset="-122"/>
            </a:endParaRPr>
          </a:p>
        </p:txBody>
      </p:sp>
    </p:spTree>
    <p:extLst>
      <p:ext uri="{BB962C8B-B14F-4D97-AF65-F5344CB8AC3E}">
        <p14:creationId xmlns:p14="http://schemas.microsoft.com/office/powerpoint/2010/main" val="1670390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虚方法调用</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多态情况下，系统依据运行时对象的真正类型确定具体调用哪一个方法。</a:t>
            </a:r>
            <a:endParaRPr kumimoji="1" lang="en-US" altLang="zh-CN" dirty="0"/>
          </a:p>
          <a:p>
            <a:pPr lvl="1"/>
            <a:r>
              <a:rPr kumimoji="1" lang="zh-CN" altLang="en-US" dirty="0"/>
              <a:t>正常方法调用</a:t>
            </a:r>
            <a:endParaRPr kumimoji="1" lang="en-US" altLang="zh-CN" dirty="0"/>
          </a:p>
          <a:p>
            <a:pPr lvl="2"/>
            <a:endParaRPr kumimoji="1" lang="en-US" altLang="zh-CN" dirty="0"/>
          </a:p>
          <a:p>
            <a:pPr lvl="2"/>
            <a:endParaRPr kumimoji="1" lang="en-US" altLang="zh-CN" dirty="0"/>
          </a:p>
          <a:p>
            <a:pPr lvl="2"/>
            <a:endParaRPr kumimoji="1" lang="en-US" altLang="zh-CN" dirty="0"/>
          </a:p>
          <a:p>
            <a:pPr lvl="1"/>
            <a:endParaRPr kumimoji="1" lang="en-US" altLang="zh-CN" dirty="0"/>
          </a:p>
          <a:p>
            <a:pPr lvl="1"/>
            <a:r>
              <a:rPr kumimoji="1" lang="zh-CN" altLang="en-US" dirty="0"/>
              <a:t>虚方法调用</a:t>
            </a:r>
            <a:endParaRPr kumimoji="1" lang="en-US" altLang="zh-CN" dirty="0"/>
          </a:p>
          <a:p>
            <a:pPr lvl="1"/>
            <a:endParaRPr kumimoji="1" lang="en-US" altLang="zh-CN" dirty="0"/>
          </a:p>
          <a:p>
            <a:pPr lvl="1"/>
            <a:endParaRPr kumimoji="1" lang="en-US" altLang="zh-CN" dirty="0"/>
          </a:p>
          <a:p>
            <a:pPr lvl="1"/>
            <a:r>
              <a:rPr kumimoji="1" lang="zh-CN" altLang="en-US" dirty="0"/>
              <a:t>编译时类型和运行时类型</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26</a:t>
            </a:fld>
            <a:endParaRPr kumimoji="1" lang="zh-CN" altLang="en-US"/>
          </a:p>
        </p:txBody>
      </p:sp>
      <p:sp>
        <p:nvSpPr>
          <p:cNvPr id="8" name="矩形 7"/>
          <p:cNvSpPr/>
          <p:nvPr/>
        </p:nvSpPr>
        <p:spPr>
          <a:xfrm>
            <a:off x="1621437" y="3153569"/>
            <a:ext cx="7708900" cy="1177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Person p = new Person();</a:t>
            </a:r>
          </a:p>
          <a:p>
            <a:pPr algn="just"/>
            <a:r>
              <a:rPr kumimoji="1" lang="en-US" altLang="zh-CN" sz="1600">
                <a:latin typeface="Heiti SC Light" charset="-122"/>
                <a:ea typeface="Heiti SC Light" charset="-122"/>
                <a:cs typeface="Heiti SC Light" charset="-122"/>
              </a:rPr>
              <a:t>p.getInfo();</a:t>
            </a:r>
          </a:p>
          <a:p>
            <a:pPr algn="just"/>
            <a:r>
              <a:rPr kumimoji="1" lang="en-US" altLang="zh-CN" sz="1600">
                <a:latin typeface="Heiti SC Light" charset="-122"/>
                <a:ea typeface="Heiti SC Light" charset="-122"/>
                <a:cs typeface="Heiti SC Light" charset="-122"/>
              </a:rPr>
              <a:t>Student s = new Student();</a:t>
            </a:r>
          </a:p>
          <a:p>
            <a:pPr algn="just"/>
            <a:r>
              <a:rPr kumimoji="1" lang="en-US" altLang="zh-CN" sz="1600">
                <a:latin typeface="Heiti SC Light" charset="-122"/>
                <a:ea typeface="Heiti SC Light" charset="-122"/>
                <a:cs typeface="Heiti SC Light" charset="-122"/>
              </a:rPr>
              <a:t>s.getInfo();</a:t>
            </a:r>
            <a:endParaRPr kumimoji="1" lang="zh-CN" altLang="en-US" sz="1600">
              <a:latin typeface="Heiti SC Light" charset="-122"/>
              <a:ea typeface="Heiti SC Light" charset="-122"/>
              <a:cs typeface="Heiti SC Light" charset="-122"/>
            </a:endParaRPr>
          </a:p>
        </p:txBody>
      </p:sp>
      <p:sp>
        <p:nvSpPr>
          <p:cNvPr id="9" name="矩形 8"/>
          <p:cNvSpPr/>
          <p:nvPr/>
        </p:nvSpPr>
        <p:spPr>
          <a:xfrm>
            <a:off x="1621437" y="4906567"/>
            <a:ext cx="7708900" cy="694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solidFill>
                  <a:schemeClr val="bg1"/>
                </a:solidFill>
                <a:latin typeface="Heiti SC Light" charset="-122"/>
                <a:ea typeface="Heiti SC Light" charset="-122"/>
                <a:cs typeface="Heiti SC Light" charset="-122"/>
              </a:rPr>
              <a:t>Person e = new Student();</a:t>
            </a:r>
          </a:p>
          <a:p>
            <a:pPr algn="just"/>
            <a:r>
              <a:rPr kumimoji="1" lang="en-US" altLang="zh-CN" sz="1600">
                <a:solidFill>
                  <a:schemeClr val="bg1"/>
                </a:solidFill>
                <a:latin typeface="Heiti SC Light" charset="-122"/>
                <a:ea typeface="Heiti SC Light" charset="-122"/>
                <a:cs typeface="Heiti SC Light" charset="-122"/>
              </a:rPr>
              <a:t>e.getInfo();</a:t>
            </a:r>
            <a:endParaRPr kumimoji="1" lang="zh-CN" altLang="en-US" sz="1600">
              <a:solidFill>
                <a:schemeClr val="bg1"/>
              </a:solidFill>
              <a:latin typeface="Heiti SC Light" charset="-122"/>
              <a:ea typeface="Heiti SC Light" charset="-122"/>
              <a:cs typeface="Heiti SC Light" charset="-122"/>
            </a:endParaRPr>
          </a:p>
        </p:txBody>
      </p:sp>
    </p:spTree>
    <p:extLst>
      <p:ext uri="{BB962C8B-B14F-4D97-AF65-F5344CB8AC3E}">
        <p14:creationId xmlns:p14="http://schemas.microsoft.com/office/powerpoint/2010/main" val="80234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多态性应用</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方法声明的参数类型为父类类型，可以使用子类的对象作为实参调用该方法。</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27</a:t>
            </a:fld>
            <a:endParaRPr kumimoji="1" lang="zh-CN" altLang="en-US"/>
          </a:p>
        </p:txBody>
      </p:sp>
      <p:sp>
        <p:nvSpPr>
          <p:cNvPr id="8" name="矩形 7"/>
          <p:cNvSpPr/>
          <p:nvPr/>
        </p:nvSpPr>
        <p:spPr>
          <a:xfrm>
            <a:off x="1075337" y="2743200"/>
            <a:ext cx="7708900" cy="34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Test{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void show(Person p){</a:t>
            </a:r>
          </a:p>
          <a:p>
            <a:pPr algn="just"/>
            <a:r>
              <a:rPr kumimoji="1" lang="zh-CN" altLang="en-US" sz="1600">
                <a:latin typeface="Heiti SC Light" charset="-122"/>
                <a:ea typeface="Heiti SC Light" charset="-122"/>
                <a:cs typeface="Heiti SC Light" charset="-122"/>
              </a:rPr>
              <a:t>          </a:t>
            </a:r>
            <a:r>
              <a:rPr kumimoji="1" lang="en-US" altLang="zh-CN" sz="1600">
                <a:solidFill>
                  <a:srgbClr val="92D050"/>
                </a:solidFill>
                <a:latin typeface="Heiti SC Light" charset="-122"/>
                <a:ea typeface="Heiti SC Light" charset="-122"/>
                <a:cs typeface="Heiti SC Light" charset="-122"/>
              </a:rPr>
              <a:t>//...</a:t>
            </a:r>
            <a:r>
              <a:rPr kumimoji="1" lang="en-US" altLang="zh-CN" sz="1600">
                <a:latin typeface="Heiti SC Light" charset="-122"/>
                <a:ea typeface="Heiti SC Light" charset="-122"/>
                <a:cs typeface="Heiti SC Light" charset="-122"/>
              </a:rPr>
              <a:t>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System.out.println(p.getInfo());</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static void main(String[] args){</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Test t = new Test();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Person p = new Person();</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t.show(p);</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Student s = new Student();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t.show(s);</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677039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对象造型</a:t>
            </a:r>
          </a:p>
        </p:txBody>
      </p:sp>
      <p:sp>
        <p:nvSpPr>
          <p:cNvPr id="3" name="内容占位符 2"/>
          <p:cNvSpPr>
            <a:spLocks noGrp="1"/>
          </p:cNvSpPr>
          <p:nvPr>
            <p:ph idx="1"/>
          </p:nvPr>
        </p:nvSpPr>
        <p:spPr/>
        <p:txBody>
          <a:bodyPr/>
          <a:lstStyle/>
          <a:p>
            <a:r>
              <a:rPr kumimoji="1" lang="zh-CN" altLang="en-US" dirty="0"/>
              <a:t>引用类型数据值之间的强制类型转换称为造型。</a:t>
            </a:r>
            <a:endParaRPr kumimoji="1" lang="en-US" altLang="zh-CN" dirty="0"/>
          </a:p>
          <a:p>
            <a:pPr lvl="1"/>
            <a:r>
              <a:rPr kumimoji="1" lang="zh-CN" altLang="en-US" dirty="0"/>
              <a:t>从子类到父类的类型转换可以自动进行；</a:t>
            </a:r>
            <a:endParaRPr kumimoji="1" lang="en-US" altLang="zh-CN" dirty="0"/>
          </a:p>
          <a:p>
            <a:pPr lvl="2"/>
            <a:endParaRPr kumimoji="1" lang="en-US" altLang="zh-CN" dirty="0"/>
          </a:p>
          <a:p>
            <a:pPr lvl="2"/>
            <a:endParaRPr kumimoji="1" lang="en-US" altLang="zh-CN" dirty="0"/>
          </a:p>
          <a:p>
            <a:pPr lvl="1"/>
            <a:r>
              <a:rPr kumimoji="1" lang="zh-CN" altLang="en-US" dirty="0"/>
              <a:t>在多态的情况下，从父类到子类的类型转换必须通过造型（强制类型转换）实现；</a:t>
            </a:r>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无继承关系的引用类型间的转换是非法的。</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28</a:t>
            </a:fld>
            <a:endParaRPr kumimoji="1" lang="zh-CN" altLang="en-US"/>
          </a:p>
        </p:txBody>
      </p:sp>
      <p:sp>
        <p:nvSpPr>
          <p:cNvPr id="8" name="矩形 7"/>
          <p:cNvSpPr/>
          <p:nvPr/>
        </p:nvSpPr>
        <p:spPr>
          <a:xfrm>
            <a:off x="1621437" y="2768601"/>
            <a:ext cx="770890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Person p = new Student();</a:t>
            </a:r>
            <a:endParaRPr kumimoji="1" lang="zh-CN" altLang="en-US" sz="1600">
              <a:latin typeface="Heiti SC Light" charset="-122"/>
              <a:ea typeface="Heiti SC Light" charset="-122"/>
              <a:cs typeface="Heiti SC Light" charset="-122"/>
            </a:endParaRPr>
          </a:p>
        </p:txBody>
      </p:sp>
      <p:sp>
        <p:nvSpPr>
          <p:cNvPr id="9" name="矩形 8"/>
          <p:cNvSpPr/>
          <p:nvPr/>
        </p:nvSpPr>
        <p:spPr>
          <a:xfrm>
            <a:off x="1621437" y="4105276"/>
            <a:ext cx="7708900" cy="112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sz="1600">
                <a:latin typeface="Heiti SC Light" charset="-122"/>
                <a:ea typeface="Heiti SC Light" charset="-122"/>
                <a:cs typeface="Heiti SC Light" charset="-122"/>
              </a:rPr>
              <a:t>Person p1 </a:t>
            </a:r>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 new Student();</a:t>
            </a:r>
            <a:endParaRPr kumimoji="1" lang="en-US" altLang="zh-CN" sz="1600">
              <a:latin typeface="Heiti SC Light" charset="-122"/>
              <a:ea typeface="Heiti SC Light" charset="-122"/>
              <a:cs typeface="Heiti SC Light" charset="-122"/>
            </a:endParaRPr>
          </a:p>
          <a:p>
            <a:pPr algn="just"/>
            <a:r>
              <a:rPr kumimoji="1" lang="mr-IN" altLang="zh-CN" sz="1600">
                <a:latin typeface="Heiti SC Light" charset="-122"/>
                <a:ea typeface="Heiti SC Light" charset="-122"/>
                <a:cs typeface="Heiti SC Light" charset="-122"/>
              </a:rPr>
              <a:t>Student s1 = (Student)p1;       </a:t>
            </a:r>
            <a:r>
              <a:rPr kumimoji="1" lang="mr-IN" altLang="zh-CN" sz="1600">
                <a:solidFill>
                  <a:srgbClr val="92D050"/>
                </a:solidFill>
                <a:latin typeface="Heiti SC Light" charset="-122"/>
                <a:ea typeface="Heiti SC Light" charset="-122"/>
                <a:cs typeface="Heiti SC Light" charset="-122"/>
              </a:rPr>
              <a:t>//</a:t>
            </a:r>
            <a:r>
              <a:rPr kumimoji="1" lang="zh-CN" altLang="mr-IN" sz="1600">
                <a:solidFill>
                  <a:srgbClr val="92D050"/>
                </a:solidFill>
                <a:latin typeface="Heiti SC Light" charset="-122"/>
                <a:ea typeface="Heiti SC Light" charset="-122"/>
                <a:cs typeface="Heiti SC Light" charset="-122"/>
              </a:rPr>
              <a:t>合法</a:t>
            </a:r>
            <a:endParaRPr kumimoji="1" lang="en-US" altLang="zh-CN" sz="1600">
              <a:solidFill>
                <a:srgbClr val="92D050"/>
              </a:solidFill>
              <a:latin typeface="Heiti SC Light" charset="-122"/>
              <a:ea typeface="Heiti SC Light" charset="-122"/>
              <a:cs typeface="Heiti SC Light" charset="-122"/>
            </a:endParaRPr>
          </a:p>
          <a:p>
            <a:pPr algn="just"/>
            <a:r>
              <a:rPr kumimoji="1" lang="mr-IN" altLang="zh-CN" sz="1600">
                <a:latin typeface="Heiti SC Light" charset="-122"/>
                <a:ea typeface="Heiti SC Light" charset="-122"/>
                <a:cs typeface="Heiti SC Light" charset="-122"/>
              </a:rPr>
              <a:t>Person p2  = new Person();</a:t>
            </a:r>
            <a:endParaRPr kumimoji="1" lang="en-US" altLang="zh-CN" sz="1600">
              <a:latin typeface="Heiti SC Light" charset="-122"/>
              <a:ea typeface="Heiti SC Light" charset="-122"/>
              <a:cs typeface="Heiti SC Light" charset="-122"/>
            </a:endParaRPr>
          </a:p>
          <a:p>
            <a:pPr algn="just"/>
            <a:r>
              <a:rPr kumimoji="1" lang="mr-IN" altLang="zh-CN" sz="1600">
                <a:latin typeface="Heiti SC Light" charset="-122"/>
                <a:ea typeface="Heiti SC Light" charset="-122"/>
                <a:cs typeface="Heiti SC Light" charset="-122"/>
              </a:rPr>
              <a:t>Student s2 = (Student)p2;       </a:t>
            </a:r>
            <a:r>
              <a:rPr kumimoji="1" lang="mr-IN" altLang="zh-CN" sz="1600">
                <a:solidFill>
                  <a:srgbClr val="92D050"/>
                </a:solidFill>
                <a:latin typeface="Heiti SC Light" charset="-122"/>
                <a:ea typeface="Heiti SC Light" charset="-122"/>
                <a:cs typeface="Heiti SC Light" charset="-122"/>
              </a:rPr>
              <a:t>//</a:t>
            </a:r>
            <a:r>
              <a:rPr kumimoji="1" lang="zh-CN" altLang="mr-IN" sz="1600">
                <a:solidFill>
                  <a:srgbClr val="92D050"/>
                </a:solidFill>
                <a:latin typeface="Heiti SC Light" charset="-122"/>
                <a:ea typeface="Heiti SC Light" charset="-122"/>
                <a:cs typeface="Heiti SC Light" charset="-122"/>
              </a:rPr>
              <a:t>非法</a:t>
            </a:r>
            <a:endParaRPr kumimoji="1" lang="zh-CN" altLang="en-US" sz="1600">
              <a:solidFill>
                <a:srgbClr val="92D050"/>
              </a:solidFill>
              <a:latin typeface="Heiti SC Light" charset="-122"/>
              <a:ea typeface="Heiti SC Light" charset="-122"/>
              <a:cs typeface="Heiti SC Light" charset="-122"/>
            </a:endParaRPr>
          </a:p>
        </p:txBody>
      </p:sp>
      <p:sp>
        <p:nvSpPr>
          <p:cNvPr id="10" name="矩形 9"/>
          <p:cNvSpPr/>
          <p:nvPr/>
        </p:nvSpPr>
        <p:spPr>
          <a:xfrm>
            <a:off x="1621437" y="5676106"/>
            <a:ext cx="7708900" cy="635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sz="1600">
                <a:latin typeface="Heiti SC Light" charset="-122"/>
                <a:ea typeface="Heiti SC Light" charset="-122"/>
                <a:cs typeface="Heiti SC Light" charset="-122"/>
              </a:rPr>
              <a:t>String s = "Hello,World!";</a:t>
            </a:r>
            <a:endParaRPr kumimoji="1" lang="en-US" altLang="zh-CN" sz="1600">
              <a:latin typeface="Heiti SC Light" charset="-122"/>
              <a:ea typeface="Heiti SC Light" charset="-122"/>
              <a:cs typeface="Heiti SC Light" charset="-122"/>
            </a:endParaRPr>
          </a:p>
          <a:p>
            <a:pPr algn="just"/>
            <a:r>
              <a:rPr kumimoji="1" lang="mr-IN" altLang="zh-CN" sz="1600">
                <a:latin typeface="Heiti SC Light" charset="-122"/>
                <a:ea typeface="Heiti SC Light" charset="-122"/>
                <a:cs typeface="Heiti SC Light" charset="-122"/>
              </a:rPr>
              <a:t>Person p = (Person)s;   </a:t>
            </a:r>
            <a:r>
              <a:rPr kumimoji="1" lang="en-US" altLang="zh-CN" sz="1600">
                <a:latin typeface="Heiti SC Light" charset="-122"/>
                <a:ea typeface="Heiti SC Light" charset="-122"/>
                <a:cs typeface="Heiti SC Light" charset="-122"/>
              </a:rPr>
              <a:t>	</a:t>
            </a:r>
            <a:r>
              <a:rPr kumimoji="1" lang="mr-IN" altLang="zh-CN" sz="1600">
                <a:solidFill>
                  <a:srgbClr val="92D050"/>
                </a:solidFill>
                <a:latin typeface="Heiti SC Light" charset="-122"/>
                <a:ea typeface="Heiti SC Light" charset="-122"/>
                <a:cs typeface="Heiti SC Light" charset="-122"/>
              </a:rPr>
              <a:t>//</a:t>
            </a:r>
            <a:r>
              <a:rPr kumimoji="1" lang="zh-CN" altLang="mr-IN" sz="1600">
                <a:solidFill>
                  <a:srgbClr val="92D050"/>
                </a:solidFill>
                <a:latin typeface="Heiti SC Light" charset="-122"/>
                <a:ea typeface="Heiti SC Light" charset="-122"/>
                <a:cs typeface="Heiti SC Light" charset="-122"/>
              </a:rPr>
              <a:t>非法</a:t>
            </a:r>
            <a:endParaRPr kumimoji="1" lang="zh-CN" altLang="en-US" sz="1600">
              <a:solidFill>
                <a:srgbClr val="92D050"/>
              </a:solidFill>
              <a:latin typeface="Heiti SC Light" charset="-122"/>
              <a:ea typeface="Heiti SC Light" charset="-122"/>
              <a:cs typeface="Heiti SC Light" charset="-122"/>
            </a:endParaRPr>
          </a:p>
        </p:txBody>
      </p:sp>
    </p:spTree>
    <p:extLst>
      <p:ext uri="{BB962C8B-B14F-4D97-AF65-F5344CB8AC3E}">
        <p14:creationId xmlns:p14="http://schemas.microsoft.com/office/powerpoint/2010/main" val="337888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包</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包的概述</a:t>
            </a:r>
            <a:endParaRPr kumimoji="1" lang="en-US" altLang="zh-CN" dirty="0"/>
          </a:p>
          <a:p>
            <a:r>
              <a:rPr kumimoji="1" lang="zh-CN" altLang="en-US" dirty="0"/>
              <a:t>包的创建</a:t>
            </a:r>
            <a:endParaRPr kumimoji="1" lang="en-US" altLang="zh-CN" dirty="0"/>
          </a:p>
          <a:p>
            <a:r>
              <a:rPr kumimoji="1" lang="zh-CN" altLang="en-US" dirty="0"/>
              <a:t>导入包中的类</a:t>
            </a:r>
            <a:endParaRPr kumimoji="1" lang="en-US" altLang="zh-CN" dirty="0"/>
          </a:p>
          <a:p>
            <a:r>
              <a:rPr kumimoji="1" lang="zh-CN" altLang="en-US" dirty="0"/>
              <a:t>应用程序类打包</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2017/7/26</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a:t>
            </a:fld>
            <a:endParaRPr kumimoji="1" lang="zh-CN" altLang="en-US"/>
          </a:p>
        </p:txBody>
      </p:sp>
    </p:spTree>
    <p:extLst>
      <p:ext uri="{BB962C8B-B14F-4D97-AF65-F5344CB8AC3E}">
        <p14:creationId xmlns:p14="http://schemas.microsoft.com/office/powerpoint/2010/main" val="1336679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对象造型举例</a:t>
            </a:r>
          </a:p>
        </p:txBody>
      </p:sp>
      <p:sp>
        <p:nvSpPr>
          <p:cNvPr id="3" name="内容占位符 2"/>
          <p:cNvSpPr>
            <a:spLocks noGrp="1"/>
          </p:cNvSpPr>
          <p:nvPr>
            <p:ph idx="1"/>
          </p:nvPr>
        </p:nvSpPr>
        <p:spPr/>
        <p:txBody>
          <a:bodyPr/>
          <a:lstStyle/>
          <a:p>
            <a:pPr lvl="1"/>
            <a:r>
              <a:rPr kumimoji="1" lang="zh-CN" altLang="hr-HR" dirty="0"/>
              <a:t>源文件：</a:t>
            </a:r>
            <a:r>
              <a:rPr kumimoji="1" lang="hr-HR" altLang="zh-CN" dirty="0"/>
              <a:t>Person.java</a:t>
            </a:r>
          </a:p>
          <a:p>
            <a:pPr lvl="1"/>
            <a:r>
              <a:rPr kumimoji="1" lang="zh-CN" altLang="hr-HR" dirty="0"/>
              <a:t>源文件：</a:t>
            </a:r>
            <a:r>
              <a:rPr kumimoji="1" lang="hr-HR" altLang="zh-CN" dirty="0"/>
              <a:t>Student.java</a:t>
            </a:r>
          </a:p>
          <a:p>
            <a:pPr lvl="1"/>
            <a:r>
              <a:rPr kumimoji="1" lang="zh-CN" altLang="hr-HR" dirty="0"/>
              <a:t>源文件：</a:t>
            </a:r>
            <a:r>
              <a:rPr kumimoji="1" lang="hr-HR" altLang="zh-CN" dirty="0"/>
              <a:t>Test.java</a:t>
            </a:r>
            <a:endParaRPr kumimoji="1" lang="zh-CN" altLang="en-US" dirty="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29</a:t>
            </a:fld>
            <a:endParaRPr kumimoji="1" lang="zh-CN" altLang="en-US"/>
          </a:p>
        </p:txBody>
      </p:sp>
      <p:sp>
        <p:nvSpPr>
          <p:cNvPr id="9" name="矩形 8"/>
          <p:cNvSpPr/>
          <p:nvPr/>
        </p:nvSpPr>
        <p:spPr>
          <a:xfrm>
            <a:off x="1075337" y="3098800"/>
            <a:ext cx="7708900" cy="3078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sz="1600">
                <a:latin typeface="Heiti SC Light" charset="-122"/>
                <a:ea typeface="Heiti SC Light" charset="-122"/>
                <a:cs typeface="Heiti SC Light" charset="-122"/>
              </a:rPr>
              <a:t>public class Test{</a:t>
            </a:r>
            <a:endParaRPr kumimoji="1" lang="en-US" altLang="zh-CN" sz="1600">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public void cast(Person p){</a:t>
            </a:r>
            <a:endParaRPr kumimoji="1" lang="en-US" altLang="zh-CN" sz="1600">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//System.out.println(p.getSchool());    </a:t>
            </a:r>
            <a:r>
              <a:rPr kumimoji="1" lang="en-US" altLang="zh-CN" sz="1600">
                <a:latin typeface="Heiti SC Light" charset="-122"/>
                <a:ea typeface="Heiti SC Light" charset="-122"/>
                <a:cs typeface="Heiti SC Light" charset="-122"/>
              </a:rPr>
              <a:t>	</a:t>
            </a:r>
            <a:r>
              <a:rPr kumimoji="1" lang="mr-IN" altLang="zh-CN" sz="1600">
                <a:solidFill>
                  <a:srgbClr val="92D050"/>
                </a:solidFill>
                <a:latin typeface="Heiti SC Light" charset="-122"/>
                <a:ea typeface="Heiti SC Light" charset="-122"/>
                <a:cs typeface="Heiti SC Light" charset="-122"/>
              </a:rPr>
              <a:t>//</a:t>
            </a:r>
            <a:r>
              <a:rPr kumimoji="1" lang="zh-CN" altLang="mr-IN" sz="1600">
                <a:solidFill>
                  <a:srgbClr val="92D050"/>
                </a:solidFill>
                <a:latin typeface="Heiti SC Light" charset="-122"/>
                <a:ea typeface="Heiti SC Light" charset="-122"/>
                <a:cs typeface="Heiti SC Light" charset="-122"/>
              </a:rPr>
              <a:t>非法，编译出错！</a:t>
            </a:r>
            <a:endParaRPr kumimoji="1" lang="en-US" altLang="zh-CN" sz="1600">
              <a:solidFill>
                <a:srgbClr val="92D050"/>
              </a:solidFill>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Student stu = (Student)p;</a:t>
            </a:r>
            <a:r>
              <a:rPr kumimoji="1" lang="en-US" altLang="zh-CN" sz="1600">
                <a:latin typeface="Heiti SC Light" charset="-122"/>
                <a:ea typeface="Heiti SC Light" charset="-122"/>
                <a:cs typeface="Heiti SC Light" charset="-122"/>
              </a:rPr>
              <a:t> 		</a:t>
            </a:r>
            <a:r>
              <a:rPr kumimoji="1" lang="mr-IN" altLang="zh-CN" sz="1600">
                <a:solidFill>
                  <a:srgbClr val="92D050"/>
                </a:solidFill>
                <a:latin typeface="Heiti SC Light" charset="-122"/>
                <a:ea typeface="Heiti SC Light" charset="-122"/>
                <a:cs typeface="Heiti SC Light" charset="-122"/>
              </a:rPr>
              <a:t>//p1</a:t>
            </a:r>
            <a:endParaRPr kumimoji="1" lang="en-US" altLang="zh-CN" sz="1600">
              <a:solidFill>
                <a:srgbClr val="92D050"/>
              </a:solidFill>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System.out.println(stu.getSchool()); </a:t>
            </a:r>
            <a:endParaRPr kumimoji="1" lang="en-US" altLang="zh-CN" sz="1600">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a:t>
            </a:r>
            <a:endParaRPr kumimoji="1" lang="en-US" altLang="zh-CN" sz="1600">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public static void main(String[] args){</a:t>
            </a:r>
            <a:endParaRPr kumimoji="1" lang="en-US" altLang="zh-CN" sz="1600">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Test t = new Test();            </a:t>
            </a:r>
            <a:endParaRPr kumimoji="1" lang="en-US" altLang="zh-CN" sz="1600">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Student s = new Student();</a:t>
            </a:r>
            <a:endParaRPr kumimoji="1" lang="en-US" altLang="zh-CN" sz="1600">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s.setSchool("THU");</a:t>
            </a:r>
            <a:endParaRPr kumimoji="1" lang="en-US" altLang="zh-CN" sz="1600">
              <a:latin typeface="Heiti SC Light" charset="-122"/>
              <a:ea typeface="Heiti SC Light" charset="-122"/>
              <a:cs typeface="Heiti SC Light" charset="-122"/>
            </a:endParaRPr>
          </a:p>
          <a:p>
            <a:pPr algn="just"/>
            <a:r>
              <a:rPr kumimoji="1" lang="mr-IN" altLang="zh-CN" sz="1600">
                <a:latin typeface="Heiti SC Light" charset="-122"/>
                <a:ea typeface="Heiti SC Light" charset="-122"/>
                <a:cs typeface="Heiti SC Light" charset="-122"/>
              </a:rPr>
              <a:t>     </a:t>
            </a:r>
            <a:r>
              <a:rPr kumimoji="1" lang="zh-CN" altLang="en-US" sz="1600">
                <a:latin typeface="Heiti SC Light" charset="-122"/>
                <a:ea typeface="Heiti SC Light" charset="-122"/>
                <a:cs typeface="Heiti SC Light" charset="-122"/>
              </a:rPr>
              <a:t>     </a:t>
            </a:r>
            <a:r>
              <a:rPr kumimoji="1" lang="mr-IN" altLang="zh-CN" sz="1600">
                <a:latin typeface="Heiti SC Light" charset="-122"/>
                <a:ea typeface="Heiti SC Light" charset="-122"/>
                <a:cs typeface="Heiti SC Light" charset="-122"/>
              </a:rPr>
              <a:t>t.cast(s);</a:t>
            </a:r>
            <a:endParaRPr kumimoji="1" lang="en-US" altLang="zh-CN" sz="1600">
              <a:latin typeface="Heiti SC Light" charset="-122"/>
              <a:ea typeface="Heiti SC Light" charset="-122"/>
              <a:cs typeface="Heiti SC Light" charset="-122"/>
            </a:endParaRPr>
          </a:p>
          <a:p>
            <a:pPr algn="just"/>
            <a:r>
              <a:rPr kumimoji="1" lang="mr-IN"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2138712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instanceof</a:t>
            </a:r>
            <a:r>
              <a:rPr kumimoji="1" lang="zh-CN" altLang="en-US" dirty="0"/>
              <a:t>运算符</a:t>
            </a:r>
          </a:p>
        </p:txBody>
      </p:sp>
      <p:sp>
        <p:nvSpPr>
          <p:cNvPr id="3" name="内容占位符 2"/>
          <p:cNvSpPr>
            <a:spLocks noGrp="1"/>
          </p:cNvSpPr>
          <p:nvPr>
            <p:ph idx="1"/>
          </p:nvPr>
        </p:nvSpPr>
        <p:spPr/>
        <p:txBody>
          <a:bodyPr/>
          <a:lstStyle/>
          <a:p>
            <a:r>
              <a:rPr kumimoji="1" lang="zh-CN" altLang="en-US" dirty="0"/>
              <a:t>运算符</a:t>
            </a:r>
            <a:r>
              <a:rPr kumimoji="1" lang="en-US" altLang="zh-CN" dirty="0"/>
              <a:t>instanceof</a:t>
            </a:r>
            <a:r>
              <a:rPr kumimoji="1" lang="zh-CN" altLang="en-US" dirty="0"/>
              <a:t>用于检测运行时对象的真正类型。</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30</a:t>
            </a:fld>
            <a:endParaRPr kumimoji="1" lang="zh-CN" altLang="en-US"/>
          </a:p>
        </p:txBody>
      </p:sp>
      <p:sp>
        <p:nvSpPr>
          <p:cNvPr id="8" name="矩形 7"/>
          <p:cNvSpPr/>
          <p:nvPr/>
        </p:nvSpPr>
        <p:spPr>
          <a:xfrm>
            <a:off x="1075337" y="2618584"/>
            <a:ext cx="8576663" cy="3737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class Person{ //... }</a:t>
            </a:r>
          </a:p>
          <a:p>
            <a:pPr algn="just"/>
            <a:r>
              <a:rPr kumimoji="1" lang="en-US" altLang="zh-CN" sz="1600">
                <a:latin typeface="Heiti SC Light" charset="-122"/>
                <a:ea typeface="Heiti SC Light" charset="-122"/>
                <a:cs typeface="Heiti SC Light" charset="-122"/>
              </a:rPr>
              <a:t>class Student extends Person{ //... }</a:t>
            </a:r>
          </a:p>
          <a:p>
            <a:pPr algn="just"/>
            <a:r>
              <a:rPr kumimoji="1" lang="en-US" altLang="zh-CN" sz="1600">
                <a:latin typeface="Heiti SC Light" charset="-122"/>
                <a:ea typeface="Heiti SC Light" charset="-122"/>
                <a:cs typeface="Heiti SC Light" charset="-122"/>
              </a:rPr>
              <a:t>class Graduate extends Student{ //... }</a:t>
            </a:r>
          </a:p>
          <a:p>
            <a:pPr algn="just"/>
            <a:r>
              <a:rPr kumimoji="1" lang="en-US" altLang="zh-CN" sz="1600">
                <a:latin typeface="Heiti SC Light" charset="-122"/>
                <a:ea typeface="Heiti SC Light" charset="-122"/>
                <a:cs typeface="Heiti SC Light" charset="-122"/>
              </a:rPr>
              <a:t>class Tool{</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void distribute(Person p){</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if(p instanceof Graduate){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Graduate g = (Graduate)p;</a:t>
            </a:r>
          </a:p>
          <a:p>
            <a:pPr algn="just"/>
            <a:r>
              <a:rPr kumimoji="1" lang="en-US" altLang="zh-CN" sz="1600">
                <a:latin typeface="Heiti SC Light" charset="-122"/>
                <a:ea typeface="Heiti SC Light" charset="-122"/>
                <a:cs typeface="Heiti SC Light" charset="-122"/>
              </a:rPr>
              <a:t>  </a:t>
            </a:r>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a:t>
            </a:r>
            <a:r>
              <a:rPr kumimoji="1" lang="zh-CN" altLang="en-US" sz="1600">
                <a:latin typeface="Heiti SC Light" charset="-122"/>
                <a:ea typeface="Heiti SC Light" charset="-122"/>
                <a:cs typeface="Heiti SC Light" charset="-122"/>
              </a:rPr>
              <a:t>处理</a:t>
            </a:r>
            <a:r>
              <a:rPr kumimoji="1" lang="en-US" altLang="zh-CN" sz="1600">
                <a:latin typeface="Heiti SC Light" charset="-122"/>
                <a:ea typeface="Heiti SC Light" charset="-122"/>
                <a:cs typeface="Heiti SC Light" charset="-122"/>
              </a:rPr>
              <a:t>Graduate</a:t>
            </a:r>
            <a:r>
              <a:rPr kumimoji="1" lang="zh-CN" altLang="en-US" sz="1600">
                <a:latin typeface="Heiti SC Light" charset="-122"/>
                <a:ea typeface="Heiti SC Light" charset="-122"/>
                <a:cs typeface="Heiti SC Light" charset="-122"/>
              </a:rPr>
              <a:t>类型及其子类类型对象</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}else if(p instanceof Student){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a:t>
            </a:r>
            <a:r>
              <a:rPr kumimoji="1" lang="zh-CN" altLang="en-US" sz="1600">
                <a:latin typeface="Heiti SC Light" charset="-122"/>
                <a:ea typeface="Heiti SC Light" charset="-122"/>
                <a:cs typeface="Heiti SC Light" charset="-122"/>
              </a:rPr>
              <a:t>处理</a:t>
            </a:r>
            <a:r>
              <a:rPr kumimoji="1" lang="en-US" altLang="zh-CN" sz="1600">
                <a:latin typeface="Heiti SC Light" charset="-122"/>
                <a:ea typeface="Heiti SC Light" charset="-122"/>
                <a:cs typeface="Heiti SC Light" charset="-122"/>
              </a:rPr>
              <a:t>Student</a:t>
            </a:r>
            <a:r>
              <a:rPr kumimoji="1" lang="zh-CN" altLang="en-US" sz="1600">
                <a:latin typeface="Heiti SC Light" charset="-122"/>
                <a:ea typeface="Heiti SC Light" charset="-122"/>
                <a:cs typeface="Heiti SC Light" charset="-122"/>
              </a:rPr>
              <a:t>类型及其子类类型对象</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}else{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a:t>
            </a:r>
            <a:r>
              <a:rPr kumimoji="1" lang="zh-CN" altLang="en-US" sz="1600">
                <a:latin typeface="Heiti SC Light" charset="-122"/>
                <a:ea typeface="Heiti SC Light" charset="-122"/>
                <a:cs typeface="Heiti SC Light" charset="-122"/>
              </a:rPr>
              <a:t>处理</a:t>
            </a:r>
            <a:r>
              <a:rPr kumimoji="1" lang="en-US" altLang="zh-CN" sz="1600">
                <a:latin typeface="Heiti SC Light" charset="-122"/>
                <a:ea typeface="Heiti SC Light" charset="-122"/>
                <a:cs typeface="Heiti SC Light" charset="-122"/>
              </a:rPr>
              <a:t>Person</a:t>
            </a:r>
            <a:r>
              <a:rPr kumimoji="1" lang="zh-CN" altLang="en-US" sz="1600">
                <a:latin typeface="Heiti SC Light" charset="-122"/>
                <a:ea typeface="Heiti SC Light" charset="-122"/>
                <a:cs typeface="Heiti SC Light" charset="-122"/>
              </a:rPr>
              <a:t>类型及其子类类型对象</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p>
          <a:p>
            <a:pPr algn="just"/>
            <a:endParaRPr kumimoji="1" lang="zh-CN" altLang="en-US" sz="1600">
              <a:latin typeface="Heiti SC Light" charset="-122"/>
              <a:ea typeface="Heiti SC Light" charset="-122"/>
              <a:cs typeface="Heiti SC Light" charset="-122"/>
            </a:endParaRPr>
          </a:p>
        </p:txBody>
      </p:sp>
      <p:sp>
        <p:nvSpPr>
          <p:cNvPr id="9" name="矩形 8"/>
          <p:cNvSpPr/>
          <p:nvPr/>
        </p:nvSpPr>
        <p:spPr>
          <a:xfrm>
            <a:off x="6896100" y="2367759"/>
            <a:ext cx="4813194" cy="1867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Test{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static void main(String[] args){</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Tool t = new Tool();</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Student s = new Student();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t.distribute(s);</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95643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方法重载</a:t>
            </a:r>
          </a:p>
        </p:txBody>
      </p:sp>
      <p:sp>
        <p:nvSpPr>
          <p:cNvPr id="3" name="内容占位符 2"/>
          <p:cNvSpPr>
            <a:spLocks noGrp="1"/>
          </p:cNvSpPr>
          <p:nvPr>
            <p:ph idx="1"/>
          </p:nvPr>
        </p:nvSpPr>
        <p:spPr/>
        <p:txBody>
          <a:bodyPr/>
          <a:lstStyle/>
          <a:p>
            <a:r>
              <a:rPr kumimoji="1" lang="zh-CN" altLang="en-US" dirty="0"/>
              <a:t>什么是方法重载？</a:t>
            </a:r>
            <a:endParaRPr kumimoji="1" lang="en-US" altLang="zh-CN" dirty="0"/>
          </a:p>
          <a:p>
            <a:r>
              <a:rPr kumimoji="1" lang="zh-CN" altLang="en-US" dirty="0"/>
              <a:t>使用</a:t>
            </a:r>
            <a:r>
              <a:rPr kumimoji="1" lang="en-US" altLang="zh-CN" dirty="0"/>
              <a:t>this</a:t>
            </a:r>
            <a:r>
              <a:rPr kumimoji="1" lang="zh-CN" altLang="en-US" dirty="0"/>
              <a:t>调用其他重载构造方法</a:t>
            </a:r>
            <a:endParaRPr kumimoji="1" lang="en-US" altLang="zh-CN" dirty="0"/>
          </a:p>
          <a:p>
            <a:r>
              <a:rPr kumimoji="1" lang="zh-CN" altLang="en-US" dirty="0"/>
              <a:t>调用重载方法的多重匹配问题</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31</a:t>
            </a:fld>
            <a:endParaRPr kumimoji="1" lang="zh-CN" altLang="en-US"/>
          </a:p>
        </p:txBody>
      </p:sp>
    </p:spTree>
    <p:extLst>
      <p:ext uri="{BB962C8B-B14F-4D97-AF65-F5344CB8AC3E}">
        <p14:creationId xmlns:p14="http://schemas.microsoft.com/office/powerpoint/2010/main" val="1911529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什么是方法重载</a:t>
            </a:r>
          </a:p>
        </p:txBody>
      </p:sp>
      <p:sp>
        <p:nvSpPr>
          <p:cNvPr id="3" name="内容占位符 2"/>
          <p:cNvSpPr>
            <a:spLocks noGrp="1"/>
          </p:cNvSpPr>
          <p:nvPr>
            <p:ph idx="1"/>
          </p:nvPr>
        </p:nvSpPr>
        <p:spPr/>
        <p:txBody>
          <a:bodyPr/>
          <a:lstStyle/>
          <a:p>
            <a:r>
              <a:rPr kumimoji="1" lang="zh-CN" altLang="en-US" dirty="0"/>
              <a:t>在一个类中存在多个同名方法的情况称为方法重载</a:t>
            </a:r>
            <a:r>
              <a:rPr kumimoji="1" lang="en-US" altLang="zh-CN" dirty="0"/>
              <a:t>(Overload)</a:t>
            </a:r>
            <a:r>
              <a:rPr kumimoji="1" lang="zh-CN" altLang="en-US" dirty="0"/>
              <a:t>，重载方法参数列表必须不同。</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32</a:t>
            </a:fld>
            <a:endParaRPr kumimoji="1" lang="zh-CN" altLang="en-US"/>
          </a:p>
        </p:txBody>
      </p:sp>
      <p:sp>
        <p:nvSpPr>
          <p:cNvPr id="8" name="矩形 7"/>
          <p:cNvSpPr/>
          <p:nvPr/>
        </p:nvSpPr>
        <p:spPr>
          <a:xfrm>
            <a:off x="1075337" y="2755901"/>
            <a:ext cx="4614263" cy="284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Tool{</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void </a:t>
            </a:r>
            <a:r>
              <a:rPr kumimoji="1" lang="en-US" altLang="zh-CN" sz="1600">
                <a:solidFill>
                  <a:srgbClr val="FF0000"/>
                </a:solidFill>
                <a:latin typeface="Heiti SC Light" charset="-122"/>
                <a:ea typeface="Heiti SC Light" charset="-122"/>
                <a:cs typeface="Heiti SC Light" charset="-122"/>
              </a:rPr>
              <a:t>display</a:t>
            </a:r>
            <a:r>
              <a:rPr kumimoji="1" lang="en-US" altLang="zh-CN" sz="1600">
                <a:latin typeface="Heiti SC Light" charset="-122"/>
                <a:ea typeface="Heiti SC Light" charset="-122"/>
                <a:cs typeface="Heiti SC Light" charset="-122"/>
              </a:rPr>
              <a:t>(int i){</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a:t>
            </a:r>
            <a:r>
              <a:rPr kumimoji="1" lang="zh-CN" altLang="en-US" sz="1600">
                <a:latin typeface="Heiti SC Light" charset="-122"/>
                <a:ea typeface="Heiti SC Light" charset="-122"/>
                <a:cs typeface="Heiti SC Light" charset="-122"/>
              </a:rPr>
              <a:t>输出整数：</a:t>
            </a:r>
            <a:r>
              <a:rPr kumimoji="1" lang="en-US" altLang="zh-CN" sz="1600">
                <a:latin typeface="Heiti SC Light" charset="-122"/>
                <a:ea typeface="Heiti SC Light" charset="-122"/>
                <a:cs typeface="Heiti SC Light" charset="-122"/>
              </a:rPr>
              <a:t>" + i);</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void </a:t>
            </a:r>
            <a:r>
              <a:rPr kumimoji="1" lang="en-US" altLang="zh-CN" sz="1600">
                <a:solidFill>
                  <a:srgbClr val="FF0000"/>
                </a:solidFill>
                <a:latin typeface="Heiti SC Light" charset="-122"/>
                <a:ea typeface="Heiti SC Light" charset="-122"/>
                <a:cs typeface="Heiti SC Light" charset="-122"/>
              </a:rPr>
              <a:t>display</a:t>
            </a:r>
            <a:r>
              <a:rPr kumimoji="1" lang="en-US" altLang="zh-CN" sz="1600">
                <a:latin typeface="Heiti SC Light" charset="-122"/>
                <a:ea typeface="Heiti SC Light" charset="-122"/>
                <a:cs typeface="Heiti SC Light" charset="-122"/>
              </a:rPr>
              <a:t>(double d){</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a:t>
            </a:r>
            <a:r>
              <a:rPr kumimoji="1" lang="zh-CN" altLang="en-US" sz="1600">
                <a:latin typeface="Heiti SC Light" charset="-122"/>
                <a:ea typeface="Heiti SC Light" charset="-122"/>
                <a:cs typeface="Heiti SC Light" charset="-122"/>
              </a:rPr>
              <a:t>输出符点数：</a:t>
            </a:r>
            <a:r>
              <a:rPr kumimoji="1" lang="en-US" altLang="zh-CN" sz="1600">
                <a:latin typeface="Heiti SC Light" charset="-122"/>
                <a:ea typeface="Heiti SC Light" charset="-122"/>
                <a:cs typeface="Heiti SC Light" charset="-122"/>
              </a:rPr>
              <a:t>" + d);</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void </a:t>
            </a:r>
            <a:r>
              <a:rPr kumimoji="1" lang="en-US" altLang="zh-CN" sz="1600">
                <a:solidFill>
                  <a:srgbClr val="FF0000"/>
                </a:solidFill>
                <a:latin typeface="Heiti SC Light" charset="-122"/>
                <a:ea typeface="Heiti SC Light" charset="-122"/>
                <a:cs typeface="Heiti SC Light" charset="-122"/>
              </a:rPr>
              <a:t>display</a:t>
            </a:r>
            <a:r>
              <a:rPr kumimoji="1" lang="en-US" altLang="zh-CN" sz="1600">
                <a:latin typeface="Heiti SC Light" charset="-122"/>
                <a:ea typeface="Heiti SC Light" charset="-122"/>
                <a:cs typeface="Heiti SC Light" charset="-122"/>
              </a:rPr>
              <a:t>(String s){</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a:t>
            </a:r>
            <a:r>
              <a:rPr kumimoji="1" lang="zh-CN" altLang="en-US" sz="1600">
                <a:latin typeface="Heiti SC Light" charset="-122"/>
                <a:ea typeface="Heiti SC Light" charset="-122"/>
                <a:cs typeface="Heiti SC Light" charset="-122"/>
              </a:rPr>
              <a:t>输出文本：</a:t>
            </a:r>
            <a:r>
              <a:rPr kumimoji="1" lang="en-US" altLang="zh-CN" sz="1600">
                <a:latin typeface="Heiti SC Light" charset="-122"/>
                <a:ea typeface="Heiti SC Light" charset="-122"/>
                <a:cs typeface="Heiti SC Light" charset="-122"/>
              </a:rPr>
              <a:t>" + s);</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
        <p:nvSpPr>
          <p:cNvPr id="9" name="矩形 8"/>
          <p:cNvSpPr/>
          <p:nvPr/>
        </p:nvSpPr>
        <p:spPr>
          <a:xfrm>
            <a:off x="5926738" y="3124201"/>
            <a:ext cx="4813194" cy="210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TestOverLoad{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static void main(String args[]){</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Tool t = new Tool();</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a:t>
            </a:r>
            <a:r>
              <a:rPr kumimoji="1" lang="en-US" altLang="zh-CN" sz="1600">
                <a:solidFill>
                  <a:srgbClr val="FF0000"/>
                </a:solidFill>
                <a:latin typeface="Heiti SC Light" charset="-122"/>
                <a:ea typeface="Heiti SC Light" charset="-122"/>
                <a:cs typeface="Heiti SC Light" charset="-122"/>
              </a:rPr>
              <a:t>display</a:t>
            </a:r>
            <a:r>
              <a:rPr kumimoji="1" lang="en-US" altLang="zh-CN" sz="1600">
                <a:latin typeface="Heiti SC Light" charset="-122"/>
                <a:ea typeface="Heiti SC Light" charset="-122"/>
                <a:cs typeface="Heiti SC Light" charset="-122"/>
              </a:rPr>
              <a:t>(3);</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a:t>
            </a:r>
            <a:r>
              <a:rPr kumimoji="1" lang="en-US" altLang="zh-CN" sz="1600">
                <a:solidFill>
                  <a:srgbClr val="FF0000"/>
                </a:solidFill>
                <a:latin typeface="Heiti SC Light" charset="-122"/>
                <a:ea typeface="Heiti SC Light" charset="-122"/>
                <a:cs typeface="Heiti SC Light" charset="-122"/>
              </a:rPr>
              <a:t>display</a:t>
            </a:r>
            <a:r>
              <a:rPr kumimoji="1" lang="en-US" altLang="zh-CN" sz="1600">
                <a:latin typeface="Heiti SC Light" charset="-122"/>
                <a:ea typeface="Heiti SC Light" charset="-122"/>
                <a:cs typeface="Heiti SC Light" charset="-122"/>
              </a:rPr>
              <a:t>(3.14);</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a:t>
            </a:r>
            <a:r>
              <a:rPr kumimoji="1" lang="en-US" altLang="zh-CN" sz="1600">
                <a:solidFill>
                  <a:srgbClr val="FF0000"/>
                </a:solidFill>
                <a:latin typeface="Heiti SC Light" charset="-122"/>
                <a:ea typeface="Heiti SC Light" charset="-122"/>
                <a:cs typeface="Heiti SC Light" charset="-122"/>
              </a:rPr>
              <a:t>display</a:t>
            </a:r>
            <a:r>
              <a:rPr kumimoji="1" lang="en-US" altLang="zh-CN" sz="1600">
                <a:latin typeface="Heiti SC Light" charset="-122"/>
                <a:ea typeface="Heiti SC Light" charset="-122"/>
                <a:cs typeface="Heiti SC Light" charset="-122"/>
              </a:rPr>
              <a:t>("Hello,</a:t>
            </a:r>
            <a:r>
              <a:rPr kumimoji="1" lang="zh-CN" altLang="en-US" sz="1600">
                <a:latin typeface="Heiti SC Light" charset="-122"/>
                <a:ea typeface="Heiti SC Light" charset="-122"/>
                <a:cs typeface="Heiti SC Light" charset="-122"/>
              </a:rPr>
              <a:t>你好！</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502268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构造付费重载</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33</a:t>
            </a:fld>
            <a:endParaRPr kumimoji="1" lang="zh-CN" altLang="en-US"/>
          </a:p>
        </p:txBody>
      </p:sp>
      <p:sp>
        <p:nvSpPr>
          <p:cNvPr id="8" name="矩形 7"/>
          <p:cNvSpPr/>
          <p:nvPr/>
        </p:nvSpPr>
        <p:spPr>
          <a:xfrm>
            <a:off x="1075337" y="1690688"/>
            <a:ext cx="7708900" cy="448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Person{</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private String name;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private int 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Person(String name){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this.name = name;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Person(int 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this.age = age;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Person(String name,int 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this.name = name;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this.age = age;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solidFill>
                  <a:srgbClr val="92D050"/>
                </a:solidFill>
                <a:latin typeface="Heiti SC Light" charset="-122"/>
                <a:ea typeface="Heiti SC Light" charset="-122"/>
                <a:cs typeface="Heiti SC Light" charset="-122"/>
              </a:rPr>
              <a:t>//</a:t>
            </a:r>
            <a:r>
              <a:rPr kumimoji="1" lang="zh-CN" altLang="en-US" sz="1600">
                <a:solidFill>
                  <a:srgbClr val="92D050"/>
                </a:solidFill>
                <a:latin typeface="Heiti SC Light" charset="-122"/>
                <a:ea typeface="Heiti SC Light" charset="-122"/>
                <a:cs typeface="Heiti SC Light" charset="-122"/>
              </a:rPr>
              <a:t>其他成分</a:t>
            </a:r>
            <a:endParaRPr kumimoji="1" lang="en-US" altLang="zh-CN" sz="1600">
              <a:solidFill>
                <a:srgbClr val="92D050"/>
              </a:solidFill>
              <a:latin typeface="Heiti SC Light" charset="-122"/>
              <a:ea typeface="Heiti SC Light" charset="-122"/>
              <a:cs typeface="Heiti SC Light" charset="-122"/>
            </a:endParaRP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93624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使用</a:t>
            </a:r>
            <a:r>
              <a:rPr kumimoji="1" lang="en-US" altLang="zh-CN" dirty="0"/>
              <a:t>this</a:t>
            </a:r>
            <a:r>
              <a:rPr kumimoji="1" lang="zh-CN" altLang="en-US" dirty="0"/>
              <a:t>调用重载构造方法</a:t>
            </a:r>
          </a:p>
        </p:txBody>
      </p:sp>
      <p:sp>
        <p:nvSpPr>
          <p:cNvPr id="3" name="内容占位符 2"/>
          <p:cNvSpPr>
            <a:spLocks noGrp="1"/>
          </p:cNvSpPr>
          <p:nvPr>
            <p:ph idx="1"/>
          </p:nvPr>
        </p:nvSpPr>
        <p:spPr/>
        <p:txBody>
          <a:bodyPr/>
          <a:lstStyle/>
          <a:p>
            <a:r>
              <a:rPr kumimoji="1" lang="zh-CN" altLang="en-US" dirty="0"/>
              <a:t>可以在构造方法的第一行使用关键字</a:t>
            </a:r>
            <a:r>
              <a:rPr kumimoji="1" lang="en-US" altLang="zh-CN" dirty="0"/>
              <a:t>this</a:t>
            </a:r>
            <a:r>
              <a:rPr kumimoji="1" lang="zh-CN" altLang="en-US" dirty="0"/>
              <a:t>调用其它</a:t>
            </a:r>
            <a:r>
              <a:rPr kumimoji="1" lang="en-US" altLang="zh-CN" dirty="0"/>
              <a:t>(</a:t>
            </a:r>
            <a:r>
              <a:rPr kumimoji="1" lang="zh-CN" altLang="en-US" dirty="0"/>
              <a:t>重载的</a:t>
            </a:r>
            <a:r>
              <a:rPr kumimoji="1" lang="en-US" altLang="zh-CN" dirty="0"/>
              <a:t>)</a:t>
            </a:r>
            <a:r>
              <a:rPr kumimoji="1" lang="zh-CN" altLang="en-US" dirty="0"/>
              <a:t>构造方法。</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34</a:t>
            </a:fld>
            <a:endParaRPr kumimoji="1" lang="zh-CN" altLang="en-US"/>
          </a:p>
        </p:txBody>
      </p:sp>
      <p:sp>
        <p:nvSpPr>
          <p:cNvPr id="8" name="矩形 7"/>
          <p:cNvSpPr/>
          <p:nvPr/>
        </p:nvSpPr>
        <p:spPr>
          <a:xfrm>
            <a:off x="1075337" y="2679700"/>
            <a:ext cx="7708900" cy="3497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Person{</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private String name;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private int 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Person(String name,int 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this.name = name;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this.age = age;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Person(String name){</a:t>
            </a:r>
          </a:p>
          <a:p>
            <a:pPr algn="just"/>
            <a:r>
              <a:rPr kumimoji="1" lang="zh-CN" altLang="en-US" sz="1600">
                <a:latin typeface="Heiti SC Light" charset="-122"/>
                <a:ea typeface="Heiti SC Light" charset="-122"/>
                <a:cs typeface="Heiti SC Light" charset="-122"/>
              </a:rPr>
              <a:t>          </a:t>
            </a:r>
            <a:r>
              <a:rPr kumimoji="1" lang="en-US" altLang="zh-CN" sz="1600">
                <a:solidFill>
                  <a:srgbClr val="FF0000"/>
                </a:solidFill>
                <a:latin typeface="Heiti SC Light" charset="-122"/>
                <a:ea typeface="Heiti SC Light" charset="-122"/>
                <a:cs typeface="Heiti SC Light" charset="-122"/>
              </a:rPr>
              <a:t>this(name,18);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Person(int age){</a:t>
            </a:r>
          </a:p>
          <a:p>
            <a:pPr algn="just"/>
            <a:r>
              <a:rPr kumimoji="1" lang="zh-CN" altLang="en-US" sz="1600">
                <a:latin typeface="Heiti SC Light" charset="-122"/>
                <a:ea typeface="Heiti SC Light" charset="-122"/>
                <a:cs typeface="Heiti SC Light" charset="-122"/>
              </a:rPr>
              <a:t>          </a:t>
            </a:r>
            <a:r>
              <a:rPr kumimoji="1" lang="en-US" altLang="zh-CN" sz="1600">
                <a:solidFill>
                  <a:srgbClr val="FF0000"/>
                </a:solidFill>
                <a:latin typeface="Heiti SC Light" charset="-122"/>
                <a:ea typeface="Heiti SC Light" charset="-122"/>
                <a:cs typeface="Heiti SC Light" charset="-122"/>
              </a:rPr>
              <a:t>this("Anonymous",age);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721742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深究对象构造</a:t>
            </a:r>
            <a:r>
              <a:rPr kumimoji="1" lang="en-US" altLang="zh-CN" dirty="0">
                <a:solidFill>
                  <a:schemeClr val="accent2"/>
                </a:solidFill>
              </a:rPr>
              <a:t>/</a:t>
            </a:r>
            <a:r>
              <a:rPr kumimoji="1" lang="zh-CN" altLang="en-US" dirty="0">
                <a:solidFill>
                  <a:schemeClr val="accent2"/>
                </a:solidFill>
              </a:rPr>
              <a:t>初始化</a:t>
            </a:r>
          </a:p>
        </p:txBody>
      </p:sp>
      <p:sp>
        <p:nvSpPr>
          <p:cNvPr id="3" name="内容占位符 2"/>
          <p:cNvSpPr>
            <a:spLocks noGrp="1"/>
          </p:cNvSpPr>
          <p:nvPr>
            <p:ph idx="1"/>
          </p:nvPr>
        </p:nvSpPr>
        <p:spPr/>
        <p:txBody>
          <a:bodyPr/>
          <a:lstStyle/>
          <a:p>
            <a:r>
              <a:rPr kumimoji="1" lang="en-US" altLang="zh-CN" dirty="0"/>
              <a:t>Java</a:t>
            </a:r>
            <a:r>
              <a:rPr kumimoji="1" lang="zh-CN" altLang="en-US" dirty="0"/>
              <a:t>类的构造方法中一定会直接或间接地调用其父类的构造方法（</a:t>
            </a:r>
            <a:r>
              <a:rPr kumimoji="1" lang="en-US" altLang="zh-CN" dirty="0"/>
              <a:t>Object</a:t>
            </a:r>
            <a:r>
              <a:rPr kumimoji="1" lang="zh-CN" altLang="en-US" dirty="0"/>
              <a:t>类除外）。</a:t>
            </a:r>
            <a:endParaRPr kumimoji="1" lang="en-US" altLang="zh-CN" dirty="0"/>
          </a:p>
          <a:p>
            <a:pPr lvl="1"/>
            <a:r>
              <a:rPr kumimoji="1" lang="zh-CN" altLang="en-US" dirty="0"/>
              <a:t>在子类的构造方法中可使用</a:t>
            </a:r>
            <a:r>
              <a:rPr kumimoji="1" lang="en-US" altLang="zh-CN" dirty="0"/>
              <a:t>super</a:t>
            </a:r>
            <a:r>
              <a:rPr kumimoji="1" lang="zh-CN" altLang="en-US" dirty="0"/>
              <a:t>语句调用父类的构造方法。</a:t>
            </a:r>
            <a:endParaRPr kumimoji="1" lang="en-US" altLang="zh-CN" dirty="0"/>
          </a:p>
          <a:p>
            <a:pPr lvl="2"/>
            <a:endParaRPr kumimoji="1" lang="en-US" altLang="zh-CN" dirty="0"/>
          </a:p>
          <a:p>
            <a:pPr lvl="2"/>
            <a:endParaRPr kumimoji="1" lang="en-US" altLang="zh-CN" dirty="0"/>
          </a:p>
          <a:p>
            <a:pPr lvl="1"/>
            <a:r>
              <a:rPr kumimoji="1" lang="zh-CN" altLang="en-US" dirty="0"/>
              <a:t>如果子类的构造方法中既未显式地调用父类构造方法，也未使用</a:t>
            </a:r>
            <a:r>
              <a:rPr kumimoji="1" lang="en-US" altLang="zh-CN" dirty="0"/>
              <a:t>this</a:t>
            </a:r>
            <a:r>
              <a:rPr kumimoji="1" lang="zh-CN" altLang="en-US" dirty="0"/>
              <a:t>关键字调用当其他重载构造方法，则系统会默认调用父类无参数的构造方法。</a:t>
            </a:r>
            <a:endParaRPr kumimoji="1" lang="en-US" altLang="zh-CN" dirty="0"/>
          </a:p>
          <a:p>
            <a:pPr lvl="2"/>
            <a:endParaRPr kumimoji="1" lang="en-US" altLang="zh-CN" dirty="0"/>
          </a:p>
          <a:p>
            <a:pPr lvl="2"/>
            <a:endParaRPr kumimoji="1" lang="en-US" altLang="zh-CN" dirty="0"/>
          </a:p>
          <a:p>
            <a:pPr lvl="1"/>
            <a:r>
              <a:rPr kumimoji="1" lang="zh-CN" altLang="en-US" dirty="0"/>
              <a:t>如果子类构造方法中既未显式调用父类构造方法，而父类中又没有无参的构造方法，则编译出错。</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35</a:t>
            </a:fld>
            <a:endParaRPr kumimoji="1" lang="zh-CN" altLang="en-US"/>
          </a:p>
        </p:txBody>
      </p:sp>
      <p:sp>
        <p:nvSpPr>
          <p:cNvPr id="8" name="矩形 7"/>
          <p:cNvSpPr/>
          <p:nvPr/>
        </p:nvSpPr>
        <p:spPr>
          <a:xfrm>
            <a:off x="1659537" y="3187701"/>
            <a:ext cx="770890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super(&lt;</a:t>
            </a:r>
            <a:r>
              <a:rPr kumimoji="1" lang="zh-CN" altLang="en-US" sz="1600">
                <a:latin typeface="Heiti SC Light" charset="-122"/>
                <a:ea typeface="Heiti SC Light" charset="-122"/>
                <a:cs typeface="Heiti SC Light" charset="-122"/>
              </a:rPr>
              <a:t>实参列表</a:t>
            </a:r>
            <a:r>
              <a:rPr kumimoji="1" lang="en-US" altLang="zh-CN" sz="1600">
                <a:latin typeface="Heiti SC Light" charset="-122"/>
                <a:ea typeface="Heiti SC Light" charset="-122"/>
                <a:cs typeface="Heiti SC Light" charset="-122"/>
              </a:rPr>
              <a:t>&gt;);</a:t>
            </a:r>
            <a:endParaRPr kumimoji="1" lang="zh-CN" altLang="en-US" sz="1600">
              <a:latin typeface="Heiti SC Light" charset="-122"/>
              <a:ea typeface="Heiti SC Light" charset="-122"/>
              <a:cs typeface="Heiti SC Light" charset="-122"/>
            </a:endParaRPr>
          </a:p>
        </p:txBody>
      </p:sp>
      <p:sp>
        <p:nvSpPr>
          <p:cNvPr id="9" name="矩形 8"/>
          <p:cNvSpPr/>
          <p:nvPr/>
        </p:nvSpPr>
        <p:spPr>
          <a:xfrm>
            <a:off x="1659537" y="4549777"/>
            <a:ext cx="770890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super();</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658368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super</a:t>
            </a:r>
            <a:r>
              <a:rPr kumimoji="1" lang="zh-CN" altLang="en-US" dirty="0"/>
              <a:t>调用父类构造方法举例</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36</a:t>
            </a:fld>
            <a:endParaRPr kumimoji="1" lang="zh-CN" altLang="en-US"/>
          </a:p>
        </p:txBody>
      </p:sp>
      <p:sp>
        <p:nvSpPr>
          <p:cNvPr id="8" name="矩形 7"/>
          <p:cNvSpPr/>
          <p:nvPr/>
        </p:nvSpPr>
        <p:spPr>
          <a:xfrm>
            <a:off x="1075337" y="1690688"/>
            <a:ext cx="7708900" cy="448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Person{</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private String name;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private int 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Person(String name,int 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this.name = name;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this.age = age;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Person(String name){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this(name,18);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Person(int 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this("Anonymous",age);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void showInfo(){</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System.out.println("Name:" + name + "\tage:" + age);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730348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super</a:t>
            </a:r>
            <a:r>
              <a:rPr kumimoji="1" lang="zh-CN" altLang="en-US" dirty="0"/>
              <a:t>调用父类构造方法举例</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37</a:t>
            </a:fld>
            <a:endParaRPr kumimoji="1" lang="zh-CN" altLang="en-US"/>
          </a:p>
        </p:txBody>
      </p:sp>
      <p:sp>
        <p:nvSpPr>
          <p:cNvPr id="8" name="矩形 7"/>
          <p:cNvSpPr/>
          <p:nvPr/>
        </p:nvSpPr>
        <p:spPr>
          <a:xfrm>
            <a:off x="1075337" y="1690688"/>
            <a:ext cx="7708900" cy="448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sz="1600">
                <a:latin typeface="Heiti SC Light" charset="-122"/>
                <a:ea typeface="Heiti SC Light" charset="-122"/>
                <a:cs typeface="Heiti SC Light" charset="-122"/>
              </a:rPr>
              <a:t>public class Student extends Person{</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private String school;</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Student(String name,int age,String school){</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super(name,age);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this.school = school;</a:t>
            </a:r>
          </a:p>
          <a:p>
            <a:pPr algn="just"/>
            <a:r>
              <a:rPr kumimoji="1" lang="en-US" altLang="zh-CN" sz="1600">
                <a:latin typeface="Heiti SC Light" charset="-122"/>
                <a:ea typeface="Heiti SC Light" charset="-122"/>
                <a:cs typeface="Heiti SC Light" charset="-122"/>
              </a:rPr>
              <a:t>  </a:t>
            </a:r>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 }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Student(String name,String school){</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super(name);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this.school = school;</a:t>
            </a:r>
          </a:p>
          <a:p>
            <a:pPr algn="just"/>
            <a:r>
              <a:rPr kumimoji="1" lang="en-US" altLang="zh-CN" sz="1600">
                <a:latin typeface="Heiti SC Light" charset="-122"/>
                <a:ea typeface="Heiti SC Light" charset="-122"/>
                <a:cs typeface="Heiti SC Light" charset="-122"/>
              </a:rPr>
              <a:t>   </a:t>
            </a:r>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Student(String name,int age){</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this(name,age,null);</a:t>
            </a:r>
          </a:p>
          <a:p>
            <a:pPr algn="just"/>
            <a:r>
              <a:rPr kumimoji="1" lang="en-US" altLang="zh-CN" sz="1600">
                <a:latin typeface="Heiti SC Light" charset="-122"/>
                <a:ea typeface="Heiti SC Light" charset="-122"/>
                <a:cs typeface="Heiti SC Light" charset="-122"/>
              </a:rPr>
              <a:t>    }       </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public Student(String school){</a:t>
            </a:r>
            <a:r>
              <a:rPr kumimoji="1" lang="en-US" altLang="zh-CN" sz="1600">
                <a:solidFill>
                  <a:srgbClr val="92D050"/>
                </a:solidFill>
                <a:latin typeface="Heiti SC Light" charset="-122"/>
                <a:ea typeface="Heiti SC Light" charset="-122"/>
                <a:cs typeface="Heiti SC Light" charset="-122"/>
              </a:rPr>
              <a:t>//</a:t>
            </a:r>
            <a:r>
              <a:rPr kumimoji="1" lang="zh-CN" altLang="en-US" sz="1600">
                <a:solidFill>
                  <a:srgbClr val="92D050"/>
                </a:solidFill>
                <a:latin typeface="Heiti SC Light" charset="-122"/>
                <a:ea typeface="Heiti SC Light" charset="-122"/>
                <a:cs typeface="Heiti SC Light" charset="-122"/>
              </a:rPr>
              <a:t>编译出错</a:t>
            </a:r>
            <a:endParaRPr kumimoji="1" lang="en-US" altLang="zh-CN" sz="1600">
              <a:solidFill>
                <a:srgbClr val="92D050"/>
              </a:solidFill>
              <a:latin typeface="Heiti SC Light" charset="-122"/>
              <a:ea typeface="Heiti SC Light" charset="-122"/>
              <a:cs typeface="Heiti SC Light" charset="-122"/>
            </a:endParaRPr>
          </a:p>
          <a:p>
            <a:pPr algn="just"/>
            <a:r>
              <a:rPr kumimoji="1" lang="zh-CN" altLang="en-US" sz="1600">
                <a:latin typeface="Heiti SC Light" charset="-122"/>
                <a:ea typeface="Heiti SC Light" charset="-122"/>
                <a:cs typeface="Heiti SC Light" charset="-122"/>
              </a:rPr>
              <a:t>          </a:t>
            </a:r>
            <a:r>
              <a:rPr kumimoji="1" lang="en-US" altLang="zh-CN" sz="1600">
                <a:solidFill>
                  <a:srgbClr val="92D050"/>
                </a:solidFill>
                <a:latin typeface="Heiti SC Light" charset="-122"/>
                <a:ea typeface="Heiti SC Light" charset="-122"/>
                <a:cs typeface="Heiti SC Light" charset="-122"/>
              </a:rPr>
              <a:t>//super();</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this.school = school;</a:t>
            </a:r>
          </a:p>
          <a:p>
            <a:pPr algn="just"/>
            <a:r>
              <a:rPr kumimoji="1" lang="zh-CN" altLang="en-US" sz="1600">
                <a:latin typeface="Heiti SC Light" charset="-122"/>
                <a:ea typeface="Heiti SC Light" charset="-122"/>
                <a:cs typeface="Heiti SC Light" charset="-122"/>
              </a:rPr>
              <a:t>     </a:t>
            </a:r>
            <a:r>
              <a:rPr kumimoji="1" lang="en-US" altLang="zh-CN" sz="1600">
                <a:latin typeface="Heiti SC Light" charset="-122"/>
                <a:ea typeface="Heiti SC Light" charset="-122"/>
                <a:cs typeface="Heiti SC Light" charset="-122"/>
              </a:rPr>
              <a:t>}</a:t>
            </a:r>
          </a:p>
          <a:p>
            <a:pPr algn="just"/>
            <a:r>
              <a:rPr kumimoji="1" lang="en-US" altLang="zh-CN" sz="1600">
                <a:latin typeface="Heiti SC Light" charset="-122"/>
                <a:ea typeface="Heiti SC Light" charset="-122"/>
                <a:cs typeface="Heiti SC Light" charset="-122"/>
              </a:rPr>
              <a:t>}</a:t>
            </a:r>
            <a:endParaRPr kumimoji="1" lang="zh-CN" altLang="en-US"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2543831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对象构造</a:t>
            </a:r>
            <a:r>
              <a:rPr kumimoji="1" lang="en-US" altLang="zh-CN" dirty="0">
                <a:solidFill>
                  <a:schemeClr val="accent2"/>
                </a:solidFill>
              </a:rPr>
              <a:t>/</a:t>
            </a:r>
            <a:r>
              <a:rPr kumimoji="1" lang="zh-CN" altLang="en-US" dirty="0">
                <a:solidFill>
                  <a:schemeClr val="accent2"/>
                </a:solidFill>
              </a:rPr>
              <a:t>初始化细节</a:t>
            </a:r>
          </a:p>
        </p:txBody>
      </p:sp>
      <p:sp>
        <p:nvSpPr>
          <p:cNvPr id="3" name="内容占位符 2"/>
          <p:cNvSpPr>
            <a:spLocks noGrp="1"/>
          </p:cNvSpPr>
          <p:nvPr>
            <p:ph idx="1"/>
          </p:nvPr>
        </p:nvSpPr>
        <p:spPr/>
        <p:txBody>
          <a:bodyPr/>
          <a:lstStyle/>
          <a:p>
            <a:r>
              <a:rPr kumimoji="1" lang="zh-CN" altLang="en-US" dirty="0"/>
              <a:t>第一阶段：为新建对象的实例变量分配存储空间并进行默认初始化。</a:t>
            </a:r>
            <a:endParaRPr kumimoji="1" lang="en-US" altLang="zh-CN" dirty="0"/>
          </a:p>
          <a:p>
            <a:r>
              <a:rPr kumimoji="1" lang="zh-CN" altLang="en-US" dirty="0"/>
              <a:t>第二阶段：按下述步骤继续初始化实例变量。</a:t>
            </a:r>
            <a:endParaRPr kumimoji="1" lang="en-US" altLang="zh-CN" dirty="0"/>
          </a:p>
          <a:p>
            <a:pPr lvl="1"/>
            <a:r>
              <a:rPr kumimoji="1" lang="en-US" altLang="zh-CN" dirty="0"/>
              <a:t>1</a:t>
            </a:r>
            <a:r>
              <a:rPr kumimoji="1" lang="zh-CN" altLang="en-US" dirty="0"/>
              <a:t>、绑定构造方法参数；</a:t>
            </a:r>
            <a:endParaRPr kumimoji="1" lang="en-US" altLang="zh-CN" dirty="0"/>
          </a:p>
          <a:p>
            <a:pPr lvl="1"/>
            <a:r>
              <a:rPr kumimoji="1" lang="en-US" altLang="zh-CN" dirty="0"/>
              <a:t>2</a:t>
            </a:r>
            <a:r>
              <a:rPr kumimoji="1" lang="zh-CN" altLang="en-US" dirty="0"/>
              <a:t>、如有</a:t>
            </a:r>
            <a:r>
              <a:rPr kumimoji="1" lang="en-US" altLang="zh-CN" dirty="0"/>
              <a:t>this()</a:t>
            </a:r>
            <a:r>
              <a:rPr kumimoji="1" lang="zh-CN" altLang="en-US" dirty="0"/>
              <a:t>调用，则调用相应重载构造方法，然后跳转到步骤</a:t>
            </a:r>
            <a:r>
              <a:rPr kumimoji="1" lang="en-US" altLang="zh-CN" dirty="0"/>
              <a:t>5</a:t>
            </a:r>
            <a:r>
              <a:rPr kumimoji="1" lang="zh-CN" altLang="en-US" dirty="0"/>
              <a:t>；</a:t>
            </a:r>
            <a:endParaRPr kumimoji="1" lang="en-US" altLang="zh-CN" dirty="0"/>
          </a:p>
          <a:p>
            <a:pPr lvl="1"/>
            <a:r>
              <a:rPr kumimoji="1" lang="en-US" altLang="zh-CN" dirty="0"/>
              <a:t>3</a:t>
            </a:r>
            <a:r>
              <a:rPr kumimoji="1" lang="zh-CN" altLang="en-US" dirty="0"/>
              <a:t>、显式或隐式追溯调用父类的构造方法（</a:t>
            </a:r>
            <a:r>
              <a:rPr kumimoji="1" lang="en-US" altLang="zh-CN" dirty="0"/>
              <a:t>Object</a:t>
            </a:r>
            <a:r>
              <a:rPr kumimoji="1" lang="zh-CN" altLang="en-US" dirty="0"/>
              <a:t>类除外）；</a:t>
            </a:r>
            <a:endParaRPr kumimoji="1" lang="en-US" altLang="zh-CN" dirty="0"/>
          </a:p>
          <a:p>
            <a:pPr lvl="1"/>
            <a:r>
              <a:rPr kumimoji="1" lang="en-US" altLang="zh-CN" dirty="0"/>
              <a:t>4</a:t>
            </a:r>
            <a:r>
              <a:rPr kumimoji="1" lang="zh-CN" altLang="en-US" dirty="0"/>
              <a:t>、进行实例变量的显式初始化操作；</a:t>
            </a:r>
            <a:endParaRPr kumimoji="1" lang="en-US" altLang="zh-CN" dirty="0"/>
          </a:p>
          <a:p>
            <a:pPr lvl="1"/>
            <a:r>
              <a:rPr kumimoji="1" lang="en-US" altLang="zh-CN" dirty="0"/>
              <a:t>5</a:t>
            </a:r>
            <a:r>
              <a:rPr kumimoji="1" lang="zh-CN" altLang="en-US" dirty="0"/>
              <a:t>、执行当前构造方法的方法体中其余的语句。</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38</a:t>
            </a:fld>
            <a:endParaRPr kumimoji="1" lang="zh-CN" altLang="en-US"/>
          </a:p>
        </p:txBody>
      </p:sp>
    </p:spTree>
    <p:extLst>
      <p:ext uri="{BB962C8B-B14F-4D97-AF65-F5344CB8AC3E}">
        <p14:creationId xmlns:p14="http://schemas.microsoft.com/office/powerpoint/2010/main" val="1218641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包的概述</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pPr marL="457200" indent="-457200"/>
            <a:r>
              <a:rPr kumimoji="1" lang="zh-CN" altLang="en-US"/>
              <a:t>为便于管理大型软件系统中数目众多的类，解决类的命名冲突问题，</a:t>
            </a:r>
            <a:r>
              <a:rPr kumimoji="1" lang="en-US" altLang="zh-CN"/>
              <a:t>Java</a:t>
            </a:r>
            <a:r>
              <a:rPr kumimoji="1" lang="zh-CN" altLang="en-US"/>
              <a:t>引入包</a:t>
            </a:r>
            <a:r>
              <a:rPr kumimoji="1" lang="en-US" altLang="zh-CN"/>
              <a:t>(package)</a:t>
            </a:r>
            <a:r>
              <a:rPr kumimoji="1" lang="zh-CN" altLang="en-US"/>
              <a:t>机制，提供类的多重类命名空间。</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a:t>
            </a:fld>
            <a:endParaRPr kumimoji="1" lang="zh-CN" altLang="en-US"/>
          </a:p>
        </p:txBody>
      </p:sp>
      <p:grpSp>
        <p:nvGrpSpPr>
          <p:cNvPr id="34" name="组 33"/>
          <p:cNvGrpSpPr/>
          <p:nvPr/>
        </p:nvGrpSpPr>
        <p:grpSpPr>
          <a:xfrm>
            <a:off x="2819400" y="3073400"/>
            <a:ext cx="6553200" cy="2971800"/>
            <a:chOff x="1524000" y="2895600"/>
            <a:chExt cx="6553200" cy="2971800"/>
          </a:xfrm>
        </p:grpSpPr>
        <p:sp>
          <p:nvSpPr>
            <p:cNvPr id="19" name="矩形 9"/>
            <p:cNvSpPr/>
            <p:nvPr/>
          </p:nvSpPr>
          <p:spPr>
            <a:xfrm>
              <a:off x="1524000" y="3352800"/>
              <a:ext cx="6553200" cy="2514600"/>
            </a:xfrm>
            <a:prstGeom prst="rect">
              <a:avLst/>
            </a:prstGeom>
            <a:noFill/>
            <a:ln w="28575" cap="flat" cmpd="sng">
              <a:solidFill>
                <a:schemeClr val="hlink"/>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20" name="矩形 10"/>
            <p:cNvSpPr/>
            <p:nvPr/>
          </p:nvSpPr>
          <p:spPr>
            <a:xfrm>
              <a:off x="1524000" y="2971800"/>
              <a:ext cx="1066800" cy="381000"/>
            </a:xfrm>
            <a:prstGeom prst="rect">
              <a:avLst/>
            </a:prstGeom>
            <a:noFill/>
            <a:ln w="28575" cap="flat" cmpd="sng">
              <a:solidFill>
                <a:schemeClr val="hlink"/>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21" name="文本框 11"/>
            <p:cNvSpPr txBox="1"/>
            <p:nvPr/>
          </p:nvSpPr>
          <p:spPr>
            <a:xfrm>
              <a:off x="1524000" y="2895600"/>
              <a:ext cx="1219200" cy="457200"/>
            </a:xfrm>
            <a:prstGeom prst="rect">
              <a:avLst/>
            </a:prstGeom>
            <a:noFill/>
            <a:ln w="9525">
              <a:noFill/>
            </a:ln>
          </p:spPr>
          <p:txBody>
            <a:bodyPr anchor="t">
              <a:spAutoFit/>
            </a:bodyPr>
            <a:lstStyle/>
            <a:p>
              <a:pPr lvl="0" indent="0">
                <a:spcBef>
                  <a:spcPct val="50000"/>
                </a:spcBef>
                <a:buClr>
                  <a:srgbClr val="000000"/>
                </a:buClr>
              </a:pPr>
              <a:r>
                <a:rPr lang="en-US" altLang="zh-CN" sz="2400" dirty="0">
                  <a:latin typeface="Times New Roman" panose="02020603050405020304" pitchFamily="18" charset="0"/>
                  <a:ea typeface="宋体" panose="02010600030101010101" pitchFamily="2" charset="-122"/>
                </a:rPr>
                <a:t>   java</a:t>
              </a:r>
            </a:p>
          </p:txBody>
        </p:sp>
        <p:sp>
          <p:nvSpPr>
            <p:cNvPr id="22" name="矩形 12"/>
            <p:cNvSpPr/>
            <p:nvPr/>
          </p:nvSpPr>
          <p:spPr>
            <a:xfrm>
              <a:off x="1981200" y="4267200"/>
              <a:ext cx="1219200" cy="609600"/>
            </a:xfrm>
            <a:prstGeom prst="rect">
              <a:avLst/>
            </a:prstGeom>
            <a:noFill/>
            <a:ln w="28575" cap="flat" cmpd="sng">
              <a:solidFill>
                <a:schemeClr val="hlink"/>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23" name="矩形 13"/>
            <p:cNvSpPr/>
            <p:nvPr/>
          </p:nvSpPr>
          <p:spPr>
            <a:xfrm>
              <a:off x="1981200" y="4114800"/>
              <a:ext cx="381000" cy="152400"/>
            </a:xfrm>
            <a:prstGeom prst="rect">
              <a:avLst/>
            </a:prstGeom>
            <a:noFill/>
            <a:ln w="28575" cap="flat" cmpd="sng">
              <a:solidFill>
                <a:schemeClr val="hlink"/>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24" name="文本框 14"/>
            <p:cNvSpPr txBox="1"/>
            <p:nvPr/>
          </p:nvSpPr>
          <p:spPr>
            <a:xfrm>
              <a:off x="1981200" y="4343400"/>
              <a:ext cx="1219200" cy="457200"/>
            </a:xfrm>
            <a:prstGeom prst="rect">
              <a:avLst/>
            </a:prstGeom>
            <a:noFill/>
            <a:ln w="9525">
              <a:noFill/>
            </a:ln>
          </p:spPr>
          <p:txBody>
            <a:bodyPr anchor="t">
              <a:spAutoFit/>
            </a:bodyPr>
            <a:lstStyle/>
            <a:p>
              <a:pPr lvl="0" indent="0">
                <a:spcBef>
                  <a:spcPct val="50000"/>
                </a:spcBef>
                <a:buClr>
                  <a:srgbClr val="000000"/>
                </a:buClr>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io</a:t>
              </a:r>
              <a:endParaRPr lang="en-US" altLang="zh-CN" sz="2400" dirty="0">
                <a:latin typeface="Times New Roman" panose="02020603050405020304" pitchFamily="18" charset="0"/>
                <a:ea typeface="宋体" panose="02010600030101010101" pitchFamily="2" charset="-122"/>
              </a:endParaRPr>
            </a:p>
          </p:txBody>
        </p:sp>
        <p:sp>
          <p:nvSpPr>
            <p:cNvPr id="25" name="文本框 15"/>
            <p:cNvSpPr txBox="1"/>
            <p:nvPr/>
          </p:nvSpPr>
          <p:spPr>
            <a:xfrm>
              <a:off x="4267200" y="3581400"/>
              <a:ext cx="1219200" cy="457200"/>
            </a:xfrm>
            <a:prstGeom prst="rect">
              <a:avLst/>
            </a:prstGeom>
            <a:noFill/>
            <a:ln w="9525">
              <a:noFill/>
            </a:ln>
          </p:spPr>
          <p:txBody>
            <a:bodyPr anchor="t">
              <a:spAutoFit/>
            </a:bodyPr>
            <a:lstStyle/>
            <a:p>
              <a:pPr lvl="0" indent="0">
                <a:spcBef>
                  <a:spcPct val="50000"/>
                </a:spcBef>
                <a:buClr>
                  <a:srgbClr val="000000"/>
                </a:buClr>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lang</a:t>
              </a:r>
              <a:endParaRPr lang="en-US" altLang="zh-CN" sz="2400" dirty="0">
                <a:latin typeface="Times New Roman" panose="02020603050405020304" pitchFamily="18" charset="0"/>
                <a:ea typeface="宋体" panose="02010600030101010101" pitchFamily="2" charset="-122"/>
              </a:endParaRPr>
            </a:p>
          </p:txBody>
        </p:sp>
        <p:sp>
          <p:nvSpPr>
            <p:cNvPr id="26" name="矩形 16"/>
            <p:cNvSpPr/>
            <p:nvPr/>
          </p:nvSpPr>
          <p:spPr>
            <a:xfrm>
              <a:off x="4267200" y="4038600"/>
              <a:ext cx="3581400" cy="1676400"/>
            </a:xfrm>
            <a:prstGeom prst="rect">
              <a:avLst/>
            </a:prstGeom>
            <a:noFill/>
            <a:ln w="28575" cap="flat" cmpd="sng">
              <a:solidFill>
                <a:schemeClr val="hlink"/>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27" name="矩形 17"/>
            <p:cNvSpPr/>
            <p:nvPr/>
          </p:nvSpPr>
          <p:spPr>
            <a:xfrm>
              <a:off x="4267200" y="3657600"/>
              <a:ext cx="1143000" cy="381000"/>
            </a:xfrm>
            <a:prstGeom prst="rect">
              <a:avLst/>
            </a:prstGeom>
            <a:noFill/>
            <a:ln w="28575" cap="flat" cmpd="sng">
              <a:solidFill>
                <a:schemeClr val="hlink"/>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28" name="文本框 18"/>
            <p:cNvSpPr txBox="1"/>
            <p:nvPr/>
          </p:nvSpPr>
          <p:spPr>
            <a:xfrm>
              <a:off x="4648200" y="4267200"/>
              <a:ext cx="1219200" cy="466725"/>
            </a:xfrm>
            <a:prstGeom prst="rect">
              <a:avLst/>
            </a:prstGeom>
            <a:noFill/>
            <a:ln w="9525" cap="flat" cmpd="sng">
              <a:solidFill>
                <a:srgbClr val="FF66CC"/>
              </a:solidFill>
              <a:prstDash val="solid"/>
              <a:miter/>
              <a:headEnd type="none" w="med" len="med"/>
              <a:tailEnd type="none" w="med" len="med"/>
            </a:ln>
          </p:spPr>
          <p:txBody>
            <a:bodyPr anchor="t">
              <a:spAutoFit/>
            </a:bodyPr>
            <a:lstStyle/>
            <a:p>
              <a:pPr lvl="0" indent="0">
                <a:spcBef>
                  <a:spcPct val="50000"/>
                </a:spcBef>
                <a:buClr>
                  <a:srgbClr val="000000"/>
                </a:buClr>
              </a:pPr>
              <a:r>
                <a:rPr lang="en-US" altLang="zh-CN" sz="2400" dirty="0">
                  <a:latin typeface="Times New Roman" panose="02020603050405020304" pitchFamily="18" charset="0"/>
                  <a:ea typeface="宋体" panose="02010600030101010101" pitchFamily="2" charset="-122"/>
                </a:rPr>
                <a:t> </a:t>
              </a:r>
              <a:r>
                <a:rPr lang="en-US" altLang="zh-CN" sz="2400" dirty="0">
                  <a:solidFill>
                    <a:srgbClr val="000099"/>
                  </a:solidFill>
                  <a:latin typeface="Times New Roman" panose="02020603050405020304" pitchFamily="18" charset="0"/>
                  <a:ea typeface="宋体" panose="02010600030101010101" pitchFamily="2" charset="-122"/>
                </a:rPr>
                <a:t>System</a:t>
              </a:r>
            </a:p>
          </p:txBody>
        </p:sp>
        <p:sp>
          <p:nvSpPr>
            <p:cNvPr id="29" name="文本框 19"/>
            <p:cNvSpPr txBox="1"/>
            <p:nvPr/>
          </p:nvSpPr>
          <p:spPr>
            <a:xfrm>
              <a:off x="6248400" y="4267200"/>
              <a:ext cx="1219200" cy="466725"/>
            </a:xfrm>
            <a:prstGeom prst="rect">
              <a:avLst/>
            </a:prstGeom>
            <a:noFill/>
            <a:ln w="9525" cap="flat" cmpd="sng">
              <a:solidFill>
                <a:srgbClr val="FF66CC"/>
              </a:solidFill>
              <a:prstDash val="solid"/>
              <a:miter/>
              <a:headEnd type="none" w="med" len="med"/>
              <a:tailEnd type="none" w="med" len="med"/>
            </a:ln>
          </p:spPr>
          <p:txBody>
            <a:bodyPr anchor="t">
              <a:spAutoFit/>
            </a:bodyPr>
            <a:lstStyle/>
            <a:p>
              <a:pPr lvl="0" indent="0">
                <a:spcBef>
                  <a:spcPct val="50000"/>
                </a:spcBef>
                <a:buClr>
                  <a:srgbClr val="000000"/>
                </a:buClr>
              </a:pPr>
              <a:r>
                <a:rPr lang="en-US" altLang="zh-CN" sz="2400" dirty="0">
                  <a:latin typeface="Times New Roman" panose="02020603050405020304" pitchFamily="18" charset="0"/>
                  <a:ea typeface="宋体" panose="02010600030101010101" pitchFamily="2" charset="-122"/>
                </a:rPr>
                <a:t>  </a:t>
              </a:r>
              <a:r>
                <a:rPr lang="en-US" altLang="zh-CN" sz="2400" dirty="0">
                  <a:solidFill>
                    <a:srgbClr val="000099"/>
                  </a:solidFill>
                  <a:latin typeface="Times New Roman" panose="02020603050405020304" pitchFamily="18" charset="0"/>
                  <a:ea typeface="宋体" panose="02010600030101010101" pitchFamily="2" charset="-122"/>
                </a:rPr>
                <a:t>String</a:t>
              </a:r>
            </a:p>
          </p:txBody>
        </p:sp>
        <p:sp>
          <p:nvSpPr>
            <p:cNvPr id="30" name="文本框 20"/>
            <p:cNvSpPr txBox="1"/>
            <p:nvPr/>
          </p:nvSpPr>
          <p:spPr>
            <a:xfrm>
              <a:off x="4648200" y="5105400"/>
              <a:ext cx="1219200" cy="466725"/>
            </a:xfrm>
            <a:prstGeom prst="rect">
              <a:avLst/>
            </a:prstGeom>
            <a:noFill/>
            <a:ln w="9525" cap="flat" cmpd="sng">
              <a:solidFill>
                <a:srgbClr val="FF66CC"/>
              </a:solidFill>
              <a:prstDash val="solid"/>
              <a:miter/>
              <a:headEnd type="none" w="med" len="med"/>
              <a:tailEnd type="none" w="med" len="med"/>
            </a:ln>
          </p:spPr>
          <p:txBody>
            <a:bodyPr anchor="t">
              <a:spAutoFit/>
            </a:bodyPr>
            <a:lstStyle/>
            <a:p>
              <a:pPr lvl="0" indent="0">
                <a:spcBef>
                  <a:spcPct val="50000"/>
                </a:spcBef>
                <a:buClr>
                  <a:srgbClr val="000000"/>
                </a:buClr>
              </a:pPr>
              <a:r>
                <a:rPr lang="en-US" altLang="zh-CN" sz="2400" dirty="0">
                  <a:latin typeface="Times New Roman" panose="02020603050405020304" pitchFamily="18" charset="0"/>
                  <a:ea typeface="宋体" panose="02010600030101010101" pitchFamily="2" charset="-122"/>
                </a:rPr>
                <a:t> </a:t>
              </a:r>
              <a:r>
                <a:rPr lang="en-US" altLang="zh-CN" sz="2400" dirty="0">
                  <a:solidFill>
                    <a:srgbClr val="000099"/>
                  </a:solidFill>
                  <a:latin typeface="Times New Roman" panose="02020603050405020304" pitchFamily="18" charset="0"/>
                  <a:ea typeface="宋体" panose="02010600030101010101" pitchFamily="2" charset="-122"/>
                </a:rPr>
                <a:t>Object</a:t>
              </a:r>
            </a:p>
          </p:txBody>
        </p:sp>
        <p:sp>
          <p:nvSpPr>
            <p:cNvPr id="31" name="直接连接符 21"/>
            <p:cNvSpPr/>
            <p:nvPr/>
          </p:nvSpPr>
          <p:spPr>
            <a:xfrm>
              <a:off x="5257800" y="4724400"/>
              <a:ext cx="0" cy="381000"/>
            </a:xfrm>
            <a:prstGeom prst="line">
              <a:avLst/>
            </a:prstGeom>
            <a:ln w="9525" cap="flat" cmpd="sng">
              <a:solidFill>
                <a:schemeClr val="tx1"/>
              </a:solidFill>
              <a:prstDash val="dash"/>
              <a:round/>
              <a:headEnd type="none" w="med" len="med"/>
              <a:tailEnd type="triangle" w="med" len="med"/>
            </a:ln>
          </p:spPr>
        </p:sp>
        <p:sp>
          <p:nvSpPr>
            <p:cNvPr id="32" name="直接连接符 22"/>
            <p:cNvSpPr/>
            <p:nvPr/>
          </p:nvSpPr>
          <p:spPr>
            <a:xfrm>
              <a:off x="5867400" y="4495800"/>
              <a:ext cx="381000" cy="0"/>
            </a:xfrm>
            <a:prstGeom prst="line">
              <a:avLst/>
            </a:prstGeom>
            <a:ln w="19050" cap="flat" cmpd="sng">
              <a:solidFill>
                <a:schemeClr val="tx1"/>
              </a:solidFill>
              <a:prstDash val="dash"/>
              <a:round/>
              <a:headEnd type="none" w="med" len="med"/>
              <a:tailEnd type="triangle" w="med" len="med"/>
            </a:ln>
          </p:spPr>
        </p:sp>
        <p:sp>
          <p:nvSpPr>
            <p:cNvPr id="33" name="直接连接符 23"/>
            <p:cNvSpPr/>
            <p:nvPr/>
          </p:nvSpPr>
          <p:spPr>
            <a:xfrm>
              <a:off x="3200400" y="4495800"/>
              <a:ext cx="1066800" cy="0"/>
            </a:xfrm>
            <a:prstGeom prst="line">
              <a:avLst/>
            </a:prstGeom>
            <a:ln w="19050" cap="flat" cmpd="sng">
              <a:solidFill>
                <a:schemeClr val="tx1"/>
              </a:solidFill>
              <a:prstDash val="dash"/>
              <a:round/>
              <a:headEnd type="none" w="med" len="med"/>
              <a:tailEnd type="triangle" w="med" len="med"/>
            </a:ln>
          </p:spPr>
        </p:sp>
      </p:grpSp>
    </p:spTree>
    <p:extLst>
      <p:ext uri="{BB962C8B-B14F-4D97-AF65-F5344CB8AC3E}">
        <p14:creationId xmlns:p14="http://schemas.microsoft.com/office/powerpoint/2010/main" val="10751066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关键字</a:t>
            </a:r>
            <a:r>
              <a:rPr kumimoji="1" lang="en-US" altLang="zh-CN" dirty="0">
                <a:solidFill>
                  <a:schemeClr val="accent2"/>
                </a:solidFill>
              </a:rPr>
              <a:t>static</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关键字</a:t>
            </a:r>
            <a:r>
              <a:rPr kumimoji="1" lang="en-US" altLang="zh-CN" dirty="0"/>
              <a:t>static</a:t>
            </a:r>
            <a:r>
              <a:rPr kumimoji="1" lang="zh-CN" altLang="en-US" dirty="0"/>
              <a:t>概述</a:t>
            </a:r>
            <a:endParaRPr kumimoji="1" lang="en-US" altLang="zh-CN" dirty="0"/>
          </a:p>
          <a:p>
            <a:r>
              <a:rPr kumimoji="1" lang="en-US" altLang="zh-CN" dirty="0"/>
              <a:t>static</a:t>
            </a:r>
            <a:r>
              <a:rPr kumimoji="1" lang="zh-CN" altLang="en-US" dirty="0"/>
              <a:t>属性</a:t>
            </a:r>
            <a:endParaRPr kumimoji="1" lang="en-US" altLang="zh-CN" dirty="0"/>
          </a:p>
          <a:p>
            <a:r>
              <a:rPr kumimoji="1" lang="en-US" altLang="zh-CN" dirty="0"/>
              <a:t>static</a:t>
            </a:r>
            <a:r>
              <a:rPr kumimoji="1" lang="zh-CN" altLang="en-US" dirty="0"/>
              <a:t>方法</a:t>
            </a:r>
            <a:endParaRPr kumimoji="1" lang="en-US" altLang="zh-CN" dirty="0"/>
          </a:p>
          <a:p>
            <a:r>
              <a:rPr kumimoji="1" lang="zh-CN" altLang="en-US" dirty="0"/>
              <a:t>初始化块</a:t>
            </a:r>
            <a:endParaRPr kumimoji="1" lang="en-US" altLang="zh-CN" dirty="0"/>
          </a:p>
          <a:p>
            <a:r>
              <a:rPr kumimoji="1" lang="zh-CN" altLang="en-US" dirty="0"/>
              <a:t>静态导入</a:t>
            </a:r>
            <a:endParaRPr kumimoji="1" lang="en-US" altLang="zh-CN" dirty="0"/>
          </a:p>
          <a:p>
            <a:r>
              <a:rPr kumimoji="1" lang="en-US" altLang="zh-CN" dirty="0"/>
              <a:t>Singleton</a:t>
            </a:r>
            <a:r>
              <a:rPr kumimoji="1" lang="zh-CN" altLang="en-US" dirty="0"/>
              <a:t>设计模式</a:t>
            </a:r>
            <a:endParaRPr kumimoji="1" lang="en-US" altLang="zh-CN" dirty="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39</a:t>
            </a:fld>
            <a:endParaRPr kumimoji="1" lang="zh-CN" altLang="en-US"/>
          </a:p>
        </p:txBody>
      </p:sp>
    </p:spTree>
    <p:extLst>
      <p:ext uri="{BB962C8B-B14F-4D97-AF65-F5344CB8AC3E}">
        <p14:creationId xmlns:p14="http://schemas.microsoft.com/office/powerpoint/2010/main" val="17020833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关键字</a:t>
            </a:r>
            <a:r>
              <a:rPr kumimoji="1" lang="en-US" altLang="zh-CN" dirty="0"/>
              <a:t>static</a:t>
            </a:r>
            <a:r>
              <a:rPr kumimoji="1" lang="zh-CN" altLang="en-US" dirty="0"/>
              <a:t>概述</a:t>
            </a:r>
          </a:p>
        </p:txBody>
      </p:sp>
      <p:sp>
        <p:nvSpPr>
          <p:cNvPr id="3" name="内容占位符 2"/>
          <p:cNvSpPr>
            <a:spLocks noGrp="1"/>
          </p:cNvSpPr>
          <p:nvPr>
            <p:ph idx="1"/>
          </p:nvPr>
        </p:nvSpPr>
        <p:spPr/>
        <p:txBody>
          <a:bodyPr/>
          <a:lstStyle/>
          <a:p>
            <a:r>
              <a:rPr kumimoji="1" lang="zh-CN" altLang="en-US" dirty="0"/>
              <a:t>在</a:t>
            </a:r>
            <a:r>
              <a:rPr kumimoji="1" lang="en-US" altLang="zh-CN" dirty="0"/>
              <a:t>Java</a:t>
            </a:r>
            <a:r>
              <a:rPr kumimoji="1" lang="zh-CN" altLang="en-US" dirty="0"/>
              <a:t>类中声明属性、方法和内部类时，可使用关键字</a:t>
            </a:r>
            <a:r>
              <a:rPr kumimoji="1" lang="en-US" altLang="zh-CN" dirty="0"/>
              <a:t>static</a:t>
            </a:r>
            <a:r>
              <a:rPr kumimoji="1" lang="zh-CN" altLang="en-US" dirty="0"/>
              <a:t>作为修饰符。</a:t>
            </a:r>
            <a:endParaRPr kumimoji="1" lang="en-US" altLang="zh-CN" dirty="0"/>
          </a:p>
          <a:p>
            <a:r>
              <a:rPr kumimoji="1" lang="en-US" altLang="zh-CN" dirty="0"/>
              <a:t>static</a:t>
            </a:r>
            <a:r>
              <a:rPr kumimoji="1" lang="zh-CN" altLang="en-US" dirty="0"/>
              <a:t>标记的属性或方法由整个类（所有实例）共享，如访问控制权限允许，可不必创建该类对象而直接用类名加‘</a:t>
            </a:r>
            <a:r>
              <a:rPr kumimoji="1" lang="en-US" altLang="zh-CN" dirty="0"/>
              <a:t>.’</a:t>
            </a:r>
            <a:r>
              <a:rPr kumimoji="1" lang="zh-CN" altLang="en-US" dirty="0"/>
              <a:t>调用。</a:t>
            </a:r>
            <a:endParaRPr kumimoji="1" lang="en-US" altLang="zh-CN" dirty="0"/>
          </a:p>
          <a:p>
            <a:r>
              <a:rPr kumimoji="1" lang="en-US" altLang="zh-CN" dirty="0"/>
              <a:t>static</a:t>
            </a:r>
            <a:r>
              <a:rPr kumimoji="1" lang="zh-CN" altLang="en-US" dirty="0"/>
              <a:t>成员也称“类成员”或“静态成员”，如“类属性”、“类变量”、“类方法”、“静态方法”等。</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40</a:t>
            </a:fld>
            <a:endParaRPr kumimoji="1" lang="zh-CN" altLang="en-US"/>
          </a:p>
        </p:txBody>
      </p:sp>
    </p:spTree>
    <p:extLst>
      <p:ext uri="{BB962C8B-B14F-4D97-AF65-F5344CB8AC3E}">
        <p14:creationId xmlns:p14="http://schemas.microsoft.com/office/powerpoint/2010/main" val="406773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chemeClr val="accent2"/>
                </a:solidFill>
              </a:rPr>
              <a:t>static</a:t>
            </a:r>
            <a:r>
              <a:rPr kumimoji="1" lang="zh-CN" altLang="en-US" dirty="0">
                <a:solidFill>
                  <a:schemeClr val="accent2"/>
                </a:solidFill>
              </a:rPr>
              <a:t>属性</a:t>
            </a:r>
          </a:p>
        </p:txBody>
      </p:sp>
      <p:sp>
        <p:nvSpPr>
          <p:cNvPr id="3" name="内容占位符 2"/>
          <p:cNvSpPr>
            <a:spLocks noGrp="1"/>
          </p:cNvSpPr>
          <p:nvPr>
            <p:ph idx="1"/>
          </p:nvPr>
        </p:nvSpPr>
        <p:spPr/>
        <p:txBody>
          <a:bodyPr/>
          <a:lstStyle/>
          <a:p>
            <a:r>
              <a:rPr kumimoji="1" lang="en-US" altLang="zh-CN" dirty="0"/>
              <a:t>static</a:t>
            </a:r>
            <a:r>
              <a:rPr kumimoji="1" lang="zh-CN" altLang="en-US" dirty="0"/>
              <a:t>属性由其所在类共享，而非</a:t>
            </a:r>
            <a:r>
              <a:rPr kumimoji="1" lang="en-US" altLang="zh-CN" dirty="0"/>
              <a:t>static</a:t>
            </a:r>
            <a:r>
              <a:rPr kumimoji="1" lang="zh-CN" altLang="en-US" dirty="0"/>
              <a:t>属性则必须依赖特定的对象而存在。</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41</a:t>
            </a:fld>
            <a:endParaRPr kumimoji="1" lang="zh-CN" altLang="en-US"/>
          </a:p>
        </p:txBody>
      </p:sp>
      <p:sp>
        <p:nvSpPr>
          <p:cNvPr id="8" name="矩形 7"/>
          <p:cNvSpPr/>
          <p:nvPr/>
        </p:nvSpPr>
        <p:spPr>
          <a:xfrm>
            <a:off x="1079500" y="3061518"/>
            <a:ext cx="4318000" cy="234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Person{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private int id;</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int total = 0;</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Person(){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total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id = total;</a:t>
            </a:r>
          </a:p>
          <a:p>
            <a:pPr algn="just"/>
            <a:r>
              <a:rPr kumimoji="1" lang="en-US" altLang="zh-CN">
                <a:latin typeface="Heiti SC Light" charset="-122"/>
                <a:ea typeface="Heiti SC Light" charset="-122"/>
                <a:cs typeface="Heiti SC Light" charset="-122"/>
              </a:rPr>
              <a:t>    </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 </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graphicFrame>
        <p:nvGraphicFramePr>
          <p:cNvPr id="9" name="表格 8"/>
          <p:cNvGraphicFramePr/>
          <p:nvPr>
            <p:extLst>
              <p:ext uri="{D42A27DB-BD31-4B8C-83A1-F6EECF244321}">
                <p14:modId xmlns:p14="http://schemas.microsoft.com/office/powerpoint/2010/main" val="1513075083"/>
              </p:ext>
            </p:extLst>
          </p:nvPr>
        </p:nvGraphicFramePr>
        <p:xfrm>
          <a:off x="7137400" y="2829727"/>
          <a:ext cx="1752600" cy="914400"/>
        </p:xfrm>
        <a:graphic>
          <a:graphicData uri="http://schemas.openxmlformats.org/drawingml/2006/table">
            <a:tbl>
              <a:tblPr/>
              <a:tblGrid>
                <a:gridCol w="1752600"/>
              </a:tblGrid>
              <a:tr h="334963">
                <a:tc>
                  <a:txBody>
                    <a:bodyPr/>
                    <a:lstStyle/>
                    <a:p>
                      <a:pPr marL="0" lvl="0" indent="0" algn="ctr">
                        <a:spcBef>
                          <a:spcPct val="0"/>
                        </a:spcBef>
                        <a:buNone/>
                      </a:pPr>
                      <a:r>
                        <a:rPr lang="en-US" altLang="zh-CN" sz="1400" b="1" dirty="0">
                          <a:solidFill>
                            <a:srgbClr val="1D208F"/>
                          </a:solidFill>
                          <a:latin typeface="宋体" panose="02010600030101010101" pitchFamily="2" charset="-122"/>
                          <a:ea typeface="宋体" panose="02010600030101010101" pitchFamily="2" charset="-122"/>
                        </a:rPr>
                        <a:t>Person</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4E59C"/>
                    </a:solidFill>
                  </a:tcPr>
                </a:tc>
              </a:tr>
              <a:tr h="579437">
                <a:tc>
                  <a:txBody>
                    <a:bodyPr/>
                    <a:lstStyle/>
                    <a:p>
                      <a:pPr marL="0" lvl="0" indent="0">
                        <a:spcBef>
                          <a:spcPct val="0"/>
                        </a:spcBef>
                        <a:buNone/>
                      </a:pPr>
                      <a:r>
                        <a:rPr lang="en-US" altLang="zh-CN" sz="1400" dirty="0">
                          <a:solidFill>
                            <a:srgbClr val="1D208F"/>
                          </a:solidFill>
                          <a:latin typeface="宋体" panose="02010600030101010101" pitchFamily="2" charset="-122"/>
                          <a:ea typeface="宋体" panose="02010600030101010101" pitchFamily="2" charset="-122"/>
                        </a:rPr>
                        <a:t>+total : </a:t>
                      </a:r>
                      <a:r>
                        <a:rPr lang="en-US" altLang="zh-CN" sz="1400" dirty="0" err="1">
                          <a:solidFill>
                            <a:srgbClr val="1D208F"/>
                          </a:solidFill>
                          <a:latin typeface="宋体" panose="02010600030101010101" pitchFamily="2" charset="-122"/>
                          <a:ea typeface="宋体" panose="02010600030101010101" pitchFamily="2" charset="-122"/>
                        </a:rPr>
                        <a:t>int </a:t>
                      </a:r>
                      <a:r>
                        <a:rPr lang="en-US" altLang="zh-CN" sz="1400" dirty="0">
                          <a:solidFill>
                            <a:srgbClr val="1D208F"/>
                          </a:solidFill>
                          <a:latin typeface="宋体" panose="02010600030101010101" pitchFamily="2" charset="-122"/>
                          <a:ea typeface="宋体" panose="02010600030101010101" pitchFamily="2" charset="-122"/>
                        </a:rPr>
                        <a:t>= 0 </a:t>
                      </a:r>
                    </a:p>
                    <a:p>
                      <a:pPr marL="0" lvl="0" indent="0">
                        <a:spcBef>
                          <a:spcPct val="0"/>
                        </a:spcBef>
                        <a:buNone/>
                      </a:pPr>
                      <a:r>
                        <a:rPr lang="en-US" altLang="zh-CN" sz="1400" dirty="0">
                          <a:solidFill>
                            <a:srgbClr val="1D208F"/>
                          </a:solidFill>
                          <a:latin typeface="宋体" panose="02010600030101010101" pitchFamily="2" charset="-122"/>
                          <a:ea typeface="宋体" panose="02010600030101010101" pitchFamily="2" charset="-122"/>
                        </a:rPr>
                        <a:t>-id </a:t>
                      </a:r>
                      <a:r>
                        <a:rPr lang="zh-CN" altLang="en-US" sz="1400" dirty="0">
                          <a:solidFill>
                            <a:srgbClr val="1D208F"/>
                          </a:solidFill>
                          <a:latin typeface="宋体" panose="02010600030101010101" pitchFamily="2" charset="-122"/>
                          <a:ea typeface="宋体" panose="02010600030101010101" pitchFamily="2" charset="-122"/>
                        </a:rPr>
                        <a:t>   </a:t>
                      </a:r>
                      <a:r>
                        <a:rPr lang="en-US" altLang="zh-CN" sz="1400" dirty="0">
                          <a:solidFill>
                            <a:srgbClr val="1D208F"/>
                          </a:solidFill>
                          <a:latin typeface="宋体" panose="02010600030101010101" pitchFamily="2" charset="-122"/>
                          <a:ea typeface="宋体" panose="02010600030101010101" pitchFamily="2" charset="-122"/>
                        </a:rPr>
                        <a:t>: </a:t>
                      </a:r>
                      <a:r>
                        <a:rPr lang="en-US" altLang="zh-CN" sz="1400" dirty="0" err="1">
                          <a:solidFill>
                            <a:srgbClr val="1D208F"/>
                          </a:solidFill>
                          <a:latin typeface="宋体" panose="02010600030101010101" pitchFamily="2" charset="-122"/>
                          <a:ea typeface="宋体" panose="02010600030101010101" pitchFamily="2" charset="-122"/>
                        </a:rPr>
                        <a:t>int</a:t>
                      </a:r>
                      <a:endParaRPr lang="zh-CN" altLang="en-US" sz="1400" dirty="0">
                        <a:solidFill>
                          <a:srgbClr val="1D208F"/>
                        </a:solidFill>
                        <a:latin typeface="宋体" panose="02010600030101010101" pitchFamily="2" charset="-122"/>
                        <a:ea typeface="宋体" panose="02010600030101010101" pitchFamily="2" charset="-122"/>
                      </a:endParaRP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4E59C"/>
                    </a:solidFill>
                  </a:tcPr>
                </a:tc>
              </a:tr>
            </a:tbl>
          </a:graphicData>
        </a:graphic>
      </p:graphicFrame>
      <p:sp>
        <p:nvSpPr>
          <p:cNvPr id="10" name="直接连接符 889868"/>
          <p:cNvSpPr/>
          <p:nvPr/>
        </p:nvSpPr>
        <p:spPr>
          <a:xfrm flipV="1">
            <a:off x="7061200" y="3744127"/>
            <a:ext cx="838200" cy="914400"/>
          </a:xfrm>
          <a:prstGeom prst="line">
            <a:avLst/>
          </a:prstGeom>
          <a:ln w="19050" cap="flat" cmpd="sng">
            <a:solidFill>
              <a:schemeClr val="folHlink"/>
            </a:solidFill>
            <a:prstDash val="solid"/>
            <a:round/>
            <a:headEnd type="none" w="med" len="med"/>
            <a:tailEnd type="triangle" w="lg" len="lg"/>
          </a:ln>
        </p:spPr>
      </p:sp>
      <p:graphicFrame>
        <p:nvGraphicFramePr>
          <p:cNvPr id="11" name="表格 10"/>
          <p:cNvGraphicFramePr/>
          <p:nvPr>
            <p:extLst>
              <p:ext uri="{D42A27DB-BD31-4B8C-83A1-F6EECF244321}">
                <p14:modId xmlns:p14="http://schemas.microsoft.com/office/powerpoint/2010/main" val="1630670735"/>
              </p:ext>
            </p:extLst>
          </p:nvPr>
        </p:nvGraphicFramePr>
        <p:xfrm>
          <a:off x="6223000" y="4734727"/>
          <a:ext cx="1524000" cy="669925"/>
        </p:xfrm>
        <a:graphic>
          <a:graphicData uri="http://schemas.openxmlformats.org/drawingml/2006/table">
            <a:tbl>
              <a:tblPr/>
              <a:tblGrid>
                <a:gridCol w="1524000"/>
              </a:tblGrid>
              <a:tr h="334963">
                <a:tc>
                  <a:txBody>
                    <a:bodyPr/>
                    <a:lstStyle/>
                    <a:p>
                      <a:pPr marL="0" lvl="0" indent="0" algn="ctr">
                        <a:spcBef>
                          <a:spcPct val="0"/>
                        </a:spcBef>
                        <a:buNone/>
                      </a:pPr>
                      <a:r>
                        <a:rPr lang="en-US" altLang="zh-CN" sz="1400" b="1" dirty="0">
                          <a:solidFill>
                            <a:srgbClr val="1D208F"/>
                          </a:solidFill>
                          <a:latin typeface="宋体" panose="02010600030101010101" pitchFamily="2" charset="-122"/>
                          <a:ea typeface="宋体" panose="02010600030101010101" pitchFamily="2" charset="-122"/>
                        </a:rPr>
                        <a:t>p1 : Person</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4E59C"/>
                    </a:solidFill>
                  </a:tcPr>
                </a:tc>
              </a:tr>
              <a:tr h="334962">
                <a:tc>
                  <a:txBody>
                    <a:bodyPr/>
                    <a:lstStyle/>
                    <a:p>
                      <a:pPr marL="0" lvl="0" indent="0" algn="ctr">
                        <a:spcBef>
                          <a:spcPct val="0"/>
                        </a:spcBef>
                        <a:buNone/>
                      </a:pPr>
                      <a:r>
                        <a:rPr lang="en-US" altLang="zh-CN" sz="1400" dirty="0">
                          <a:solidFill>
                            <a:srgbClr val="1D208F"/>
                          </a:solidFill>
                          <a:latin typeface="宋体" panose="02010600030101010101" pitchFamily="2" charset="-122"/>
                          <a:ea typeface="宋体" panose="02010600030101010101" pitchFamily="2" charset="-122"/>
                        </a:rPr>
                        <a:t>id=1</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4E59C"/>
                    </a:solidFill>
                  </a:tcPr>
                </a:tc>
              </a:tr>
            </a:tbl>
          </a:graphicData>
        </a:graphic>
      </p:graphicFrame>
      <p:graphicFrame>
        <p:nvGraphicFramePr>
          <p:cNvPr id="12" name="表格 11"/>
          <p:cNvGraphicFramePr/>
          <p:nvPr>
            <p:extLst>
              <p:ext uri="{D42A27DB-BD31-4B8C-83A1-F6EECF244321}">
                <p14:modId xmlns:p14="http://schemas.microsoft.com/office/powerpoint/2010/main" val="496740131"/>
              </p:ext>
            </p:extLst>
          </p:nvPr>
        </p:nvGraphicFramePr>
        <p:xfrm>
          <a:off x="8128000" y="4734727"/>
          <a:ext cx="1524000" cy="669925"/>
        </p:xfrm>
        <a:graphic>
          <a:graphicData uri="http://schemas.openxmlformats.org/drawingml/2006/table">
            <a:tbl>
              <a:tblPr/>
              <a:tblGrid>
                <a:gridCol w="1524000"/>
              </a:tblGrid>
              <a:tr h="334963">
                <a:tc>
                  <a:txBody>
                    <a:bodyPr/>
                    <a:lstStyle/>
                    <a:p>
                      <a:pPr marL="0" lvl="0" indent="0" algn="ctr">
                        <a:spcBef>
                          <a:spcPct val="0"/>
                        </a:spcBef>
                        <a:buNone/>
                      </a:pPr>
                      <a:r>
                        <a:rPr lang="en-US" altLang="zh-CN" sz="1400" b="1" dirty="0">
                          <a:solidFill>
                            <a:srgbClr val="1D208F"/>
                          </a:solidFill>
                          <a:latin typeface="宋体" panose="02010600030101010101" pitchFamily="2" charset="-122"/>
                          <a:ea typeface="宋体" panose="02010600030101010101" pitchFamily="2" charset="-122"/>
                        </a:rPr>
                        <a:t>p2 : Person</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4E59C"/>
                    </a:solidFill>
                  </a:tcPr>
                </a:tc>
              </a:tr>
              <a:tr h="334962">
                <a:tc>
                  <a:txBody>
                    <a:bodyPr/>
                    <a:lstStyle/>
                    <a:p>
                      <a:pPr marL="0" lvl="0" indent="0" algn="ctr">
                        <a:spcBef>
                          <a:spcPct val="0"/>
                        </a:spcBef>
                        <a:buNone/>
                      </a:pPr>
                      <a:r>
                        <a:rPr lang="en-US" altLang="zh-CN" sz="1400" dirty="0">
                          <a:solidFill>
                            <a:srgbClr val="1D208F"/>
                          </a:solidFill>
                          <a:latin typeface="宋体" panose="02010600030101010101" pitchFamily="2" charset="-122"/>
                          <a:ea typeface="宋体" panose="02010600030101010101" pitchFamily="2" charset="-122"/>
                        </a:rPr>
                        <a:t>id=2</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4E59C"/>
                    </a:solidFill>
                  </a:tcPr>
                </a:tc>
              </a:tr>
            </a:tbl>
          </a:graphicData>
        </a:graphic>
      </p:graphicFrame>
      <p:sp>
        <p:nvSpPr>
          <p:cNvPr id="13" name="直接连接符 889885"/>
          <p:cNvSpPr/>
          <p:nvPr/>
        </p:nvSpPr>
        <p:spPr>
          <a:xfrm flipH="1" flipV="1">
            <a:off x="8128000" y="3744127"/>
            <a:ext cx="914400" cy="990600"/>
          </a:xfrm>
          <a:prstGeom prst="line">
            <a:avLst/>
          </a:prstGeom>
          <a:ln w="19050" cap="flat" cmpd="sng">
            <a:solidFill>
              <a:schemeClr val="folHlink"/>
            </a:solidFill>
            <a:prstDash val="solid"/>
            <a:round/>
            <a:headEnd type="none" w="med" len="med"/>
            <a:tailEnd type="triangle" w="lg" len="lg"/>
          </a:ln>
        </p:spPr>
      </p:sp>
      <p:sp>
        <p:nvSpPr>
          <p:cNvPr id="14" name="文本框 889886"/>
          <p:cNvSpPr txBox="1"/>
          <p:nvPr/>
        </p:nvSpPr>
        <p:spPr>
          <a:xfrm>
            <a:off x="8509000" y="4048927"/>
            <a:ext cx="1638300" cy="336550"/>
          </a:xfrm>
          <a:prstGeom prst="rect">
            <a:avLst/>
          </a:prstGeom>
          <a:noFill/>
          <a:ln w="9525">
            <a:noFill/>
          </a:ln>
        </p:spPr>
        <p:txBody>
          <a:bodyPr wrap="square" anchor="t">
            <a:spAutoFit/>
          </a:bodyPr>
          <a:lstStyle/>
          <a:p>
            <a:pPr lvl="0" indent="0">
              <a:spcBef>
                <a:spcPct val="50000"/>
              </a:spcBef>
              <a:buClr>
                <a:srgbClr val="000000"/>
              </a:buClr>
            </a:pPr>
            <a:r>
              <a:rPr lang="en-US" altLang="zh-CN" sz="1600" dirty="0">
                <a:solidFill>
                  <a:srgbClr val="1D208F"/>
                </a:solidFill>
                <a:latin typeface="宋体" panose="02010600030101010101" pitchFamily="2" charset="-122"/>
                <a:ea typeface="宋体" panose="02010600030101010101" pitchFamily="2" charset="-122"/>
              </a:rPr>
              <a:t>&lt;&lt;</a:t>
            </a:r>
            <a:r>
              <a:rPr lang="en-US" altLang="zh-CN" sz="1600" dirty="0" err="1">
                <a:solidFill>
                  <a:srgbClr val="1D208F"/>
                </a:solidFill>
                <a:latin typeface="宋体" panose="02010600030101010101" pitchFamily="2" charset="-122"/>
                <a:ea typeface="宋体" panose="02010600030101010101" pitchFamily="2" charset="-122"/>
              </a:rPr>
              <a:t>instanceOf</a:t>
            </a:r>
            <a:r>
              <a:rPr lang="en-US" altLang="zh-CN" sz="1600" dirty="0">
                <a:solidFill>
                  <a:srgbClr val="1D208F"/>
                </a:solidFill>
                <a:latin typeface="宋体" panose="02010600030101010101" pitchFamily="2" charset="-122"/>
                <a:ea typeface="宋体" panose="02010600030101010101" pitchFamily="2" charset="-122"/>
              </a:rPr>
              <a:t>&gt;&gt;</a:t>
            </a:r>
          </a:p>
        </p:txBody>
      </p:sp>
      <p:sp>
        <p:nvSpPr>
          <p:cNvPr id="15" name="文本框 889887"/>
          <p:cNvSpPr txBox="1"/>
          <p:nvPr/>
        </p:nvSpPr>
        <p:spPr>
          <a:xfrm>
            <a:off x="5994400" y="4093377"/>
            <a:ext cx="1638300" cy="336550"/>
          </a:xfrm>
          <a:prstGeom prst="rect">
            <a:avLst/>
          </a:prstGeom>
          <a:noFill/>
          <a:ln w="9525">
            <a:noFill/>
          </a:ln>
        </p:spPr>
        <p:txBody>
          <a:bodyPr wrap="square" anchor="t">
            <a:spAutoFit/>
          </a:bodyPr>
          <a:lstStyle/>
          <a:p>
            <a:pPr lvl="0" indent="0">
              <a:spcBef>
                <a:spcPct val="50000"/>
              </a:spcBef>
              <a:buClr>
                <a:srgbClr val="000000"/>
              </a:buClr>
            </a:pPr>
            <a:r>
              <a:rPr lang="en-US" altLang="zh-CN" sz="1600" dirty="0">
                <a:solidFill>
                  <a:srgbClr val="1D208F"/>
                </a:solidFill>
                <a:latin typeface="宋体" panose="02010600030101010101" pitchFamily="2" charset="-122"/>
                <a:ea typeface="宋体" panose="02010600030101010101" pitchFamily="2" charset="-122"/>
              </a:rPr>
              <a:t>&lt;&lt;</a:t>
            </a:r>
            <a:r>
              <a:rPr lang="en-US" altLang="zh-CN" sz="1600" dirty="0" err="1">
                <a:solidFill>
                  <a:srgbClr val="1D208F"/>
                </a:solidFill>
                <a:latin typeface="宋体" panose="02010600030101010101" pitchFamily="2" charset="-122"/>
                <a:ea typeface="宋体" panose="02010600030101010101" pitchFamily="2" charset="-122"/>
              </a:rPr>
              <a:t>instanceOf</a:t>
            </a:r>
            <a:r>
              <a:rPr lang="en-US" altLang="zh-CN" sz="1600" dirty="0">
                <a:solidFill>
                  <a:srgbClr val="1D208F"/>
                </a:solidFill>
                <a:latin typeface="宋体" panose="02010600030101010101" pitchFamily="2" charset="-122"/>
                <a:ea typeface="宋体" panose="02010600030101010101" pitchFamily="2" charset="-122"/>
              </a:rPr>
              <a:t>&gt;&gt;</a:t>
            </a:r>
          </a:p>
        </p:txBody>
      </p:sp>
    </p:spTree>
    <p:extLst>
      <p:ext uri="{BB962C8B-B14F-4D97-AF65-F5344CB8AC3E}">
        <p14:creationId xmlns:p14="http://schemas.microsoft.com/office/powerpoint/2010/main" val="19426363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static</a:t>
            </a:r>
            <a:r>
              <a:rPr kumimoji="1" lang="zh-CN" altLang="en-US" dirty="0"/>
              <a:t>属性举例</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42</a:t>
            </a:fld>
            <a:endParaRPr kumimoji="1" lang="zh-CN" altLang="en-US"/>
          </a:p>
        </p:txBody>
      </p:sp>
      <p:sp>
        <p:nvSpPr>
          <p:cNvPr id="9" name="矩形 8"/>
          <p:cNvSpPr/>
          <p:nvPr/>
        </p:nvSpPr>
        <p:spPr>
          <a:xfrm>
            <a:off x="838201" y="2012966"/>
            <a:ext cx="4318000" cy="234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Person{</a:t>
            </a:r>
          </a:p>
          <a:p>
            <a:pPr algn="just"/>
            <a:r>
              <a:rPr kumimoji="1" lang="en-US" altLang="zh-CN">
                <a:latin typeface="Heiti SC Light" charset="-122"/>
                <a:ea typeface="Heiti SC Light" charset="-122"/>
                <a:cs typeface="Heiti SC Light" charset="-122"/>
              </a:rPr>
              <a:t>    private int id;</a:t>
            </a:r>
          </a:p>
          <a:p>
            <a:pPr algn="just"/>
            <a:r>
              <a:rPr kumimoji="1" lang="zh-CN" altLang="en-US">
                <a:solidFill>
                  <a:srgbClr val="FF0000"/>
                </a:solidFill>
                <a:latin typeface="Heiti SC Light" charset="-122"/>
                <a:ea typeface="Heiti SC Light" charset="-122"/>
                <a:cs typeface="Heiti SC Light" charset="-122"/>
              </a:rPr>
              <a:t>    </a:t>
            </a:r>
            <a:r>
              <a:rPr kumimoji="1" lang="en-US" altLang="zh-CN">
                <a:solidFill>
                  <a:srgbClr val="FF0000"/>
                </a:solidFill>
                <a:latin typeface="Heiti SC Light" charset="-122"/>
                <a:ea typeface="Heiti SC Light" charset="-122"/>
                <a:cs typeface="Heiti SC Light" charset="-122"/>
              </a:rPr>
              <a:t>public static int total = 0;</a:t>
            </a:r>
          </a:p>
          <a:p>
            <a:pPr algn="just"/>
            <a:r>
              <a:rPr kumimoji="1" lang="en-US" altLang="zh-CN">
                <a:latin typeface="Heiti SC Light" charset="-122"/>
                <a:ea typeface="Heiti SC Light" charset="-122"/>
                <a:cs typeface="Heiti SC Light" charset="-122"/>
              </a:rPr>
              <a:t>    public Person(){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total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id = total;</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
        <p:nvSpPr>
          <p:cNvPr id="10" name="矩形 9"/>
          <p:cNvSpPr/>
          <p:nvPr/>
        </p:nvSpPr>
        <p:spPr>
          <a:xfrm>
            <a:off x="5562600" y="3416299"/>
            <a:ext cx="5791200" cy="2620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indent="0" algn="just">
              <a:buClr>
                <a:schemeClr val="tx2"/>
              </a:buClr>
              <a:buSzPct val="115000"/>
              <a:buFont typeface="Wingdings" panose="05000000000000000000" pitchFamily="2" charset="2"/>
              <a:buNone/>
            </a:pPr>
            <a:r>
              <a:rPr lang="en-US" altLang="zh-CN" dirty="0">
                <a:solidFill>
                  <a:schemeClr val="bg1"/>
                </a:solidFill>
                <a:latin typeface="Heiti SC Light" charset="-122"/>
                <a:ea typeface="Heiti SC Light" charset="-122"/>
                <a:cs typeface="Heiti SC Light" charset="-122"/>
              </a:rPr>
              <a:t>public class Test {</a:t>
            </a:r>
          </a:p>
          <a:p>
            <a:pPr lvl="1" indent="0" algn="just">
              <a:buClr>
                <a:schemeClr val="tx2"/>
              </a:buClr>
              <a:buSzPct val="115000"/>
              <a:buFont typeface="Wingdings" panose="05000000000000000000" pitchFamily="2" charset="2"/>
              <a:buNone/>
            </a:pPr>
            <a:r>
              <a:rPr lang="en-US" altLang="zh-CN" dirty="0">
                <a:solidFill>
                  <a:schemeClr val="bg1"/>
                </a:solidFill>
                <a:latin typeface="Heiti SC Light" charset="-122"/>
                <a:ea typeface="Heiti SC Light" charset="-122"/>
                <a:cs typeface="Heiti SC Light" charset="-122"/>
              </a:rPr>
              <a:t>public static void main(String args[]) { 	</a:t>
            </a:r>
          </a:p>
          <a:p>
            <a:pPr lvl="2" indent="0" algn="just">
              <a:buClr>
                <a:schemeClr val="tx2"/>
              </a:buClr>
              <a:buSzPct val="115000"/>
              <a:buFont typeface="Wingdings" panose="05000000000000000000" pitchFamily="2" charset="2"/>
              <a:buNone/>
            </a:pPr>
            <a:r>
              <a:rPr lang="en-US" altLang="zh-CN" dirty="0">
                <a:solidFill>
                  <a:srgbClr val="FF0000"/>
                </a:solidFill>
                <a:latin typeface="Heiti SC Light" charset="-122"/>
                <a:ea typeface="Heiti SC Light" charset="-122"/>
                <a:cs typeface="Heiti SC Light" charset="-122"/>
              </a:rPr>
              <a:t>Person.total</a:t>
            </a:r>
            <a:r>
              <a:rPr lang="en-US" altLang="zh-CN" dirty="0">
                <a:solidFill>
                  <a:schemeClr val="bg1"/>
                </a:solidFill>
                <a:latin typeface="Heiti SC Light" charset="-122"/>
                <a:ea typeface="Heiti SC Light" charset="-122"/>
                <a:cs typeface="Heiti SC Light" charset="-122"/>
              </a:rPr>
              <a:t> = 100;			</a:t>
            </a:r>
          </a:p>
          <a:p>
            <a:pPr lvl="2" indent="0" algn="just">
              <a:buClr>
                <a:schemeClr val="tx2"/>
              </a:buClr>
              <a:buSzPct val="115000"/>
              <a:buFont typeface="Wingdings" panose="05000000000000000000" pitchFamily="2" charset="2"/>
              <a:buNone/>
            </a:pPr>
            <a:r>
              <a:rPr lang="en-US" altLang="zh-CN" dirty="0">
                <a:solidFill>
                  <a:schemeClr val="bg1"/>
                </a:solidFill>
                <a:latin typeface="Heiti SC Light" charset="-122"/>
                <a:ea typeface="Heiti SC Light" charset="-122"/>
                <a:cs typeface="Heiti SC Light" charset="-122"/>
              </a:rPr>
              <a:t>System.out.println(Person.total);</a:t>
            </a:r>
          </a:p>
          <a:p>
            <a:pPr lvl="2" indent="0" algn="just">
              <a:buClr>
                <a:schemeClr val="tx2"/>
              </a:buClr>
              <a:buSzPct val="115000"/>
              <a:buFont typeface="Wingdings" panose="05000000000000000000" pitchFamily="2" charset="2"/>
              <a:buNone/>
            </a:pPr>
            <a:r>
              <a:rPr lang="en-US" altLang="zh-CN" dirty="0">
                <a:solidFill>
                  <a:schemeClr val="bg1"/>
                </a:solidFill>
                <a:latin typeface="Heiti SC Light" charset="-122"/>
                <a:ea typeface="Heiti SC Light" charset="-122"/>
                <a:cs typeface="Heiti SC Light" charset="-122"/>
              </a:rPr>
              <a:t>Person p1 = new Person();</a:t>
            </a:r>
          </a:p>
          <a:p>
            <a:pPr lvl="2" indent="0" algn="just">
              <a:buClr>
                <a:schemeClr val="tx2"/>
              </a:buClr>
              <a:buSzPct val="115000"/>
              <a:buFont typeface="Wingdings" panose="05000000000000000000" pitchFamily="2" charset="2"/>
              <a:buNone/>
            </a:pPr>
            <a:r>
              <a:rPr lang="en-US" altLang="zh-CN" dirty="0">
                <a:solidFill>
                  <a:schemeClr val="bg1"/>
                </a:solidFill>
                <a:latin typeface="Heiti SC Light" charset="-122"/>
                <a:ea typeface="Heiti SC Light" charset="-122"/>
                <a:cs typeface="Heiti SC Light" charset="-122"/>
              </a:rPr>
              <a:t>Person p2 = new Person();		</a:t>
            </a:r>
          </a:p>
          <a:p>
            <a:pPr lvl="2" indent="0" algn="just">
              <a:buClr>
                <a:schemeClr val="tx2"/>
              </a:buClr>
              <a:buSzPct val="115000"/>
              <a:buFont typeface="Wingdings" panose="05000000000000000000" pitchFamily="2" charset="2"/>
              <a:buNone/>
            </a:pPr>
            <a:r>
              <a:rPr lang="en-US" altLang="zh-CN" dirty="0">
                <a:solidFill>
                  <a:schemeClr val="bg1"/>
                </a:solidFill>
                <a:latin typeface="Heiti SC Light" charset="-122"/>
                <a:ea typeface="Heiti SC Light" charset="-122"/>
                <a:cs typeface="Heiti SC Light" charset="-122"/>
              </a:rPr>
              <a:t>System.out.println(Person.total);</a:t>
            </a:r>
          </a:p>
          <a:p>
            <a:pPr lvl="1" indent="0" algn="just">
              <a:buClr>
                <a:schemeClr val="tx2"/>
              </a:buClr>
              <a:buSzPct val="115000"/>
              <a:buFont typeface="Wingdings" panose="05000000000000000000" pitchFamily="2" charset="2"/>
              <a:buNone/>
            </a:pPr>
            <a:r>
              <a:rPr lang="en-US" altLang="zh-CN" dirty="0">
                <a:solidFill>
                  <a:schemeClr val="bg1"/>
                </a:solidFill>
                <a:latin typeface="Heiti SC Light" charset="-122"/>
                <a:ea typeface="Heiti SC Light" charset="-122"/>
                <a:cs typeface="Heiti SC Light" charset="-122"/>
              </a:rPr>
              <a:t>}</a:t>
            </a:r>
          </a:p>
          <a:p>
            <a:pPr lvl="0" indent="0" algn="just">
              <a:buClr>
                <a:schemeClr val="tx2"/>
              </a:buClr>
              <a:buSzPct val="115000"/>
              <a:buFont typeface="Wingdings" panose="05000000000000000000" pitchFamily="2" charset="2"/>
              <a:buNone/>
            </a:pPr>
            <a:r>
              <a:rPr lang="en-US" altLang="zh-CN" dirty="0">
                <a:solidFill>
                  <a:schemeClr val="bg1"/>
                </a:solidFill>
                <a:latin typeface="Heiti SC Light" charset="-122"/>
                <a:ea typeface="Heiti SC Light" charset="-122"/>
                <a:cs typeface="Heiti SC Light" charset="-122"/>
              </a:rPr>
              <a:t>}</a:t>
            </a:r>
          </a:p>
          <a:p>
            <a:pPr algn="just"/>
            <a:endParaRPr kumimoji="1" lang="en-US" altLang="zh-CN">
              <a:latin typeface="Heiti SC Light" charset="-122"/>
              <a:ea typeface="Heiti SC Light" charset="-122"/>
              <a:cs typeface="Heiti SC Light" charset="-122"/>
            </a:endParaRPr>
          </a:p>
        </p:txBody>
      </p:sp>
    </p:spTree>
    <p:extLst>
      <p:ext uri="{BB962C8B-B14F-4D97-AF65-F5344CB8AC3E}">
        <p14:creationId xmlns:p14="http://schemas.microsoft.com/office/powerpoint/2010/main" val="1735301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static</a:t>
            </a:r>
            <a:r>
              <a:rPr kumimoji="1" lang="zh-CN" altLang="en-US" dirty="0"/>
              <a:t>方法</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43</a:t>
            </a:fld>
            <a:endParaRPr kumimoji="1" lang="zh-CN" altLang="en-US"/>
          </a:p>
        </p:txBody>
      </p:sp>
      <p:sp>
        <p:nvSpPr>
          <p:cNvPr id="9" name="矩形 8"/>
          <p:cNvSpPr/>
          <p:nvPr/>
        </p:nvSpPr>
        <p:spPr>
          <a:xfrm>
            <a:off x="838201" y="2012966"/>
            <a:ext cx="4318000" cy="4024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Person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private int id;</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private static int total = 0;</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Person()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total++;</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id = total;</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int getId(){</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return id;</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int getTotalPerson() {</a:t>
            </a:r>
          </a:p>
          <a:p>
            <a:pPr algn="just"/>
            <a:r>
              <a:rPr kumimoji="1" lang="en-US" altLang="zh-CN">
                <a:latin typeface="Heiti SC Light" charset="-122"/>
                <a:ea typeface="Heiti SC Light" charset="-122"/>
                <a:cs typeface="Heiti SC Light" charset="-122"/>
              </a:rPr>
              <a:t> </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return total;</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
        <p:nvSpPr>
          <p:cNvPr id="10" name="矩形 9"/>
          <p:cNvSpPr/>
          <p:nvPr/>
        </p:nvSpPr>
        <p:spPr>
          <a:xfrm>
            <a:off x="5562600" y="2851951"/>
            <a:ext cx="5791200" cy="234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Test{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void main(String[] args)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System.out.println(Person.getTotalPerson());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Person p1 = new Person();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System.out.println(p1.getTotalPerson());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System.out.println(Person.getTotalPerson());</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p>
          <a:p>
            <a:pPr algn="just"/>
            <a:endParaRPr kumimoji="1" lang="en-US" altLang="zh-CN">
              <a:latin typeface="Heiti SC Light" charset="-122"/>
              <a:ea typeface="Heiti SC Light" charset="-122"/>
              <a:cs typeface="Heiti SC Light" charset="-122"/>
            </a:endParaRPr>
          </a:p>
        </p:txBody>
      </p:sp>
    </p:spTree>
    <p:extLst>
      <p:ext uri="{BB962C8B-B14F-4D97-AF65-F5344CB8AC3E}">
        <p14:creationId xmlns:p14="http://schemas.microsoft.com/office/powerpoint/2010/main" val="16266032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chemeClr val="accent2"/>
                </a:solidFill>
              </a:rPr>
              <a:t>static</a:t>
            </a:r>
            <a:r>
              <a:rPr kumimoji="1" lang="zh-CN" altLang="en-US" dirty="0">
                <a:solidFill>
                  <a:schemeClr val="accent2"/>
                </a:solidFill>
              </a:rPr>
              <a:t>初始化块</a:t>
            </a:r>
          </a:p>
        </p:txBody>
      </p:sp>
      <p:sp>
        <p:nvSpPr>
          <p:cNvPr id="3" name="内容占位符 2"/>
          <p:cNvSpPr>
            <a:spLocks noGrp="1"/>
          </p:cNvSpPr>
          <p:nvPr>
            <p:ph idx="1"/>
          </p:nvPr>
        </p:nvSpPr>
        <p:spPr/>
        <p:txBody>
          <a:bodyPr/>
          <a:lstStyle/>
          <a:p>
            <a:r>
              <a:rPr lang="zh-CN" altLang="en-US" dirty="0"/>
              <a:t>在类的定义体中、方法的外部可包含</a:t>
            </a:r>
            <a:r>
              <a:rPr lang="en-US" altLang="zh-CN" dirty="0"/>
              <a:t>static</a:t>
            </a:r>
            <a:r>
              <a:rPr lang="zh-CN" altLang="en-US" dirty="0"/>
              <a:t>语句块</a:t>
            </a:r>
            <a:r>
              <a:rPr lang="en-US" altLang="zh-CN" dirty="0"/>
              <a:t>,static</a:t>
            </a:r>
            <a:r>
              <a:rPr lang="zh-CN" altLang="en-US" dirty="0"/>
              <a:t>块仅在其所属的类被载入时执行一次</a:t>
            </a:r>
            <a:r>
              <a:rPr lang="en-US" altLang="zh-CN" dirty="0"/>
              <a:t>,</a:t>
            </a:r>
            <a:r>
              <a:rPr lang="zh-CN" altLang="en-US" dirty="0"/>
              <a:t>通常用于初始化化</a:t>
            </a:r>
            <a:r>
              <a:rPr lang="en-US" altLang="zh-CN" dirty="0"/>
              <a:t>static (</a:t>
            </a:r>
            <a:r>
              <a:rPr lang="zh-CN" altLang="en-US" dirty="0"/>
              <a:t>类</a:t>
            </a:r>
            <a:r>
              <a:rPr lang="en-US" altLang="zh-CN" dirty="0"/>
              <a:t>)</a:t>
            </a:r>
            <a:r>
              <a:rPr lang="zh-CN" altLang="en-US" dirty="0"/>
              <a:t>属性</a:t>
            </a:r>
          </a:p>
          <a:p>
            <a:endParaRPr kumimoji="1" lang="zh-CN" altLang="en-US" dirty="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44</a:t>
            </a:fld>
            <a:endParaRPr kumimoji="1" lang="zh-CN" altLang="en-US"/>
          </a:p>
        </p:txBody>
      </p:sp>
      <p:sp>
        <p:nvSpPr>
          <p:cNvPr id="8" name="矩形 7"/>
          <p:cNvSpPr/>
          <p:nvPr/>
        </p:nvSpPr>
        <p:spPr>
          <a:xfrm>
            <a:off x="1075337" y="2717800"/>
            <a:ext cx="7708900" cy="3459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class Person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int total;</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static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total = 100;System.out.println("in static block!");</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public class Test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void main(String[] args)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System.out.println("total = "+ Person.total);</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System.out.println("total = "+ Person.total);</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1521721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非</a:t>
            </a:r>
            <a:r>
              <a:rPr kumimoji="1" lang="en-US" altLang="zh-CN" dirty="0">
                <a:solidFill>
                  <a:schemeClr val="accent2"/>
                </a:solidFill>
              </a:rPr>
              <a:t>static</a:t>
            </a:r>
            <a:r>
              <a:rPr kumimoji="1" lang="zh-CN" altLang="en-US" dirty="0">
                <a:solidFill>
                  <a:schemeClr val="accent2"/>
                </a:solidFill>
              </a:rPr>
              <a:t>初始化块</a:t>
            </a:r>
          </a:p>
        </p:txBody>
      </p:sp>
      <p:sp>
        <p:nvSpPr>
          <p:cNvPr id="3" name="内容占位符 2"/>
          <p:cNvSpPr>
            <a:spLocks noGrp="1"/>
          </p:cNvSpPr>
          <p:nvPr>
            <p:ph idx="1"/>
          </p:nvPr>
        </p:nvSpPr>
        <p:spPr/>
        <p:txBody>
          <a:bodyPr/>
          <a:lstStyle/>
          <a:p>
            <a:r>
              <a:rPr lang="en-US" altLang="x-none" dirty="0"/>
              <a:t>非static的初始化块在创建对象时被自动调用</a:t>
            </a:r>
            <a:endParaRPr kumimoji="1" lang="zh-CN" altLang="en-US" dirty="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45</a:t>
            </a:fld>
            <a:endParaRPr kumimoji="1" lang="zh-CN" altLang="en-US"/>
          </a:p>
        </p:txBody>
      </p:sp>
      <p:sp>
        <p:nvSpPr>
          <p:cNvPr id="8" name="矩形 7"/>
          <p:cNvSpPr/>
          <p:nvPr/>
        </p:nvSpPr>
        <p:spPr>
          <a:xfrm>
            <a:off x="1075337" y="2413000"/>
            <a:ext cx="7708900" cy="3898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latin typeface="Heiti SC Light" charset="-122"/>
                <a:ea typeface="Heiti SC Light" charset="-122"/>
                <a:cs typeface="Heiti SC Light" charset="-122"/>
              </a:rPr>
              <a:t>class A{</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private int i = 5;</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{System.out.println("</a:t>
            </a:r>
            <a:r>
              <a:rPr kumimoji="1" lang="zh-CN" altLang="mr-IN">
                <a:latin typeface="Heiti SC Light" charset="-122"/>
                <a:ea typeface="Heiti SC Light" charset="-122"/>
                <a:cs typeface="Heiti SC Light" charset="-122"/>
              </a:rPr>
              <a:t>创建新对象</a:t>
            </a:r>
            <a:r>
              <a:rPr kumimoji="1" lang="mr-IN" altLang="zh-CN">
                <a:latin typeface="Heiti SC Light" charset="-122"/>
                <a:ea typeface="Heiti SC Light" charset="-122"/>
                <a:cs typeface="Heiti SC Light" charset="-122"/>
              </a:rPr>
              <a:t>---"); }</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A(){}</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A(int a){</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System.out.println("</a:t>
            </a:r>
            <a:r>
              <a:rPr kumimoji="1" lang="zh-CN" altLang="mr-IN">
                <a:latin typeface="Heiti SC Light" charset="-122"/>
                <a:ea typeface="Heiti SC Light" charset="-122"/>
                <a:cs typeface="Heiti SC Light" charset="-122"/>
              </a:rPr>
              <a:t>开始执行构造方法体中语句</a:t>
            </a:r>
            <a:r>
              <a:rPr kumimoji="1" lang="mr-IN" altLang="zh-CN">
                <a:latin typeface="Heiti SC Light" charset="-122"/>
                <a:ea typeface="Heiti SC Light" charset="-122"/>
                <a:cs typeface="Heiti SC Light" charset="-122"/>
              </a:rPr>
              <a:t>");</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i = a;</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System.out.println("</a:t>
            </a:r>
            <a:r>
              <a:rPr kumimoji="1" lang="zh-CN" altLang="mr-IN">
                <a:latin typeface="Heiti SC Light" charset="-122"/>
                <a:ea typeface="Heiti SC Light" charset="-122"/>
                <a:cs typeface="Heiti SC Light" charset="-122"/>
              </a:rPr>
              <a:t>构造方法体中语句执行完毕</a:t>
            </a:r>
            <a:r>
              <a:rPr kumimoji="1" lang="mr-IN" altLang="zh-CN">
                <a:latin typeface="Heiti SC Light" charset="-122"/>
                <a:ea typeface="Heiti SC Light" charset="-122"/>
                <a:cs typeface="Heiti SC Light" charset="-122"/>
              </a:rPr>
              <a:t>");</a:t>
            </a:r>
            <a:endParaRPr kumimoji="1" lang="en-US" altLang="zh-CN">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a:t>
            </a:r>
            <a:endParaRPr kumimoji="1" lang="en-US" altLang="zh-CN">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public class Test {</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static void main(String[] args) {</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new A();</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new A(3);</a:t>
            </a:r>
            <a:endParaRPr kumimoji="1" lang="en-US" altLang="zh-CN">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8219256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静态导入</a:t>
            </a:r>
          </a:p>
        </p:txBody>
      </p:sp>
      <p:sp>
        <p:nvSpPr>
          <p:cNvPr id="3" name="内容占位符 2"/>
          <p:cNvSpPr>
            <a:spLocks noGrp="1"/>
          </p:cNvSpPr>
          <p:nvPr>
            <p:ph idx="1"/>
          </p:nvPr>
        </p:nvSpPr>
        <p:spPr/>
        <p:txBody>
          <a:bodyPr/>
          <a:lstStyle/>
          <a:p>
            <a:r>
              <a:rPr kumimoji="1" lang="zh-CN" altLang="en-US" dirty="0"/>
              <a:t>静态导入用于导入其他类或接口中的</a:t>
            </a:r>
            <a:r>
              <a:rPr kumimoji="1" lang="en-US" altLang="zh-CN" dirty="0"/>
              <a:t>static</a:t>
            </a:r>
            <a:r>
              <a:rPr kumimoji="1" lang="zh-CN" altLang="en-US" dirty="0"/>
              <a:t>成员。</a:t>
            </a:r>
            <a:endParaRPr kumimoji="1" lang="en-US" altLang="zh-CN" dirty="0"/>
          </a:p>
          <a:p>
            <a:r>
              <a:rPr kumimoji="1" lang="zh-CN" altLang="en-US" dirty="0"/>
              <a:t>语法格式：</a:t>
            </a:r>
            <a:endParaRPr kumimoji="1" lang="en-US" altLang="zh-CN" dirty="0"/>
          </a:p>
          <a:p>
            <a:pPr lvl="1"/>
            <a:endParaRPr kumimoji="1" lang="en-US" altLang="zh-CN" dirty="0"/>
          </a:p>
          <a:p>
            <a:endParaRPr kumimoji="1" lang="en-US" altLang="zh-CN" dirty="0"/>
          </a:p>
          <a:p>
            <a:r>
              <a:rPr kumimoji="1" lang="zh-CN" altLang="en-US" dirty="0"/>
              <a:t>举例</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46</a:t>
            </a:fld>
            <a:endParaRPr kumimoji="1" lang="zh-CN" altLang="en-US"/>
          </a:p>
        </p:txBody>
      </p:sp>
      <p:sp>
        <p:nvSpPr>
          <p:cNvPr id="8" name="矩形 7"/>
          <p:cNvSpPr/>
          <p:nvPr/>
        </p:nvSpPr>
        <p:spPr>
          <a:xfrm>
            <a:off x="1075337" y="2870201"/>
            <a:ext cx="7708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latin typeface="Heiti SC Light" charset="-122"/>
                <a:ea typeface="Heiti SC Light" charset="-122"/>
                <a:cs typeface="Heiti SC Light" charset="-122"/>
              </a:rPr>
              <a:t>import static &lt;</a:t>
            </a:r>
            <a:r>
              <a:rPr kumimoji="1" lang="zh-CN" altLang="mr-IN">
                <a:latin typeface="Heiti SC Light" charset="-122"/>
                <a:ea typeface="Heiti SC Light" charset="-122"/>
                <a:cs typeface="Heiti SC Light" charset="-122"/>
              </a:rPr>
              <a:t>包路径</a:t>
            </a:r>
            <a:r>
              <a:rPr kumimoji="1" lang="mr-IN" altLang="zh-CN">
                <a:latin typeface="Heiti SC Light" charset="-122"/>
                <a:ea typeface="Heiti SC Light" charset="-122"/>
                <a:cs typeface="Heiti SC Light" charset="-122"/>
              </a:rPr>
              <a:t>&gt;.&lt;</a:t>
            </a:r>
            <a:r>
              <a:rPr kumimoji="1" lang="zh-CN" altLang="mr-IN">
                <a:latin typeface="Heiti SC Light" charset="-122"/>
                <a:ea typeface="Heiti SC Light" charset="-122"/>
                <a:cs typeface="Heiti SC Light" charset="-122"/>
              </a:rPr>
              <a:t>类名</a:t>
            </a:r>
            <a:r>
              <a:rPr kumimoji="1" lang="mr-IN" altLang="zh-CN">
                <a:latin typeface="Heiti SC Light" charset="-122"/>
                <a:ea typeface="Heiti SC Light" charset="-122"/>
                <a:cs typeface="Heiti SC Light" charset="-122"/>
              </a:rPr>
              <a:t>&gt;.*</a:t>
            </a:r>
            <a:endParaRPr kumimoji="1" lang="en-US" altLang="zh-CN">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import static &lt;</a:t>
            </a:r>
            <a:r>
              <a:rPr kumimoji="1" lang="zh-CN" altLang="mr-IN">
                <a:latin typeface="Heiti SC Light" charset="-122"/>
                <a:ea typeface="Heiti SC Light" charset="-122"/>
                <a:cs typeface="Heiti SC Light" charset="-122"/>
              </a:rPr>
              <a:t>包路径</a:t>
            </a:r>
            <a:r>
              <a:rPr kumimoji="1" lang="mr-IN" altLang="zh-CN">
                <a:latin typeface="Heiti SC Light" charset="-122"/>
                <a:ea typeface="Heiti SC Light" charset="-122"/>
                <a:cs typeface="Heiti SC Light" charset="-122"/>
              </a:rPr>
              <a:t>&gt;.&lt;</a:t>
            </a:r>
            <a:r>
              <a:rPr kumimoji="1" lang="zh-CN" altLang="mr-IN">
                <a:latin typeface="Heiti SC Light" charset="-122"/>
                <a:ea typeface="Heiti SC Light" charset="-122"/>
                <a:cs typeface="Heiti SC Light" charset="-122"/>
              </a:rPr>
              <a:t>类名</a:t>
            </a:r>
            <a:r>
              <a:rPr kumimoji="1" lang="mr-IN" altLang="zh-CN">
                <a:latin typeface="Heiti SC Light" charset="-122"/>
                <a:ea typeface="Heiti SC Light" charset="-122"/>
                <a:cs typeface="Heiti SC Light" charset="-122"/>
              </a:rPr>
              <a:t>&gt;.&lt;</a:t>
            </a:r>
            <a:r>
              <a:rPr kumimoji="1" lang="zh-CN" altLang="mr-IN">
                <a:latin typeface="Heiti SC Light" charset="-122"/>
                <a:ea typeface="Heiti SC Light" charset="-122"/>
                <a:cs typeface="Heiti SC Light" charset="-122"/>
              </a:rPr>
              <a:t>静态成员名</a:t>
            </a:r>
            <a:r>
              <a:rPr kumimoji="1" lang="mr-IN" altLang="zh-CN">
                <a:latin typeface="Heiti SC Light" charset="-122"/>
                <a:ea typeface="Heiti SC Light" charset="-122"/>
                <a:cs typeface="Heiti SC Light" charset="-122"/>
              </a:rPr>
              <a:t>&gt;</a:t>
            </a:r>
            <a:endParaRPr kumimoji="1" lang="zh-CN" altLang="en-US">
              <a:latin typeface="Heiti SC Light" charset="-122"/>
              <a:ea typeface="Heiti SC Light" charset="-122"/>
              <a:cs typeface="Heiti SC Light" charset="-122"/>
            </a:endParaRPr>
          </a:p>
        </p:txBody>
      </p:sp>
      <p:sp>
        <p:nvSpPr>
          <p:cNvPr id="9" name="矩形 8"/>
          <p:cNvSpPr/>
          <p:nvPr/>
        </p:nvSpPr>
        <p:spPr>
          <a:xfrm>
            <a:off x="1075337" y="4276726"/>
            <a:ext cx="7708900" cy="2035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import static java.lang.Math.*;</a:t>
            </a:r>
          </a:p>
          <a:p>
            <a:pPr algn="just"/>
            <a:r>
              <a:rPr kumimoji="1" lang="en-US" altLang="zh-CN">
                <a:latin typeface="Heiti SC Light" charset="-122"/>
                <a:ea typeface="Heiti SC Light" charset="-122"/>
                <a:cs typeface="Heiti SC Light" charset="-122"/>
              </a:rPr>
              <a:t>public class Test{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void main(String[] args){</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double d = sin(PI*0.45); </a:t>
            </a:r>
            <a:r>
              <a:rPr kumimoji="1" lang="en-US" altLang="zh-CN">
                <a:solidFill>
                  <a:srgbClr val="92D050"/>
                </a:solidFill>
                <a:latin typeface="Heiti SC Light" charset="-122"/>
                <a:ea typeface="Heiti SC Light" charset="-122"/>
                <a:cs typeface="Heiti SC Light" charset="-122"/>
              </a:rPr>
              <a:t>//double d = Math.sin(Math.PI*0.45);</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System.out.println(d); </a:t>
            </a:r>
          </a:p>
          <a:p>
            <a:pPr algn="just"/>
            <a:r>
              <a:rPr kumimoji="1" lang="en-US" altLang="zh-CN">
                <a:latin typeface="Heiti SC Light" charset="-122"/>
                <a:ea typeface="Heiti SC Light" charset="-122"/>
                <a:cs typeface="Heiti SC Light" charset="-122"/>
              </a:rPr>
              <a:t> </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               </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1725454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Singleton</a:t>
            </a:r>
            <a:r>
              <a:rPr kumimoji="1" lang="zh-CN" altLang="en-US" dirty="0"/>
              <a:t>设计模式</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47</a:t>
            </a:fld>
            <a:endParaRPr kumimoji="1" lang="zh-CN" altLang="en-US"/>
          </a:p>
        </p:txBody>
      </p:sp>
      <p:sp>
        <p:nvSpPr>
          <p:cNvPr id="9" name="矩形 8"/>
          <p:cNvSpPr/>
          <p:nvPr/>
        </p:nvSpPr>
        <p:spPr>
          <a:xfrm>
            <a:off x="901700" y="2011363"/>
            <a:ext cx="5350863" cy="4024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Single{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private String name;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private static Single onlyone = new Single();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private Single(){}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void setName(String name){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 this.name = name;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String getName(){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 return name;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Single getSingle()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return onlyone;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
        <p:nvSpPr>
          <p:cNvPr id="10" name="矩形 9"/>
          <p:cNvSpPr/>
          <p:nvPr/>
        </p:nvSpPr>
        <p:spPr>
          <a:xfrm>
            <a:off x="6616700" y="2430462"/>
            <a:ext cx="4737100" cy="3186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public class TestSingle{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void m1(){</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Single  s2 = Single.getSingle();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System.out.println(s2.getName());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void main(String args[]) {</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Single  s1 = Single.getSingle();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s1.setName("Tom");</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m1();</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390875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关键字</a:t>
            </a:r>
            <a:r>
              <a:rPr kumimoji="1" lang="en-US" altLang="zh-CN" dirty="0"/>
              <a:t>final</a:t>
            </a:r>
            <a:endParaRPr kumimoji="1" lang="zh-CN" altLang="en-US" dirty="0">
              <a:solidFill>
                <a:schemeClr val="accent2"/>
              </a:solidFill>
            </a:endParaRPr>
          </a:p>
        </p:txBody>
      </p:sp>
      <p:sp>
        <p:nvSpPr>
          <p:cNvPr id="3" name="内容占位符 2"/>
          <p:cNvSpPr>
            <a:spLocks noGrp="1"/>
          </p:cNvSpPr>
          <p:nvPr>
            <p:ph idx="1"/>
          </p:nvPr>
        </p:nvSpPr>
        <p:spPr/>
        <p:txBody>
          <a:bodyPr/>
          <a:lstStyle/>
          <a:p>
            <a:pPr marL="457200" indent="-457200"/>
            <a:r>
              <a:rPr lang="zh-CN" altLang="en-US" dirty="0"/>
              <a:t>在声明</a:t>
            </a:r>
            <a:r>
              <a:rPr lang="en-US" altLang="zh-CN" dirty="0"/>
              <a:t>Java</a:t>
            </a:r>
            <a:r>
              <a:rPr lang="zh-CN" altLang="en-US" dirty="0"/>
              <a:t>类、变量和方法时可以使用关键字</a:t>
            </a:r>
            <a:r>
              <a:rPr lang="en-US" altLang="zh-CN" dirty="0"/>
              <a:t>final</a:t>
            </a:r>
            <a:r>
              <a:rPr lang="zh-CN" altLang="en-US" dirty="0"/>
              <a:t>来修饰，以使其具有“终态”的特性：</a:t>
            </a:r>
          </a:p>
          <a:p>
            <a:pPr marL="838200" lvl="1" indent="-381000"/>
            <a:r>
              <a:rPr lang="en-US" altLang="zh-CN" dirty="0"/>
              <a:t>final</a:t>
            </a:r>
            <a:r>
              <a:rPr lang="zh-CN" altLang="en-US" dirty="0"/>
              <a:t>标记的类不能被继承。</a:t>
            </a:r>
          </a:p>
          <a:p>
            <a:pPr marL="838200" lvl="1" indent="-381000"/>
            <a:r>
              <a:rPr lang="en-US" altLang="zh-CN" dirty="0"/>
              <a:t>final</a:t>
            </a:r>
            <a:r>
              <a:rPr lang="zh-CN" altLang="en-US" dirty="0"/>
              <a:t>标记的方法不能被子类重写。</a:t>
            </a:r>
          </a:p>
          <a:p>
            <a:pPr marL="838200" lvl="1" indent="-381000"/>
            <a:r>
              <a:rPr lang="en-US" altLang="zh-CN" dirty="0"/>
              <a:t>final</a:t>
            </a:r>
            <a:r>
              <a:rPr lang="zh-CN" altLang="en-US" dirty="0"/>
              <a:t>标记的变量即成为常量，只能赋值一次。</a:t>
            </a:r>
          </a:p>
          <a:p>
            <a:pPr marL="838200" lvl="1" indent="-381000"/>
            <a:r>
              <a:rPr lang="en-US" altLang="zh-CN" dirty="0"/>
              <a:t>final</a:t>
            </a:r>
            <a:r>
              <a:rPr lang="zh-CN" altLang="en-US" dirty="0"/>
              <a:t>标记的成员变量必须在声明的同时或在每个构造方法中显式赋值。</a:t>
            </a:r>
          </a:p>
          <a:p>
            <a:pPr marL="838200" lvl="1" indent="-381000"/>
            <a:r>
              <a:rPr lang="en-US" altLang="zh-CN" dirty="0"/>
              <a:t>final</a:t>
            </a:r>
            <a:r>
              <a:rPr lang="zh-CN" altLang="en-US" dirty="0"/>
              <a:t>不允许用于修饰构造方法、抽象类以及抽象方法。</a:t>
            </a:r>
          </a:p>
          <a:p>
            <a:endParaRPr kumimoji="1" lang="zh-CN" altLang="en-US" dirty="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48</a:t>
            </a:fld>
            <a:endParaRPr kumimoji="1" lang="zh-CN" altLang="en-US"/>
          </a:p>
        </p:txBody>
      </p:sp>
    </p:spTree>
    <p:extLst>
      <p:ext uri="{BB962C8B-B14F-4D97-AF65-F5344CB8AC3E}">
        <p14:creationId xmlns:p14="http://schemas.microsoft.com/office/powerpoint/2010/main" val="94249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包的创建</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t>Java</a:t>
            </a:r>
            <a:r>
              <a:rPr kumimoji="1" lang="zh-CN" altLang="en-US"/>
              <a:t>语言使用关键字</a:t>
            </a:r>
            <a:r>
              <a:rPr kumimoji="1" lang="en-US" altLang="zh-CN"/>
              <a:t>package</a:t>
            </a:r>
            <a:r>
              <a:rPr kumimoji="1" lang="zh-CN" altLang="en-US"/>
              <a:t>来声明源文件中定义的类所属的包 </a:t>
            </a:r>
            <a:r>
              <a:rPr kumimoji="1" lang="en-US" altLang="zh-CN"/>
              <a:t>(</a:t>
            </a:r>
            <a:r>
              <a:rPr kumimoji="1" lang="zh-CN" altLang="en-US"/>
              <a:t>若缺省该语句，则指定为无名包</a:t>
            </a:r>
            <a:r>
              <a:rPr kumimoji="1" lang="en-US" altLang="zh-CN"/>
              <a:t>)</a:t>
            </a:r>
            <a:r>
              <a:rPr kumimoji="1" lang="zh-CN" altLang="en-US"/>
              <a:t>。</a:t>
            </a:r>
            <a:endParaRPr kumimoji="1" lang="en-US" altLang="zh-CN"/>
          </a:p>
          <a:p>
            <a:r>
              <a:rPr kumimoji="1" lang="zh-CN" altLang="en-US"/>
              <a:t>语法格式</a:t>
            </a:r>
            <a:endParaRPr kumimoji="1" lang="en-US" altLang="zh-CN"/>
          </a:p>
          <a:p>
            <a:endParaRPr kumimoji="1" lang="en-US" altLang="zh-CN"/>
          </a:p>
          <a:p>
            <a:r>
              <a:rPr kumimoji="1" lang="zh-CN" altLang="en-US"/>
              <a:t>举例</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a:t>
            </a:fld>
            <a:endParaRPr kumimoji="1" lang="zh-CN" altLang="en-US"/>
          </a:p>
        </p:txBody>
      </p:sp>
      <p:sp>
        <p:nvSpPr>
          <p:cNvPr id="7" name="矩形 6"/>
          <p:cNvSpPr/>
          <p:nvPr/>
        </p:nvSpPr>
        <p:spPr>
          <a:xfrm>
            <a:off x="1075337" y="3194646"/>
            <a:ext cx="7708900" cy="413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package pkg1[.pkg2[.pkg3…]];</a:t>
            </a:r>
            <a:endParaRPr kumimoji="1" lang="zh-CN" altLang="en-US">
              <a:latin typeface="Heiti SC Light" charset="-122"/>
              <a:ea typeface="Heiti SC Light" charset="-122"/>
              <a:cs typeface="Heiti SC Light" charset="-122"/>
            </a:endParaRPr>
          </a:p>
        </p:txBody>
      </p:sp>
      <p:sp>
        <p:nvSpPr>
          <p:cNvPr id="9" name="矩形 8"/>
          <p:cNvSpPr/>
          <p:nvPr/>
        </p:nvSpPr>
        <p:spPr>
          <a:xfrm>
            <a:off x="1075337" y="4279900"/>
            <a:ext cx="7708900" cy="2031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solidFill>
                  <a:srgbClr val="92D050"/>
                </a:solidFill>
                <a:latin typeface="Heiti SC Light" charset="-122"/>
                <a:ea typeface="Heiti SC Light" charset="-122"/>
                <a:cs typeface="Heiti SC Light" charset="-122"/>
              </a:rPr>
              <a:t>//</a:t>
            </a:r>
            <a:r>
              <a:rPr kumimoji="1" lang="zh-CN" altLang="en-US">
                <a:solidFill>
                  <a:srgbClr val="92D050"/>
                </a:solidFill>
                <a:latin typeface="Heiti SC Light" charset="-122"/>
                <a:ea typeface="Heiti SC Light" charset="-122"/>
                <a:cs typeface="Heiti SC Light" charset="-122"/>
              </a:rPr>
              <a:t>源文件：</a:t>
            </a:r>
            <a:endParaRPr kumimoji="1" lang="en-US" altLang="zh-CN">
              <a:solidFill>
                <a:srgbClr val="92D050"/>
              </a:solidFill>
              <a:latin typeface="Heiti SC Light" charset="-122"/>
              <a:ea typeface="Heiti SC Light" charset="-122"/>
              <a:cs typeface="Heiti SC Light" charset="-122"/>
            </a:endParaRPr>
          </a:p>
          <a:p>
            <a:pPr algn="just"/>
            <a:r>
              <a:rPr kumimoji="1" lang="en-US" altLang="zh-CN">
                <a:latin typeface="Heiti SC Light" charset="-122"/>
                <a:ea typeface="Heiti SC Light" charset="-122"/>
                <a:cs typeface="Heiti SC Light" charset="-122"/>
              </a:rPr>
              <a:t>Test.javapackage p1;</a:t>
            </a:r>
          </a:p>
          <a:p>
            <a:pPr algn="just"/>
            <a:r>
              <a:rPr kumimoji="1" lang="en-US" altLang="zh-CN">
                <a:latin typeface="Heiti SC Light" charset="-122"/>
                <a:ea typeface="Heiti SC Light" charset="-122"/>
                <a:cs typeface="Heiti SC Light" charset="-122"/>
              </a:rPr>
              <a:t>public class Test{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void m1(){</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System.out.println("In class Test, method m1 is running!");</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6236064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关键字</a:t>
            </a:r>
            <a:r>
              <a:rPr kumimoji="1" lang="en-US" altLang="zh-CN" dirty="0">
                <a:solidFill>
                  <a:schemeClr val="accent2"/>
                </a:solidFill>
              </a:rPr>
              <a:t>final</a:t>
            </a:r>
            <a:r>
              <a:rPr kumimoji="1" lang="zh-CN" altLang="en-US" dirty="0">
                <a:solidFill>
                  <a:schemeClr val="accent2"/>
                </a:solidFill>
              </a:rPr>
              <a:t>应用举例</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49</a:t>
            </a:fld>
            <a:endParaRPr kumimoji="1" lang="zh-CN" altLang="en-US"/>
          </a:p>
        </p:txBody>
      </p:sp>
      <p:sp>
        <p:nvSpPr>
          <p:cNvPr id="8" name="矩形 7"/>
          <p:cNvSpPr/>
          <p:nvPr/>
        </p:nvSpPr>
        <p:spPr>
          <a:xfrm>
            <a:off x="1075337" y="1690688"/>
            <a:ext cx="7708900" cy="4292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latin typeface="Heiti SC Light" charset="-122"/>
                <a:ea typeface="Heiti SC Light" charset="-122"/>
                <a:cs typeface="Heiti SC Light" charset="-122"/>
              </a:rPr>
              <a:t>public final class Test{</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static int totalNumber= 5 ;</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final int id;</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Test(){</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id = ++totalNumber;</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static void main(String[] args) {</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Test t = new Test();</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System.out.println(t.id);</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final int i = 10;</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final int j;</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j = 20;</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j = 30;                 </a:t>
            </a:r>
            <a:r>
              <a:rPr kumimoji="1" lang="mr-IN" altLang="zh-CN">
                <a:solidFill>
                  <a:srgbClr val="FF0000"/>
                </a:solidFill>
                <a:latin typeface="Heiti SC Light" charset="-122"/>
                <a:ea typeface="Heiti SC Light" charset="-122"/>
                <a:cs typeface="Heiti SC Light" charset="-122"/>
              </a:rPr>
              <a:t>//</a:t>
            </a:r>
            <a:r>
              <a:rPr kumimoji="1" lang="zh-CN" altLang="mr-IN">
                <a:solidFill>
                  <a:srgbClr val="FF0000"/>
                </a:solidFill>
                <a:latin typeface="Heiti SC Light" charset="-122"/>
                <a:ea typeface="Heiti SC Light" charset="-122"/>
                <a:cs typeface="Heiti SC Light" charset="-122"/>
              </a:rPr>
              <a:t>非法</a:t>
            </a:r>
            <a:endParaRPr kumimoji="1" lang="en-US" altLang="zh-CN">
              <a:solidFill>
                <a:srgbClr val="FF0000"/>
              </a:solidFill>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a:t>
            </a:r>
            <a:endParaRPr kumimoji="1" lang="en-US" altLang="zh-CN">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9685176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本章小结</a:t>
            </a:r>
          </a:p>
        </p:txBody>
      </p:sp>
      <p:sp>
        <p:nvSpPr>
          <p:cNvPr id="3" name="内容占位符 2"/>
          <p:cNvSpPr>
            <a:spLocks noGrp="1"/>
          </p:cNvSpPr>
          <p:nvPr>
            <p:ph idx="1"/>
          </p:nvPr>
        </p:nvSpPr>
        <p:spPr/>
        <p:txBody>
          <a:bodyPr/>
          <a:lstStyle/>
          <a:p>
            <a:r>
              <a:rPr kumimoji="1" lang="zh-CN" altLang="en-US" dirty="0"/>
              <a:t>通过本章学习，读者应能深入理解和掌握</a:t>
            </a:r>
            <a:r>
              <a:rPr kumimoji="1" lang="en-US" altLang="zh-CN" dirty="0"/>
              <a:t>Java</a:t>
            </a:r>
            <a:r>
              <a:rPr kumimoji="1" lang="zh-CN" altLang="en-US" dirty="0"/>
              <a:t>面向对象编程技术，能够恰当地使用包、访问控制与重载技术，能够掌握和熟练运用继承、方法重写及多态性机制实现对现有类型的扩充及改造，以满足新的需要。</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50</a:t>
            </a:fld>
            <a:endParaRPr kumimoji="1" lang="zh-CN" altLang="en-US"/>
          </a:p>
        </p:txBody>
      </p:sp>
    </p:spTree>
    <p:extLst>
      <p:ext uri="{BB962C8B-B14F-4D97-AF65-F5344CB8AC3E}">
        <p14:creationId xmlns:p14="http://schemas.microsoft.com/office/powerpoint/2010/main" val="2407643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accent2"/>
                </a:solidFill>
              </a:rPr>
              <a:t>思考与练习</a:t>
            </a:r>
          </a:p>
        </p:txBody>
      </p:sp>
      <p:sp>
        <p:nvSpPr>
          <p:cNvPr id="3" name="内容占位符 2"/>
          <p:cNvSpPr>
            <a:spLocks noGrp="1"/>
          </p:cNvSpPr>
          <p:nvPr>
            <p:ph idx="1"/>
          </p:nvPr>
        </p:nvSpPr>
        <p:spPr/>
        <p:txBody>
          <a:bodyPr/>
          <a:lstStyle/>
          <a:p>
            <a:r>
              <a:rPr kumimoji="1" lang="zh-CN" altLang="en-US" dirty="0"/>
              <a:t>一</a:t>
            </a:r>
            <a:r>
              <a:rPr kumimoji="1" lang="en-US" altLang="zh-CN" dirty="0"/>
              <a:t>. </a:t>
            </a:r>
            <a:r>
              <a:rPr kumimoji="1" lang="zh-CN" altLang="en-US" dirty="0"/>
              <a:t>简答题</a:t>
            </a:r>
            <a:endParaRPr kumimoji="1" lang="en-US" altLang="zh-CN" dirty="0"/>
          </a:p>
          <a:p>
            <a:pPr lvl="1"/>
            <a:r>
              <a:rPr kumimoji="1" lang="en-US" altLang="zh-CN" dirty="0"/>
              <a:t>1. </a:t>
            </a:r>
            <a:r>
              <a:rPr kumimoji="1" lang="zh-CN" altLang="en-US" dirty="0"/>
              <a:t>简述</a:t>
            </a:r>
            <a:r>
              <a:rPr kumimoji="1" lang="en-US" altLang="zh-CN" dirty="0"/>
              <a:t>Java</a:t>
            </a:r>
            <a:r>
              <a:rPr kumimoji="1" lang="zh-CN" altLang="en-US" dirty="0"/>
              <a:t>类的继承机制。</a:t>
            </a:r>
            <a:endParaRPr kumimoji="1" lang="en-US" altLang="zh-CN" dirty="0"/>
          </a:p>
          <a:p>
            <a:pPr lvl="1"/>
            <a:r>
              <a:rPr kumimoji="1" lang="en-US" altLang="zh-CN" dirty="0"/>
              <a:t>2. </a:t>
            </a:r>
            <a:r>
              <a:rPr kumimoji="1" lang="zh-CN" altLang="en-US" dirty="0"/>
              <a:t>简述方法重写与方法重载的区别。</a:t>
            </a:r>
            <a:endParaRPr kumimoji="1" lang="en-US" altLang="zh-CN" dirty="0"/>
          </a:p>
          <a:p>
            <a:pPr lvl="1"/>
            <a:r>
              <a:rPr kumimoji="1" lang="en-US" altLang="zh-CN" dirty="0"/>
              <a:t>3. </a:t>
            </a:r>
            <a:r>
              <a:rPr kumimoji="1" lang="zh-CN" altLang="en-US" dirty="0"/>
              <a:t>简述</a:t>
            </a:r>
            <a:r>
              <a:rPr kumimoji="1" lang="en-US" altLang="zh-CN" dirty="0"/>
              <a:t>Java</a:t>
            </a:r>
            <a:r>
              <a:rPr kumimoji="1" lang="zh-CN" altLang="en-US" dirty="0"/>
              <a:t>引用类型变量与其所引用对象的类型匹配关系。</a:t>
            </a:r>
            <a:endParaRPr kumimoji="1" lang="en-US" altLang="zh-CN" dirty="0"/>
          </a:p>
          <a:p>
            <a:pPr lvl="1"/>
            <a:r>
              <a:rPr kumimoji="1" lang="en-US" altLang="zh-CN" dirty="0"/>
              <a:t>4. </a:t>
            </a:r>
            <a:r>
              <a:rPr kumimoji="1" lang="zh-CN" altLang="en-US" dirty="0"/>
              <a:t>简述</a:t>
            </a:r>
            <a:r>
              <a:rPr kumimoji="1" lang="en-US" altLang="zh-CN" dirty="0"/>
              <a:t>Java</a:t>
            </a:r>
            <a:r>
              <a:rPr kumimoji="1" lang="zh-CN" altLang="en-US" dirty="0"/>
              <a:t>方法重写时必须遵守的语法规则。</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2017/7/27</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51</a:t>
            </a:fld>
            <a:endParaRPr kumimoji="1" lang="zh-CN" altLang="en-US"/>
          </a:p>
        </p:txBody>
      </p:sp>
    </p:spTree>
    <p:extLst>
      <p:ext uri="{BB962C8B-B14F-4D97-AF65-F5344CB8AC3E}">
        <p14:creationId xmlns:p14="http://schemas.microsoft.com/office/powerpoint/2010/main" val="2126548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ACD1C5-8165-B64E-BABE-AD18F1BCAE08}" type="datetime1">
              <a:rPr kumimoji="1" lang="zh-CN" altLang="en-US" smtClean="0"/>
              <a:t>2017/7/21</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52</a:t>
            </a:fld>
            <a:endParaRPr kumimoji="1" lang="zh-CN" altLang="en-US"/>
          </a:p>
        </p:txBody>
      </p:sp>
      <p:pic>
        <p:nvPicPr>
          <p:cNvPr id="7" name="图片占位符 2"/>
          <p:cNvPicPr>
            <a:picLocks noChangeAspect="1"/>
          </p:cNvPicPr>
          <p:nvPr/>
        </p:nvPicPr>
        <p:blipFill>
          <a:blip r:embed="rId2">
            <a:alphaModFix amt="74000"/>
            <a:extLst>
              <a:ext uri="{28A0092B-C50C-407E-A947-70E740481C1C}">
                <a14:useLocalDpi xmlns:a14="http://schemas.microsoft.com/office/drawing/2010/main" val="0"/>
              </a:ext>
            </a:extLst>
          </a:blip>
          <a:srcRect l="318" r="318"/>
          <a:stretch>
            <a:fillRect/>
          </a:stretch>
        </p:blipFill>
        <p:spPr>
          <a:xfrm>
            <a:off x="0" y="1572057"/>
            <a:ext cx="12191999" cy="3387019"/>
          </a:xfrm>
          <a:prstGeom prst="rect">
            <a:avLst/>
          </a:prstGeom>
        </p:spPr>
      </p:pic>
      <p:sp>
        <p:nvSpPr>
          <p:cNvPr id="12" name="TextBox 14"/>
          <p:cNvSpPr txBox="1"/>
          <p:nvPr/>
        </p:nvSpPr>
        <p:spPr>
          <a:xfrm>
            <a:off x="0" y="2603855"/>
            <a:ext cx="12191999" cy="1323421"/>
          </a:xfrm>
          <a:prstGeom prst="rect">
            <a:avLst/>
          </a:prstGeom>
          <a:noFill/>
        </p:spPr>
        <p:txBody>
          <a:bodyPr wrap="square" lIns="91422" tIns="45711" rIns="91422" bIns="45711" rtlCol="0">
            <a:spAutoFit/>
          </a:bodyPr>
          <a:lstStyle/>
          <a:p>
            <a:pPr algn="ctr"/>
            <a:r>
              <a:rPr lang="en-US" altLang="zh-CN" sz="8000" b="1" dirty="0" smtClean="0">
                <a:solidFill>
                  <a:schemeClr val="accent2"/>
                </a:solidFill>
                <a:latin typeface="微软雅黑" panose="020B0503020204020204" pitchFamily="34" charset="-122"/>
                <a:cs typeface="Aparajita" panose="020B0604020202020204" pitchFamily="34" charset="0"/>
              </a:rPr>
              <a:t>Thank</a:t>
            </a:r>
            <a:r>
              <a:rPr lang="zh-CN" altLang="en-US" sz="8000" b="1" dirty="0" smtClean="0">
                <a:solidFill>
                  <a:schemeClr val="accent2"/>
                </a:solidFill>
                <a:latin typeface="微软雅黑" panose="020B0503020204020204" pitchFamily="34" charset="-122"/>
                <a:cs typeface="Aparajita" panose="020B0604020202020204" pitchFamily="34" charset="0"/>
              </a:rPr>
              <a:t> </a:t>
            </a:r>
            <a:r>
              <a:rPr lang="en-US" altLang="zh-CN" sz="8000" b="1" dirty="0" smtClean="0">
                <a:solidFill>
                  <a:schemeClr val="accent2"/>
                </a:solidFill>
                <a:latin typeface="微软雅黑" panose="020B0503020204020204" pitchFamily="34" charset="-122"/>
                <a:cs typeface="Aparajita" panose="020B0604020202020204" pitchFamily="34" charset="0"/>
              </a:rPr>
              <a:t>You</a:t>
            </a:r>
            <a:endParaRPr lang="id-ID" sz="8000" b="1" dirty="0">
              <a:solidFill>
                <a:schemeClr val="accent2"/>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864137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编译和生成包</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t>Java</a:t>
            </a:r>
            <a:r>
              <a:rPr kumimoji="1" lang="zh-CN" altLang="en-US"/>
              <a:t>编译器把包对应于文件系统的目录管理，</a:t>
            </a:r>
            <a:r>
              <a:rPr kumimoji="1" lang="en-US" altLang="zh-CN"/>
              <a:t>package</a:t>
            </a:r>
            <a:r>
              <a:rPr kumimoji="1" lang="zh-CN" altLang="en-US"/>
              <a:t>语句中，用‘ </a:t>
            </a:r>
            <a:r>
              <a:rPr kumimoji="1" lang="en-US" altLang="zh-CN"/>
              <a:t>.’ </a:t>
            </a:r>
            <a:r>
              <a:rPr kumimoji="1" lang="zh-CN" altLang="en-US"/>
              <a:t>来指明包</a:t>
            </a:r>
            <a:r>
              <a:rPr kumimoji="1" lang="en-US" altLang="zh-CN"/>
              <a:t>(</a:t>
            </a:r>
            <a:r>
              <a:rPr kumimoji="1" lang="zh-CN" altLang="en-US"/>
              <a:t>目录</a:t>
            </a:r>
            <a:r>
              <a:rPr kumimoji="1" lang="en-US" altLang="zh-CN"/>
              <a:t>)</a:t>
            </a:r>
            <a:r>
              <a:rPr kumimoji="1" lang="zh-CN" altLang="en-US"/>
              <a:t>的层次，并将</a:t>
            </a:r>
            <a:r>
              <a:rPr kumimoji="1" lang="en-US" altLang="zh-CN"/>
              <a:t>.class</a:t>
            </a:r>
            <a:r>
              <a:rPr kumimoji="1" lang="zh-CN" altLang="en-US"/>
              <a:t>文件保存在与包层次相对应的嵌套文件夹中。</a:t>
            </a:r>
            <a:endParaRPr kumimoji="1" lang="en-US" altLang="zh-CN"/>
          </a:p>
          <a:p>
            <a:r>
              <a:rPr kumimoji="1" lang="zh-CN" altLang="en-US"/>
              <a:t>两种编译方式：</a:t>
            </a:r>
            <a:endParaRPr kumimoji="1" lang="en-US" altLang="zh-CN"/>
          </a:p>
          <a:p>
            <a:endParaRPr kumimoji="1" lang="en-US" altLang="zh-CN"/>
          </a:p>
          <a:p>
            <a:endParaRPr kumimoji="1" lang="en-US" altLang="zh-CN"/>
          </a:p>
          <a:p>
            <a:r>
              <a:rPr kumimoji="1" lang="zh-CN" altLang="en-US"/>
              <a:t>要使用有名包中的类，则应先将该类字节码文件所在顶层包对应的文件夹所在路径加入到环境变量</a:t>
            </a:r>
            <a:r>
              <a:rPr kumimoji="1" lang="en-US" altLang="zh-CN"/>
              <a:t>CLASSPATH</a:t>
            </a:r>
            <a:r>
              <a:rPr kumimoji="1" lang="zh-CN" altLang="en-US"/>
              <a:t>中。</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a:t>
            </a:fld>
            <a:endParaRPr kumimoji="1" lang="zh-CN" altLang="en-US"/>
          </a:p>
        </p:txBody>
      </p:sp>
      <p:sp>
        <p:nvSpPr>
          <p:cNvPr id="7" name="矩形 6"/>
          <p:cNvSpPr/>
          <p:nvPr/>
        </p:nvSpPr>
        <p:spPr>
          <a:xfrm>
            <a:off x="1075337" y="3569892"/>
            <a:ext cx="7708900" cy="413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E:\ex&gt;javac Test.java</a:t>
            </a:r>
            <a:endParaRPr kumimoji="1" lang="zh-CN" altLang="en-US">
              <a:latin typeface="Heiti SC Light" charset="-122"/>
              <a:ea typeface="Heiti SC Light" charset="-122"/>
              <a:cs typeface="Heiti SC Light" charset="-122"/>
            </a:endParaRPr>
          </a:p>
        </p:txBody>
      </p:sp>
      <p:sp>
        <p:nvSpPr>
          <p:cNvPr id="9" name="矩形 8"/>
          <p:cNvSpPr/>
          <p:nvPr/>
        </p:nvSpPr>
        <p:spPr>
          <a:xfrm>
            <a:off x="1075337" y="4162822"/>
            <a:ext cx="77089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E:\ex&gt;javac -d  E:\work1\ Test.java</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980665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导入包中的类</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为使用定义在不同包中的</a:t>
            </a:r>
            <a:r>
              <a:rPr kumimoji="1" lang="en-US" altLang="zh-CN"/>
              <a:t>Java</a:t>
            </a:r>
            <a:r>
              <a:rPr kumimoji="1" lang="zh-CN" altLang="en-US"/>
              <a:t>类，需用</a:t>
            </a:r>
            <a:r>
              <a:rPr kumimoji="1" lang="en-US" altLang="zh-CN"/>
              <a:t>import</a:t>
            </a:r>
            <a:r>
              <a:rPr kumimoji="1" lang="zh-CN" altLang="en-US"/>
              <a:t>语句来引入所需要的类。</a:t>
            </a:r>
            <a:endParaRPr kumimoji="1" lang="en-US" altLang="zh-CN"/>
          </a:p>
          <a:p>
            <a:r>
              <a:rPr kumimoji="1" lang="zh-CN" altLang="en-US"/>
              <a:t>语法格式</a:t>
            </a:r>
            <a:endParaRPr kumimoji="1" lang="en-US" altLang="zh-CN"/>
          </a:p>
          <a:p>
            <a:endParaRPr kumimoji="1" lang="en-US" altLang="zh-CN"/>
          </a:p>
          <a:p>
            <a:r>
              <a:rPr kumimoji="1" lang="zh-CN" altLang="en-US"/>
              <a:t>举例</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6</a:t>
            </a:fld>
            <a:endParaRPr kumimoji="1" lang="zh-CN" altLang="en-US"/>
          </a:p>
        </p:txBody>
      </p:sp>
      <p:sp>
        <p:nvSpPr>
          <p:cNvPr id="7" name="矩形 6"/>
          <p:cNvSpPr/>
          <p:nvPr/>
        </p:nvSpPr>
        <p:spPr>
          <a:xfrm>
            <a:off x="1075337" y="3194646"/>
            <a:ext cx="7708900" cy="413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import pkg1[.pkg2…].(classname|*);</a:t>
            </a:r>
            <a:endParaRPr kumimoji="1" lang="zh-CN" altLang="en-US">
              <a:latin typeface="Heiti SC Light" charset="-122"/>
              <a:ea typeface="Heiti SC Light" charset="-122"/>
              <a:cs typeface="Heiti SC Light" charset="-122"/>
            </a:endParaRPr>
          </a:p>
        </p:txBody>
      </p:sp>
      <p:sp>
        <p:nvSpPr>
          <p:cNvPr id="9" name="矩形 8"/>
          <p:cNvSpPr/>
          <p:nvPr/>
        </p:nvSpPr>
        <p:spPr>
          <a:xfrm>
            <a:off x="1075337" y="4279900"/>
            <a:ext cx="7708900" cy="2031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solidFill>
                  <a:srgbClr val="92D050"/>
                </a:solidFill>
                <a:latin typeface="Heiti SC Light" charset="-122"/>
                <a:ea typeface="Heiti SC Light" charset="-122"/>
                <a:cs typeface="Heiti SC Light" charset="-122"/>
              </a:rPr>
              <a:t>//</a:t>
            </a:r>
            <a:r>
              <a:rPr kumimoji="1" lang="zh-CN" altLang="en-US">
                <a:solidFill>
                  <a:srgbClr val="92D050"/>
                </a:solidFill>
                <a:latin typeface="Heiti SC Light" charset="-122"/>
                <a:ea typeface="Heiti SC Light" charset="-122"/>
                <a:cs typeface="Heiti SC Light" charset="-122"/>
              </a:rPr>
              <a:t>源文件：</a:t>
            </a:r>
            <a:endParaRPr kumimoji="1" lang="en-US" altLang="zh-CN">
              <a:solidFill>
                <a:srgbClr val="92D050"/>
              </a:solidFill>
              <a:latin typeface="Heiti SC Light" charset="-122"/>
              <a:ea typeface="Heiti SC Light" charset="-122"/>
              <a:cs typeface="Heiti SC Light" charset="-122"/>
            </a:endParaRPr>
          </a:p>
          <a:p>
            <a:pPr algn="just"/>
            <a:r>
              <a:rPr kumimoji="1" lang="en-US" altLang="zh-CN">
                <a:latin typeface="Heiti SC Light" charset="-122"/>
                <a:ea typeface="Heiti SC Light" charset="-122"/>
                <a:cs typeface="Heiti SC Light" charset="-122"/>
              </a:rPr>
              <a:t>TestPackage.javaimport p1.Test;//</a:t>
            </a:r>
            <a:r>
              <a:rPr kumimoji="1" lang="zh-CN" altLang="en-US">
                <a:latin typeface="Heiti SC Light" charset="-122"/>
                <a:ea typeface="Heiti SC Light" charset="-122"/>
                <a:cs typeface="Heiti SC Light" charset="-122"/>
              </a:rPr>
              <a:t>或  </a:t>
            </a:r>
            <a:r>
              <a:rPr kumimoji="1" lang="en-US" altLang="zh-CN">
                <a:latin typeface="Heiti SC Light" charset="-122"/>
                <a:ea typeface="Heiti SC Light" charset="-122"/>
                <a:cs typeface="Heiti SC Light" charset="-122"/>
              </a:rPr>
              <a:t>import p1.*;</a:t>
            </a:r>
          </a:p>
          <a:p>
            <a:pPr algn="just"/>
            <a:r>
              <a:rPr kumimoji="1" lang="en-US" altLang="zh-CN">
                <a:latin typeface="Heiti SC Light" charset="-122"/>
                <a:ea typeface="Heiti SC Light" charset="-122"/>
                <a:cs typeface="Heiti SC Light" charset="-122"/>
              </a:rPr>
              <a:t>public class TestPackage{</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public static void main(String args[]){</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Test t = new Test();</a:t>
            </a:r>
          </a:p>
          <a:p>
            <a:pPr algn="just"/>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t.m1();</a:t>
            </a:r>
          </a:p>
          <a:p>
            <a:pPr algn="just"/>
            <a:r>
              <a:rPr kumimoji="1" lang="en-US" altLang="zh-CN">
                <a:latin typeface="Heiti SC Light" charset="-122"/>
                <a:ea typeface="Heiti SC Light" charset="-122"/>
                <a:cs typeface="Heiti SC Light" charset="-122"/>
              </a:rPr>
              <a:t> }}</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978565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导入包中的类</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t>Java</a:t>
            </a:r>
            <a:r>
              <a:rPr kumimoji="1" lang="zh-CN" altLang="en-US"/>
              <a:t>编译器把包对应于文件系统的目录管理，</a:t>
            </a:r>
            <a:r>
              <a:rPr kumimoji="1" lang="en-US" altLang="zh-CN"/>
              <a:t>package</a:t>
            </a:r>
            <a:r>
              <a:rPr kumimoji="1" lang="zh-CN" altLang="en-US"/>
              <a:t>语句中，用‘ </a:t>
            </a:r>
            <a:r>
              <a:rPr kumimoji="1" lang="en-US" altLang="zh-CN"/>
              <a:t>.’ </a:t>
            </a:r>
            <a:r>
              <a:rPr kumimoji="1" lang="zh-CN" altLang="en-US"/>
              <a:t>来指明包</a:t>
            </a:r>
            <a:r>
              <a:rPr kumimoji="1" lang="en-US" altLang="zh-CN"/>
              <a:t>(</a:t>
            </a:r>
            <a:r>
              <a:rPr kumimoji="1" lang="zh-CN" altLang="en-US"/>
              <a:t>目录</a:t>
            </a:r>
            <a:r>
              <a:rPr kumimoji="1" lang="en-US" altLang="zh-CN"/>
              <a:t>)</a:t>
            </a:r>
            <a:r>
              <a:rPr kumimoji="1" lang="zh-CN" altLang="en-US"/>
              <a:t>的层次，并将</a:t>
            </a:r>
            <a:r>
              <a:rPr kumimoji="1" lang="en-US" altLang="zh-CN"/>
              <a:t>.class</a:t>
            </a:r>
            <a:r>
              <a:rPr kumimoji="1" lang="zh-CN" altLang="en-US"/>
              <a:t>文件保存在与包层次相对应的嵌套文件夹中。</a:t>
            </a:r>
            <a:endParaRPr kumimoji="1" lang="en-US" altLang="zh-CN"/>
          </a:p>
          <a:p>
            <a:r>
              <a:rPr kumimoji="1" lang="zh-CN" altLang="en-US"/>
              <a:t>两种编译方式：</a:t>
            </a:r>
            <a:endParaRPr kumimoji="1" lang="en-US" altLang="zh-CN"/>
          </a:p>
          <a:p>
            <a:endParaRPr kumimoji="1" lang="en-US" altLang="zh-CN"/>
          </a:p>
          <a:p>
            <a:endParaRPr kumimoji="1" lang="en-US" altLang="zh-CN"/>
          </a:p>
          <a:p>
            <a:r>
              <a:rPr kumimoji="1" lang="zh-CN" altLang="en-US"/>
              <a:t>要使用有名包中的类，则应先将该类字节码文件所在顶层包对应的文件夹所在路径加入到环境变量</a:t>
            </a:r>
            <a:r>
              <a:rPr kumimoji="1" lang="en-US" altLang="zh-CN"/>
              <a:t>CLASSPATH</a:t>
            </a:r>
            <a:r>
              <a:rPr kumimoji="1" lang="zh-CN" altLang="en-US"/>
              <a:t>中。</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7</a:t>
            </a:fld>
            <a:endParaRPr kumimoji="1" lang="zh-CN" altLang="en-US"/>
          </a:p>
        </p:txBody>
      </p:sp>
      <p:sp>
        <p:nvSpPr>
          <p:cNvPr id="7" name="矩形 6"/>
          <p:cNvSpPr/>
          <p:nvPr/>
        </p:nvSpPr>
        <p:spPr>
          <a:xfrm>
            <a:off x="1075337" y="3569892"/>
            <a:ext cx="7708900" cy="413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E:\ex&gt;javac Test.java</a:t>
            </a:r>
            <a:endParaRPr kumimoji="1" lang="zh-CN" altLang="en-US">
              <a:latin typeface="Heiti SC Light" charset="-122"/>
              <a:ea typeface="Heiti SC Light" charset="-122"/>
              <a:cs typeface="Heiti SC Light" charset="-122"/>
            </a:endParaRPr>
          </a:p>
        </p:txBody>
      </p:sp>
      <p:sp>
        <p:nvSpPr>
          <p:cNvPr id="9" name="矩形 8"/>
          <p:cNvSpPr/>
          <p:nvPr/>
        </p:nvSpPr>
        <p:spPr>
          <a:xfrm>
            <a:off x="1075337" y="4162822"/>
            <a:ext cx="77089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E:\ex&gt;javac -d  E:\work1\ Test.java</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37753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a:t>
            </a:r>
            <a:r>
              <a:rPr kumimoji="1" lang="zh-CN" altLang="en-US" dirty="0"/>
              <a:t>包特性</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一个类如果未声明为</a:t>
            </a:r>
            <a:r>
              <a:rPr kumimoji="1" lang="en-US" altLang="zh-CN"/>
              <a:t>public</a:t>
            </a:r>
            <a:r>
              <a:rPr kumimoji="1" lang="zh-CN" altLang="en-US"/>
              <a:t>的，则只能在其所在包中被使用，其他包中的类无法引入和使用它。</a:t>
            </a:r>
            <a:endParaRPr kumimoji="1" lang="en-US" altLang="zh-CN"/>
          </a:p>
          <a:p>
            <a:r>
              <a:rPr kumimoji="1" lang="zh-CN" altLang="en-US"/>
              <a:t>可以不在源文件开头使用</a:t>
            </a:r>
            <a:r>
              <a:rPr kumimoji="1" lang="en-US" altLang="zh-CN"/>
              <a:t>import</a:t>
            </a:r>
            <a:r>
              <a:rPr kumimoji="1" lang="zh-CN" altLang="en-US"/>
              <a:t>语句导入要使用的有名包中的类，而是在程序代码中每次用到该类时都给出其完整的包层次。</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2017/7/26</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8</a:t>
            </a:fld>
            <a:endParaRPr kumimoji="1" lang="zh-CN" altLang="en-US"/>
          </a:p>
        </p:txBody>
      </p:sp>
      <p:sp>
        <p:nvSpPr>
          <p:cNvPr id="8" name="矩形 7"/>
          <p:cNvSpPr/>
          <p:nvPr/>
        </p:nvSpPr>
        <p:spPr>
          <a:xfrm>
            <a:off x="1076400" y="3746499"/>
            <a:ext cx="7707837" cy="2120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latin typeface="Heiti SC Light" charset="-122"/>
                <a:ea typeface="Heiti SC Light" charset="-122"/>
                <a:cs typeface="Heiti SC Light" charset="-122"/>
              </a:rPr>
              <a:t>public class TestPackage{</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public static void main(String args[]){</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p1.Test t = new p1.Test();</a:t>
            </a:r>
            <a:endParaRPr kumimoji="1" lang="en-US" altLang="zh-CN">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      </a:t>
            </a:r>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a:t>
            </a:r>
            <a:r>
              <a:rPr kumimoji="1" lang="zh-CN" altLang="mr-IN">
                <a:latin typeface="Heiti SC Light" charset="-122"/>
                <a:ea typeface="Heiti SC Light" charset="-122"/>
                <a:cs typeface="Heiti SC Light" charset="-122"/>
              </a:rPr>
              <a:t>每次用到时给出包层次</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t.m1(); </a:t>
            </a:r>
            <a:endParaRPr kumimoji="1" lang="en-US" altLang="zh-CN">
              <a:latin typeface="Heiti SC Light" charset="-122"/>
              <a:ea typeface="Heiti SC Light" charset="-122"/>
              <a:cs typeface="Heiti SC Light" charset="-122"/>
            </a:endParaRP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a:t>
            </a:r>
            <a:endParaRPr kumimoji="1" lang="en-US" altLang="zh-CN">
              <a:latin typeface="Heiti SC Light" charset="-122"/>
              <a:ea typeface="Heiti SC Light" charset="-122"/>
              <a:cs typeface="Heiti SC Light" charset="-122"/>
            </a:endParaRPr>
          </a:p>
          <a:p>
            <a:pPr algn="just"/>
            <a:r>
              <a:rPr kumimoji="1" lang="mr-IN"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83681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模板" id="{6DE64F58-8F72-474B-99F6-F6874DBCDBAC}" vid="{E3A9BBEE-C672-5843-857C-D3ABE73BEC2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10181</TotalTime>
  <Words>4327</Words>
  <Application>Microsoft Macintosh PowerPoint</Application>
  <PresentationFormat>宽屏</PresentationFormat>
  <Paragraphs>851</Paragraphs>
  <Slides>53</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Aparajita</vt:lpstr>
      <vt:lpstr>Calibri</vt:lpstr>
      <vt:lpstr>Heiti SC Light</vt:lpstr>
      <vt:lpstr>Times New Roman</vt:lpstr>
      <vt:lpstr>Wingdings</vt:lpstr>
      <vt:lpstr>宋体</vt:lpstr>
      <vt:lpstr>微软雅黑</vt:lpstr>
      <vt:lpstr>Arial</vt:lpstr>
      <vt:lpstr>Office 主题</vt:lpstr>
      <vt:lpstr>面向对象编程进阶</vt:lpstr>
      <vt:lpstr>目录</vt:lpstr>
      <vt:lpstr>包</vt:lpstr>
      <vt:lpstr>包的概述</vt:lpstr>
      <vt:lpstr>包的创建</vt:lpstr>
      <vt:lpstr>编译和生成包</vt:lpstr>
      <vt:lpstr>导入包中的类</vt:lpstr>
      <vt:lpstr>导入包中的类</vt:lpstr>
      <vt:lpstr>Java包特性</vt:lpstr>
      <vt:lpstr>应用程序打包</vt:lpstr>
      <vt:lpstr>JDK API中常用包</vt:lpstr>
      <vt:lpstr>继承</vt:lpstr>
      <vt:lpstr>继承机制入门</vt:lpstr>
      <vt:lpstr>类继承语法</vt:lpstr>
      <vt:lpstr>Object类</vt:lpstr>
      <vt:lpstr>单重继承和多重继承</vt:lpstr>
      <vt:lpstr>访问控制</vt:lpstr>
      <vt:lpstr>访问控制举例</vt:lpstr>
      <vt:lpstr>方法重写</vt:lpstr>
      <vt:lpstr>方法重写举例</vt:lpstr>
      <vt:lpstr>方法重写举例</vt:lpstr>
      <vt:lpstr>关键字super</vt:lpstr>
      <vt:lpstr>多态性</vt:lpstr>
      <vt:lpstr>何为多态</vt:lpstr>
      <vt:lpstr>多态性举例</vt:lpstr>
      <vt:lpstr>多态性应用</vt:lpstr>
      <vt:lpstr>虚方法调用</vt:lpstr>
      <vt:lpstr>多态性应用</vt:lpstr>
      <vt:lpstr>对象造型</vt:lpstr>
      <vt:lpstr>对象造型举例</vt:lpstr>
      <vt:lpstr>instanceof运算符</vt:lpstr>
      <vt:lpstr>方法重载</vt:lpstr>
      <vt:lpstr>什么是方法重载</vt:lpstr>
      <vt:lpstr>构造付费重载</vt:lpstr>
      <vt:lpstr>使用this调用重载构造方法</vt:lpstr>
      <vt:lpstr>深究对象构造/初始化</vt:lpstr>
      <vt:lpstr>super调用父类构造方法举例</vt:lpstr>
      <vt:lpstr>super调用父类构造方法举例</vt:lpstr>
      <vt:lpstr>对象构造/初始化细节</vt:lpstr>
      <vt:lpstr>关键字static</vt:lpstr>
      <vt:lpstr>关键字static概述</vt:lpstr>
      <vt:lpstr>static属性</vt:lpstr>
      <vt:lpstr>static属性举例</vt:lpstr>
      <vt:lpstr>static方法</vt:lpstr>
      <vt:lpstr>static初始化块</vt:lpstr>
      <vt:lpstr>非static初始化块</vt:lpstr>
      <vt:lpstr>静态导入</vt:lpstr>
      <vt:lpstr>Singleton设计模式</vt:lpstr>
      <vt:lpstr>关键字final</vt:lpstr>
      <vt:lpstr>关键字final应用举例</vt:lpstr>
      <vt:lpstr>本章小结</vt:lpstr>
      <vt:lpstr>思考与练习</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运算符,表达式,控制流程</dc:title>
  <dc:creator>Microsoft Office 用户</dc:creator>
  <cp:lastModifiedBy>Microsoft Office 用户</cp:lastModifiedBy>
  <cp:revision>289</cp:revision>
  <dcterms:created xsi:type="dcterms:W3CDTF">2017-07-20T07:41:12Z</dcterms:created>
  <dcterms:modified xsi:type="dcterms:W3CDTF">2017-07-27T09:58:32Z</dcterms:modified>
</cp:coreProperties>
</file>