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311" r:id="rId4"/>
    <p:sldId id="260" r:id="rId5"/>
    <p:sldId id="320" r:id="rId6"/>
    <p:sldId id="345" r:id="rId7"/>
    <p:sldId id="351" r:id="rId8"/>
    <p:sldId id="352" r:id="rId9"/>
    <p:sldId id="353" r:id="rId10"/>
    <p:sldId id="354" r:id="rId11"/>
    <p:sldId id="355" r:id="rId12"/>
    <p:sldId id="356" r:id="rId13"/>
    <p:sldId id="346" r:id="rId14"/>
    <p:sldId id="357" r:id="rId15"/>
    <p:sldId id="358" r:id="rId16"/>
    <p:sldId id="359" r:id="rId17"/>
    <p:sldId id="360" r:id="rId18"/>
    <p:sldId id="323" r:id="rId19"/>
    <p:sldId id="361" r:id="rId20"/>
    <p:sldId id="362" r:id="rId21"/>
    <p:sldId id="363" r:id="rId22"/>
    <p:sldId id="364" r:id="rId23"/>
    <p:sldId id="365" r:id="rId24"/>
    <p:sldId id="366" r:id="rId25"/>
    <p:sldId id="328" r:id="rId26"/>
    <p:sldId id="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B52E07-E54C-7548-BB36-E5837EC01A7E}">
          <p14:sldIdLst>
            <p14:sldId id="256"/>
            <p14:sldId id="257"/>
            <p14:sldId id="311"/>
            <p14:sldId id="260"/>
            <p14:sldId id="320"/>
            <p14:sldId id="345"/>
            <p14:sldId id="351"/>
            <p14:sldId id="352"/>
            <p14:sldId id="353"/>
            <p14:sldId id="354"/>
            <p14:sldId id="355"/>
            <p14:sldId id="356"/>
            <p14:sldId id="346"/>
            <p14:sldId id="357"/>
            <p14:sldId id="358"/>
            <p14:sldId id="359"/>
            <p14:sldId id="360"/>
            <p14:sldId id="323"/>
            <p14:sldId id="361"/>
            <p14:sldId id="362"/>
            <p14:sldId id="363"/>
            <p14:sldId id="364"/>
            <p14:sldId id="365"/>
            <p14:sldId id="366"/>
            <p14:sldId id="328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89876"/>
  </p:normalViewPr>
  <p:slideViewPr>
    <p:cSldViewPr snapToGrid="0" snapToObjects="1">
      <p:cViewPr>
        <p:scale>
          <a:sx n="100" d="100"/>
          <a:sy n="100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C624D-DB6E-7340-A84F-872B8F1671E1}" type="datetimeFigureOut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EE0A-CA00-6848-90F9-339D1EB585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4284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CCC3-D214-2C40-A923-DFB71D41ADD6}" type="datetimeFigureOut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61044-908D-FA44-B63B-9BE5C008B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784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15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630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097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328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0793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5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240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程序运行到这里（星号处）时，栈内存中还为</a:t>
            </a:r>
            <a:r>
              <a:rPr lang="en-US" altLang="zh-CN" smtClean="0"/>
              <a:t>main</a:t>
            </a:r>
            <a:r>
              <a:rPr lang="zh-CN" altLang="en-US" smtClean="0"/>
              <a:t>方法的形参</a:t>
            </a:r>
            <a:r>
              <a:rPr lang="en-US" altLang="zh-CN" smtClean="0"/>
              <a:t>args</a:t>
            </a:r>
            <a:r>
              <a:rPr lang="zh-CN" altLang="en-US" smtClean="0"/>
              <a:t>分配了存储空间，而不是只有一个局部变量</a:t>
            </a:r>
            <a:r>
              <a:rPr lang="en-US" altLang="zh-CN" smtClean="0"/>
              <a:t>s</a:t>
            </a:r>
            <a:r>
              <a:rPr lang="zh-CN" altLang="en-US" smtClean="0"/>
              <a:t>。命令行参数非此处要讲解的知识点，但教师授课时可以先口头提一下。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01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Java</a:t>
            </a:r>
            <a:r>
              <a:rPr lang="zh-CN" altLang="en-US" smtClean="0"/>
              <a:t>包（</a:t>
            </a:r>
            <a:r>
              <a:rPr lang="en-US" altLang="zh-CN" smtClean="0"/>
              <a:t>package</a:t>
            </a:r>
            <a:r>
              <a:rPr lang="zh-CN" altLang="en-US" smtClean="0"/>
              <a:t>）的相关知识参见第</a:t>
            </a:r>
            <a:r>
              <a:rPr lang="en-US" altLang="zh-CN" smtClean="0"/>
              <a:t>9</a:t>
            </a:r>
            <a:r>
              <a:rPr lang="zh-CN" altLang="en-US" smtClean="0"/>
              <a:t>章。</a:t>
            </a:r>
          </a:p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61044-908D-FA44-B63B-9BE5C008B5B6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27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DC09F-0E79-F741-AD3D-7896AD2FAB9A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27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946037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E72DA-B515-7949-B55F-F23EC645D0C4}" type="datetime1">
              <a:rPr kumimoji="1" lang="zh-CN" altLang="en-US" smtClean="0"/>
              <a:t>2017/7/21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FA5E-EBE3-E14C-BFC2-6DF0B11B971D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70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70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3A49-0C71-3E47-A120-3128B2DE8685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7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9747-F413-224E-A5A0-B2AB1D100FD3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84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86075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708C-AA40-2D45-A9B0-7232C0131ED5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5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7946036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ACD-5FEE-E243-88D8-ED43A2B28F1B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470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C8775-124B-AD41-8BA5-8B00B75490C7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79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5D93-28BB-C245-9D11-DFAA41170583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87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3A12B-721C-B34F-9449-2D61FD4D5064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7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8897" y="365125"/>
            <a:ext cx="7105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F49B-A17A-4941-B7F1-8CE89A2E4AE5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iti SC Light" charset="-122"/>
                <a:ea typeface="Heiti SC Light" charset="-122"/>
                <a:cs typeface="Heiti SC Light" charset="-122"/>
              </a:defRPr>
            </a:lvl1pPr>
          </a:lstStyle>
          <a:p>
            <a:r>
              <a:rPr kumimoji="1" lang="zh-CN" altLang="en-US" dirty="0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C1F62-F2EE-734B-B0E2-00D101347D04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236" y="780960"/>
            <a:ext cx="2569564" cy="43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10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引用类型元素组成的一维数组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76100" y="3403800"/>
            <a:ext cx="5886000" cy="285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public class TestMyDateArray{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MyDate[] m;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 = new MyDate[10];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for ( int i=0; i&lt;10; i++ ) 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 m[i] =new MyDate(i+1, i+1, 1990+i);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m[i].display();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9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3596400"/>
            <a:ext cx="3949200" cy="2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4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引用类型元素组成的一维数组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76100" y="3403800"/>
            <a:ext cx="5886000" cy="285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public class TestMyDateArray{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MyDate[] m;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 = new MyDate[10];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for ( int i=0; i&lt;10; i++ ) 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 m[i] =new MyDate(i+1, i+1, 1990+i);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m[i].display();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3596400"/>
            <a:ext cx="3949200" cy="2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8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引用类型元素组成的一维数组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76100" y="3403800"/>
            <a:ext cx="5886000" cy="285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public class TestMyDateArray{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MyDate[] m;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 = new MyDate[10];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for ( int i=0; i&lt;10; i++ ) 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 m[i] =new MyDate(i+1, i+1, 1990+i);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m[i].display();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3616100"/>
            <a:ext cx="4001400" cy="245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7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数组元素的引用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创建数组对象后才可以引用数组中的元素，格式</a:t>
            </a:r>
            <a:endParaRPr lang="en-US" altLang="zh-CN" dirty="0">
              <a:ea typeface="宋体" charset="-122"/>
            </a:endParaRPr>
          </a:p>
          <a:p>
            <a:endParaRPr kumimoji="1" lang="en-US" altLang="zh-CN" dirty="0">
              <a:ea typeface="宋体" charset="-122"/>
            </a:endParaRPr>
          </a:p>
          <a:p>
            <a:endParaRPr kumimoji="1" lang="en-US" altLang="zh-CN" dirty="0">
              <a:ea typeface="宋体" charset="-122"/>
            </a:endParaRPr>
          </a:p>
          <a:p>
            <a:r>
              <a:rPr kumimoji="1" lang="zh-CN" altLang="en-US"/>
              <a:t>其中，元素下标应为整型表达式。数组元素下标从</a:t>
            </a:r>
            <a:r>
              <a:rPr kumimoji="1" lang="en-US" altLang="zh-CN"/>
              <a:t>0</a:t>
            </a:r>
            <a:r>
              <a:rPr kumimoji="1" lang="zh-CN" altLang="en-US"/>
              <a:t>开始；长度为</a:t>
            </a:r>
            <a:r>
              <a:rPr kumimoji="1" lang="en-US" altLang="zh-CN"/>
              <a:t>n</a:t>
            </a:r>
            <a:r>
              <a:rPr kumimoji="1" lang="zh-CN" altLang="en-US"/>
              <a:t>的数组合法下标取值范围：</a:t>
            </a:r>
            <a:r>
              <a:rPr kumimoji="1" lang="en-US" altLang="zh-CN"/>
              <a:t>0 ~ n-1</a:t>
            </a:r>
            <a:r>
              <a:rPr kumimoji="1" lang="zh-CN" altLang="en-US"/>
              <a:t>；</a:t>
            </a:r>
            <a:endParaRPr kumimoji="1" lang="en-US" altLang="zh-CN"/>
          </a:p>
          <a:p>
            <a:r>
              <a:rPr kumimoji="1" lang="en-US" altLang="zh-CN"/>
              <a:t>Java</a:t>
            </a:r>
            <a:r>
              <a:rPr kumimoji="1" lang="zh-CN" altLang="en-US"/>
              <a:t>数组对象一经创建，</a:t>
            </a:r>
            <a:r>
              <a:rPr kumimoji="1" lang="zh-CN" altLang="en-US">
                <a:solidFill>
                  <a:srgbClr val="FF0000"/>
                </a:solidFill>
              </a:rPr>
              <a:t>其长度不可改变</a:t>
            </a:r>
            <a:r>
              <a:rPr kumimoji="1" lang="zh-CN" altLang="en-US"/>
              <a:t>，如果越界访问数组元素时将出现运行错误</a:t>
            </a:r>
            <a:r>
              <a:rPr kumimoji="1" lang="en-US" altLang="zh-CN"/>
              <a:t>(</a:t>
            </a:r>
            <a:r>
              <a:rPr kumimoji="1" lang="zh-CN" altLang="en-US"/>
              <a:t>异常</a:t>
            </a:r>
            <a:r>
              <a:rPr kumimoji="1" lang="en-US" altLang="zh-CN"/>
              <a:t>)</a:t>
            </a:r>
            <a:r>
              <a:rPr kumimoji="1" lang="zh-CN" altLang="en-US"/>
              <a:t>。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501108"/>
            <a:ext cx="7708900" cy="4452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数组名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&gt;[&lt;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元素下标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&gt;]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数组对象的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Java</a:t>
            </a:r>
            <a:r>
              <a:rPr kumimoji="1" lang="zh-CN" altLang="en-US" dirty="0">
                <a:ea typeface="宋体" charset="-122"/>
              </a:rPr>
              <a:t>数组对象由系统自动提供一个特殊属性</a:t>
            </a:r>
            <a:r>
              <a:rPr kumimoji="1" lang="en-US" altLang="zh-CN" dirty="0">
                <a:ea typeface="宋体" charset="-122"/>
              </a:rPr>
              <a:t>length</a:t>
            </a:r>
            <a:r>
              <a:rPr kumimoji="1" lang="zh-CN" altLang="en-US" dirty="0">
                <a:ea typeface="宋体" charset="-122"/>
              </a:rPr>
              <a:t>，用于给出数组长度，该属性</a:t>
            </a:r>
            <a:r>
              <a:rPr kumimoji="1" lang="zh-CN" altLang="en-US" dirty="0">
                <a:solidFill>
                  <a:srgbClr val="FF0000"/>
                </a:solidFill>
                <a:ea typeface="宋体" charset="-122"/>
              </a:rPr>
              <a:t>为只读、</a:t>
            </a:r>
            <a:r>
              <a:rPr kumimoji="1" lang="en-US" altLang="zh-CN" dirty="0">
                <a:solidFill>
                  <a:srgbClr val="FF0000"/>
                </a:solidFill>
                <a:ea typeface="宋体" charset="-122"/>
              </a:rPr>
              <a:t>int</a:t>
            </a:r>
            <a:r>
              <a:rPr kumimoji="1" lang="zh-CN" altLang="en-US" dirty="0">
                <a:solidFill>
                  <a:srgbClr val="FF0000"/>
                </a:solidFill>
                <a:ea typeface="宋体" charset="-122"/>
              </a:rPr>
              <a:t>型、可直接访问</a:t>
            </a:r>
            <a:r>
              <a:rPr kumimoji="1" lang="zh-CN" altLang="en-US" dirty="0">
                <a:ea typeface="宋体" charset="-122"/>
              </a:rPr>
              <a:t>。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856708"/>
            <a:ext cx="7708900" cy="711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int[] a = new int[3];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System.out.println(a.length);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69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数组元素缺省初始化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ea typeface="宋体" charset="-122"/>
              </a:rPr>
              <a:t>Java</a:t>
            </a:r>
            <a:r>
              <a:rPr kumimoji="1" lang="zh-CN" altLang="en-US" dirty="0">
                <a:ea typeface="宋体" charset="-122"/>
              </a:rPr>
              <a:t>数组属于引用类型数据，它的元素相当于类的成员变量，因此数组对象一经创建，其中的每个元素也被按照成员变量同样的方式被隐式初始化。例如：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3174208"/>
            <a:ext cx="7708900" cy="1791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class TestDefaultInitalization 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argv[]){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 a[]= new int[5];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 </a:t>
            </a:r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System.out.println(a[3]);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29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数组元素动态初始化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动态初始化</a:t>
            </a:r>
            <a:r>
              <a:rPr kumimoji="1" lang="en-US" altLang="zh-CN" dirty="0">
                <a:ea typeface="宋体" charset="-122"/>
              </a:rPr>
              <a:t>(Dynamic Initalization)——</a:t>
            </a:r>
            <a:r>
              <a:rPr kumimoji="1" lang="zh-CN" altLang="en-US" dirty="0">
                <a:ea typeface="宋体" charset="-122"/>
              </a:rPr>
              <a:t>数组定义、创建对象以及为数组元素赋值等操作分开进行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856708"/>
            <a:ext cx="7708900" cy="1563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  a[];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  = new int[3];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a[0] = 3;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a[1] = 9;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a[2] = 8;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337" y="4599783"/>
            <a:ext cx="7708900" cy="157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MyDate dates[];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dates = new MyDate[3];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dates[0] = new MyDate(22, 7, 1964);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dates[1] = new MyDate(1, 1, 2000);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dates[2] = new MyDate(22, 12, 1964);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226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数组元素静态初始化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静态初始化</a:t>
            </a:r>
            <a:r>
              <a:rPr kumimoji="1" lang="en-US" altLang="zh-CN" dirty="0">
                <a:ea typeface="宋体" charset="-122"/>
              </a:rPr>
              <a:t>(Static Initalization)——</a:t>
            </a:r>
            <a:r>
              <a:rPr kumimoji="1" lang="zh-CN" altLang="en-US" dirty="0">
                <a:ea typeface="宋体" charset="-122"/>
              </a:rPr>
              <a:t>在定义数组的同时就为数组元素分配空间并赋值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856708"/>
            <a:ext cx="7708900" cy="470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int[] a = { 3, 9, 8};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337" y="3723483"/>
            <a:ext cx="7708900" cy="1577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MyDate dates[] = {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        new MyDate(22, 7, 1964),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        new MyDate(1, 1, 2000),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        new MyDate(22, 12, 1964)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29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多维数组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多维数组可以理解为由若干个低维数组所组成的数组。</a:t>
            </a:r>
            <a:endParaRPr kumimoji="1" lang="en-US" altLang="zh-CN"/>
          </a:p>
          <a:p>
            <a:r>
              <a:rPr kumimoji="1" lang="zh-CN" altLang="en-US"/>
              <a:t>二维数组举例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897189"/>
            <a:ext cx="7708900" cy="481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   a[][] = {{1,2},{3,4,0,9},{5,6,7}};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58" y="3848100"/>
            <a:ext cx="8887883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0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多维数组的特性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</a:t>
            </a:r>
            <a:r>
              <a:rPr kumimoji="1" lang="zh-CN" altLang="en-US"/>
              <a:t>中多维数组的声明和初始化应按从高维到低维的顺序进行。</a:t>
            </a:r>
            <a:endParaRPr kumimoji="1" lang="en-US" altLang="zh-CN"/>
          </a:p>
          <a:p>
            <a:r>
              <a:rPr kumimoji="1" lang="zh-CN" altLang="en-US"/>
              <a:t>和其他高级编程语言不同，</a:t>
            </a:r>
            <a:r>
              <a:rPr kumimoji="1" lang="en-US" altLang="zh-CN"/>
              <a:t>Java</a:t>
            </a:r>
            <a:r>
              <a:rPr kumimoji="1" lang="zh-CN" altLang="en-US"/>
              <a:t>多维数组不必须是规则矩阵形式。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3011489"/>
            <a:ext cx="7708900" cy="164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int[][] a = new int[3][4];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		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每行的数据元素是相同的。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int[][] t = new int[2][];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		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每行的数据元素的个数是不同的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t[0] = new int[4];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t[1] = new int[2];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int[][] b = new int[][4];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非法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5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accent2"/>
                </a:solidFill>
              </a:rPr>
              <a:t>目录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数组概述</a:t>
            </a:r>
            <a:endParaRPr kumimoji="1" lang="en-US" altLang="zh-CN" dirty="0"/>
          </a:p>
          <a:p>
            <a:r>
              <a:rPr kumimoji="1" lang="zh-CN" altLang="en-US" dirty="0"/>
              <a:t>一维数组</a:t>
            </a:r>
            <a:endParaRPr kumimoji="1" lang="en-US" altLang="zh-CN" dirty="0"/>
          </a:p>
          <a:p>
            <a:r>
              <a:rPr kumimoji="1" lang="zh-CN" altLang="en-US" dirty="0"/>
              <a:t>多维数组</a:t>
            </a:r>
            <a:endParaRPr kumimoji="1" lang="en-US" altLang="zh-CN" dirty="0"/>
          </a:p>
          <a:p>
            <a:r>
              <a:rPr kumimoji="1" lang="zh-CN" altLang="en-US" dirty="0"/>
              <a:t>数组拷贝</a:t>
            </a:r>
            <a:endParaRPr kumimoji="1" lang="en-US" altLang="zh-CN" dirty="0"/>
          </a:p>
          <a:p>
            <a:r>
              <a:rPr kumimoji="1" lang="zh-CN" altLang="en-US" dirty="0"/>
              <a:t>数组排序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36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多维数组初始化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ea typeface="宋体" charset="-122"/>
              </a:rPr>
              <a:t>静态初始化</a:t>
            </a:r>
            <a:endParaRPr kumimoji="1" lang="en-US" altLang="zh-CN" dirty="0">
              <a:ea typeface="宋体" charset="-122"/>
            </a:endParaRPr>
          </a:p>
          <a:p>
            <a:endParaRPr kumimoji="1" lang="en-US" altLang="zh-CN" dirty="0">
              <a:ea typeface="宋体" charset="-122"/>
            </a:endParaRPr>
          </a:p>
          <a:p>
            <a:endParaRPr kumimoji="1" lang="en-US" altLang="zh-CN" dirty="0">
              <a:ea typeface="宋体" charset="-122"/>
            </a:endParaRPr>
          </a:p>
          <a:p>
            <a:r>
              <a:rPr kumimoji="1" lang="zh-CN" altLang="en-US" dirty="0">
                <a:ea typeface="宋体" charset="-122"/>
              </a:rPr>
              <a:t>动态初始化</a:t>
            </a:r>
            <a:endParaRPr kumimoji="1" lang="en-US" altLang="zh-CN" dirty="0">
              <a:ea typeface="宋体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437606"/>
            <a:ext cx="7708900" cy="750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 a[][] = {{1,2},{2,3},{3,4,5}};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 b[3][2] = {{1,2},{2,3},{4,5}};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	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非法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337" y="3889375"/>
            <a:ext cx="7708900" cy="237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int[][] a = new int[3][];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a[0] = new int[2];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a[1] = new int[4];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a[2] = new int[3];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a[0][0] = 45;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a[0][1] = 87;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a[2][2] = 99;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9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数组的复制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java.lang.System</a:t>
            </a:r>
            <a:r>
              <a:rPr kumimoji="1" lang="zh-CN" altLang="en-US"/>
              <a:t>类的</a:t>
            </a:r>
            <a:r>
              <a:rPr kumimoji="1" lang="en-US" altLang="zh-CN">
                <a:solidFill>
                  <a:srgbClr val="FF0000"/>
                </a:solidFill>
              </a:rPr>
              <a:t>arraycopy()</a:t>
            </a:r>
            <a:r>
              <a:rPr kumimoji="1" lang="zh-CN" altLang="en-US"/>
              <a:t>方法提供了数组元素复制功能</a:t>
            </a:r>
            <a:r>
              <a:rPr kumimoji="1" lang="en-US" altLang="zh-CN"/>
              <a:t>——</a:t>
            </a:r>
            <a:r>
              <a:rPr kumimoji="1" lang="zh-CN" altLang="en-US"/>
              <a:t>将一个数组的连续多个元素的值批量复制到另一个数组中。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拷贝完成后，目标数组的元素值是？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3011489"/>
            <a:ext cx="7708900" cy="211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源数组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 source[] = { 1, 2, 3, 4, 5, 6 };</a:t>
            </a:r>
          </a:p>
          <a:p>
            <a:pPr algn="just"/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目标数组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 dest[] = { 10, 9, 8, 7, 6, 5, 4, 3, 2, 1 };</a:t>
            </a:r>
          </a:p>
          <a:p>
            <a:pPr algn="just"/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复制源数组中从下标</a:t>
            </a:r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0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开始的</a:t>
            </a:r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3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个元素到目标数组，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从下标</a:t>
            </a:r>
            <a:r>
              <a:rPr kumimoji="1" lang="en-US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0</a:t>
            </a:r>
            <a:r>
              <a:rPr kumimoji="1" lang="zh-CN" altLang="en-US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的位置开始存储。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System.arraycopy(source, 0, dest, 0, 3);</a:t>
            </a:r>
          </a:p>
        </p:txBody>
      </p:sp>
    </p:spTree>
    <p:extLst>
      <p:ext uri="{BB962C8B-B14F-4D97-AF65-F5344CB8AC3E}">
        <p14:creationId xmlns:p14="http://schemas.microsoft.com/office/powerpoint/2010/main" val="4635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数组的复制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408112" y="1655275"/>
            <a:ext cx="2788466" cy="38567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堆内存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043191" y="2347465"/>
            <a:ext cx="1285592" cy="6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191236" y="2333884"/>
            <a:ext cx="1222218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{1,2,3,4,5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43191" y="4351907"/>
            <a:ext cx="1285592" cy="606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12" name="直接箭头连接符 8"/>
          <p:cNvCxnSpPr>
            <a:stCxn id="9" idx="3"/>
            <a:endCxn id="10" idx="1"/>
          </p:cNvCxnSpPr>
          <p:nvPr/>
        </p:nvCxnSpPr>
        <p:spPr>
          <a:xfrm>
            <a:off x="3328783" y="2650756"/>
            <a:ext cx="4862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8"/>
          <p:cNvCxnSpPr>
            <a:stCxn id="11" idx="3"/>
            <a:endCxn id="14" idx="1"/>
          </p:cNvCxnSpPr>
          <p:nvPr/>
        </p:nvCxnSpPr>
        <p:spPr>
          <a:xfrm>
            <a:off x="3328783" y="4655198"/>
            <a:ext cx="48624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191236" y="4338326"/>
            <a:ext cx="1222218" cy="633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{1,2,20,4,5}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5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数组的复制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22</a:t>
            </a:fld>
            <a:endParaRPr kumimoji="1" lang="zh-CN" altLang="en-US"/>
          </a:p>
        </p:txBody>
      </p:sp>
      <p:grpSp>
        <p:nvGrpSpPr>
          <p:cNvPr id="15" name="组合 7"/>
          <p:cNvGrpSpPr/>
          <p:nvPr/>
        </p:nvGrpSpPr>
        <p:grpSpPr>
          <a:xfrm>
            <a:off x="6814996" y="943510"/>
            <a:ext cx="1338404" cy="2442926"/>
            <a:chOff x="3367889" y="869133"/>
            <a:chExt cx="1338404" cy="2442926"/>
          </a:xfrm>
        </p:grpSpPr>
        <p:sp>
          <p:nvSpPr>
            <p:cNvPr id="16" name="矩形 15"/>
            <p:cNvSpPr/>
            <p:nvPr/>
          </p:nvSpPr>
          <p:spPr>
            <a:xfrm>
              <a:off x="3367889" y="869133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375434" y="1492314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3393540" y="2162269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393540" y="2805065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  <p:sp>
        <p:nvSpPr>
          <p:cNvPr id="20" name="矩形 19"/>
          <p:cNvSpPr/>
          <p:nvPr/>
        </p:nvSpPr>
        <p:spPr>
          <a:xfrm>
            <a:off x="2570430" y="2073685"/>
            <a:ext cx="1195057" cy="54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a1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70430" y="4881295"/>
            <a:ext cx="1195057" cy="543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a2</a:t>
            </a:r>
            <a:endParaRPr lang="zh-CN" altLang="en-US" dirty="0"/>
          </a:p>
        </p:txBody>
      </p:sp>
      <p:cxnSp>
        <p:nvCxnSpPr>
          <p:cNvPr id="22" name="直接箭头连接符 11"/>
          <p:cNvCxnSpPr>
            <a:stCxn id="20" idx="3"/>
            <a:endCxn id="17" idx="1"/>
          </p:cNvCxnSpPr>
          <p:nvPr/>
        </p:nvCxnSpPr>
        <p:spPr>
          <a:xfrm flipV="1">
            <a:off x="3765487" y="1820188"/>
            <a:ext cx="3057054" cy="525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13"/>
          <p:cNvCxnSpPr>
            <a:stCxn id="21" idx="3"/>
            <a:endCxn id="27" idx="1"/>
          </p:cNvCxnSpPr>
          <p:nvPr/>
        </p:nvCxnSpPr>
        <p:spPr>
          <a:xfrm>
            <a:off x="3765487" y="5152899"/>
            <a:ext cx="3100811" cy="133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14"/>
          <p:cNvGrpSpPr/>
          <p:nvPr/>
        </p:nvGrpSpPr>
        <p:grpSpPr>
          <a:xfrm>
            <a:off x="6840647" y="3739317"/>
            <a:ext cx="1338404" cy="2442926"/>
            <a:chOff x="3367889" y="869133"/>
            <a:chExt cx="1338404" cy="2442926"/>
          </a:xfrm>
        </p:grpSpPr>
        <p:sp>
          <p:nvSpPr>
            <p:cNvPr id="25" name="矩形 24"/>
            <p:cNvSpPr/>
            <p:nvPr/>
          </p:nvSpPr>
          <p:spPr>
            <a:xfrm>
              <a:off x="3367889" y="869133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3375434" y="1492314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3393540" y="2162269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300</a:t>
              </a:r>
              <a:endParaRPr lang="zh-CN" altLang="en-US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393540" y="2805065"/>
              <a:ext cx="1312753" cy="5069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791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数组的排序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JDK</a:t>
            </a:r>
            <a:r>
              <a:rPr kumimoji="1" lang="zh-CN" altLang="en-US"/>
              <a:t>的</a:t>
            </a:r>
            <a:r>
              <a:rPr kumimoji="1" lang="en-US" altLang="zh-CN">
                <a:solidFill>
                  <a:srgbClr val="FF0000"/>
                </a:solidFill>
              </a:rPr>
              <a:t>java.util</a:t>
            </a:r>
            <a:r>
              <a:rPr kumimoji="1" lang="zh-CN" altLang="en-US"/>
              <a:t>包中定义的</a:t>
            </a:r>
            <a:r>
              <a:rPr kumimoji="1" lang="en-US" altLang="zh-CN"/>
              <a:t>Arrays</a:t>
            </a:r>
            <a:r>
              <a:rPr kumimoji="1" lang="zh-CN" altLang="en-US"/>
              <a:t>类提供了多种数组元素排序的功能。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排序完成后，输出结果是？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795589"/>
            <a:ext cx="7708900" cy="2398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创建样本数组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int[] a = {6,23,45,12,-83,94,41};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数组排序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Arrays.sort(a);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//</a:t>
            </a:r>
            <a:r>
              <a:rPr kumimoji="1" lang="zh-CN" altLang="mr-IN">
                <a:solidFill>
                  <a:srgbClr val="92D050"/>
                </a:solidFill>
                <a:latin typeface="Heiti SC Light" charset="-122"/>
                <a:ea typeface="Heiti SC Light" charset="-122"/>
                <a:cs typeface="Heiti SC Light" charset="-122"/>
              </a:rPr>
              <a:t>排序后数组元素输出</a:t>
            </a:r>
            <a:endParaRPr kumimoji="1" lang="en-US" altLang="zh-CN">
              <a:solidFill>
                <a:srgbClr val="92D050"/>
              </a:solidFill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for(int i=0;i&lt;a.length;i++){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System.out.print(arr[i] + "\t");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en-US" altLang="zh-CN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26100" y="5488781"/>
            <a:ext cx="42545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mr-IN" altLang="zh-CN"/>
              <a:t>-83     6       12      23      41      45      94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99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本章小结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通过本章学习，读者应能掌握并熟练基本类型及引用类型元素组成的一维数组，熟悉数组对象创建、元素访问及其初始化机制，关于多维数组、数组元素复制及排序在实际开发中并不常用，了解即可。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39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25</a:t>
            </a:fld>
            <a:endParaRPr kumimoji="1" lang="zh-CN" altLang="en-US"/>
          </a:p>
        </p:txBody>
      </p:sp>
      <p:pic>
        <p:nvPicPr>
          <p:cNvPr id="7" name="图片占位符 2"/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r="318"/>
          <a:stretch>
            <a:fillRect/>
          </a:stretch>
        </p:blipFill>
        <p:spPr>
          <a:xfrm>
            <a:off x="0" y="1572057"/>
            <a:ext cx="12191999" cy="3387019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0" y="2603855"/>
            <a:ext cx="12191999" cy="1323421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Thank</a:t>
            </a:r>
            <a:r>
              <a:rPr lang="zh-CN" altLang="en-US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 </a:t>
            </a:r>
            <a:r>
              <a:rPr lang="en-US" altLang="zh-CN" sz="8000" b="1" dirty="0" smtClean="0">
                <a:solidFill>
                  <a:schemeClr val="accent2"/>
                </a:solidFill>
                <a:latin typeface="微软雅黑" panose="020B0503020204020204" pitchFamily="34" charset="-122"/>
                <a:cs typeface="Aparajita" panose="020B0604020202020204" pitchFamily="34" charset="0"/>
              </a:rPr>
              <a:t>You</a:t>
            </a:r>
            <a:endParaRPr lang="id-ID" sz="8000" b="1" dirty="0">
              <a:solidFill>
                <a:schemeClr val="accent2"/>
              </a:solidFill>
              <a:latin typeface="微软雅黑" panose="020B0503020204020204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3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数组概述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数组是</a:t>
            </a:r>
            <a:r>
              <a:rPr kumimoji="1" lang="zh-CN" altLang="en-US" dirty="0">
                <a:solidFill>
                  <a:srgbClr val="FF0000"/>
                </a:solidFill>
              </a:rPr>
              <a:t>多个相同类型数据</a:t>
            </a:r>
            <a:r>
              <a:rPr kumimoji="1" lang="zh-CN" altLang="en-US" dirty="0"/>
              <a:t>的组合，实现对这些</a:t>
            </a:r>
            <a:r>
              <a:rPr kumimoji="1" lang="zh-CN" altLang="en-US" dirty="0">
                <a:solidFill>
                  <a:srgbClr val="FF0000"/>
                </a:solidFill>
              </a:rPr>
              <a:t>数据的统一管理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数组属</a:t>
            </a:r>
            <a:r>
              <a:rPr kumimoji="1" lang="zh-CN" altLang="en-US" dirty="0">
                <a:solidFill>
                  <a:srgbClr val="FF0000"/>
                </a:solidFill>
              </a:rPr>
              <a:t>引用类型</a:t>
            </a:r>
            <a:r>
              <a:rPr kumimoji="1" lang="zh-CN" altLang="en-US" dirty="0"/>
              <a:t>，数组型数据是对象</a:t>
            </a:r>
            <a:r>
              <a:rPr kumimoji="1" lang="en-US" altLang="zh-CN" dirty="0"/>
              <a:t>(object)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0070C0"/>
                </a:solidFill>
              </a:rPr>
              <a:t>数组中的每个元素相当于该对象的成员变量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数组中的元素可以是任何数据类型，包括基本类型和引用类型。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A030-F790-DA4A-A78D-ACF0F9D8C0E6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6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kumimoji="1" lang="zh-CN" altLang="en-US"/>
              <a:t>数组的声明</a:t>
            </a:r>
            <a:endParaRPr kumimoji="1" lang="en-US" altLang="zh-CN"/>
          </a:p>
          <a:p>
            <a:pPr marL="457200" indent="-457200"/>
            <a:r>
              <a:rPr kumimoji="1" lang="zh-CN" altLang="en-US"/>
              <a:t>数组对象的创建和使用</a:t>
            </a:r>
            <a:endParaRPr kumimoji="1" lang="en-US" altLang="zh-CN"/>
          </a:p>
          <a:p>
            <a:pPr marL="457200" indent="-457200"/>
            <a:r>
              <a:rPr kumimoji="1" lang="zh-CN" altLang="en-US"/>
              <a:t>数组对象的</a:t>
            </a:r>
            <a:r>
              <a:rPr kumimoji="1" lang="en-US" altLang="zh-CN"/>
              <a:t>length</a:t>
            </a:r>
            <a:r>
              <a:rPr kumimoji="1" lang="zh-CN" altLang="en-US"/>
              <a:t>属性</a:t>
            </a:r>
            <a:endParaRPr kumimoji="1" lang="en-US" altLang="zh-CN"/>
          </a:p>
          <a:p>
            <a:pPr marL="457200" indent="-457200"/>
            <a:r>
              <a:rPr kumimoji="1" lang="zh-CN" altLang="en-US"/>
              <a:t>数组的静态初始化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1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一维数组的声明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声明语法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举例</a:t>
            </a:r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Java</a:t>
            </a:r>
            <a:r>
              <a:rPr kumimoji="1" lang="zh-CN" altLang="en-US"/>
              <a:t>语言中声明数组类型的变量时不允许指定数组的长度</a:t>
            </a:r>
            <a:r>
              <a:rPr kumimoji="1" lang="en-US" altLang="zh-CN"/>
              <a:t>(</a:t>
            </a:r>
            <a:r>
              <a:rPr kumimoji="1" lang="zh-CN" altLang="en-US"/>
              <a:t>数组中元素的个数</a:t>
            </a:r>
            <a:r>
              <a:rPr kumimoji="1" lang="en-US" altLang="zh-CN"/>
              <a:t>)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414390"/>
            <a:ext cx="7708900" cy="41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元素类型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&gt;  &lt;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变量名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&gt;[];        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或 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&lt;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元素类型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&gt; [] &lt;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变量名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&gt;;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5337" y="3416697"/>
            <a:ext cx="7708900" cy="662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int[] a;			double d[];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String[] args;		Person p[];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337" y="5390753"/>
            <a:ext cx="7708900" cy="413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int[3] a;               //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非法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360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创建一维数组对象的声明语法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基本类型元素组成的一维数组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75337" y="2376391"/>
            <a:ext cx="7708900" cy="44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new  &lt;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元素类型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&gt;[&lt;</a:t>
            </a:r>
            <a:r>
              <a:rPr kumimoji="1" lang="zh-CN" altLang="mr-IN">
                <a:latin typeface="Heiti SC Light" charset="-122"/>
                <a:ea typeface="Heiti SC Light" charset="-122"/>
                <a:cs typeface="Heiti SC Light" charset="-122"/>
              </a:rPr>
              <a:t>数组长度</a:t>
            </a:r>
            <a:r>
              <a:rPr kumimoji="1" lang="mr-IN" altLang="zh-CN">
                <a:latin typeface="Heiti SC Light" charset="-122"/>
                <a:ea typeface="Heiti SC Light" charset="-122"/>
                <a:cs typeface="Heiti SC Light" charset="-122"/>
              </a:rPr>
              <a:t>&gt;]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76400" y="3489229"/>
            <a:ext cx="5886000" cy="268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class TestArray{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int[] s;s = new int[10];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for ( int i=0; i&lt;10; i++ ) 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s[i] =2*i+1;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System.out.println(s[i]);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0" name="Picture 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00" y="3597960"/>
            <a:ext cx="3949200" cy="21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8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基本类型元素组成的一维数组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76400" y="3488400"/>
            <a:ext cx="5886000" cy="268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class TestArray{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int[] s;s = new int[10];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for ( int i=0; i&lt;10; i++ ) 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s[i] =2*i+1;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System.out.println(s[i]);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1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3596400"/>
            <a:ext cx="3949200" cy="2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528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基本类型元素组成的一维数组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76400" y="3488400"/>
            <a:ext cx="5886000" cy="268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class TestArray{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public static void main(String args[]){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int[] s;s = new int[10];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for ( int i=0; i&lt;10; i++ ) {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s[i] =2*i+1;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System.out.println(s[i]);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zh-CN" altLang="en-US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</a:p>
          <a:p>
            <a:pPr algn="just"/>
            <a:r>
              <a:rPr kumimoji="1" lang="en-US" altLang="zh-CN">
                <a:latin typeface="Heiti SC Light" charset="-122"/>
                <a:ea typeface="Heiti SC Light" charset="-122"/>
                <a:cs typeface="Heiti SC Light" charset="-122"/>
              </a:rPr>
              <a:t>}</a:t>
            </a:r>
            <a:endParaRPr kumimoji="1" lang="zh-CN" altLang="en-US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pic>
        <p:nvPicPr>
          <p:cNvPr id="11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3596400"/>
            <a:ext cx="3949200" cy="2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一维数组的创建和使用</a:t>
            </a:r>
            <a:endParaRPr kumimoji="1" lang="zh-CN" altLang="en-US" dirty="0">
              <a:solidFill>
                <a:schemeClr val="accent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引用类型元素组成的一维数组</a:t>
            </a:r>
            <a:endParaRPr kumimoji="1"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D1C5-8165-B64E-BABE-AD18F1BCAE08}" type="datetime1">
              <a:rPr kumimoji="1" lang="zh-CN" altLang="en-US" smtClean="0"/>
              <a:t>2017/7/26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 smtClean="0"/>
              <a:t>北京优才创智科技有限公司</a:t>
            </a:r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C1F62-F2EE-734B-B0E2-00D101347D0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8" name="矩形 7"/>
          <p:cNvSpPr>
            <a:spLocks/>
          </p:cNvSpPr>
          <p:nvPr/>
        </p:nvSpPr>
        <p:spPr>
          <a:xfrm>
            <a:off x="1076400" y="2451100"/>
            <a:ext cx="5886000" cy="3726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public class MyDate{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private int day;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private int month;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private int year;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public MyDate(int d, int m, int y){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</a:t>
            </a:r>
            <a:r>
              <a:rPr kumimoji="1"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day = d;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</a:t>
            </a:r>
            <a:r>
              <a:rPr kumimoji="1"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         </a:t>
            </a:r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month = m;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</a:t>
            </a:r>
            <a:r>
              <a:rPr kumimoji="1"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         </a:t>
            </a:r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year = y;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}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public void display(){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</a:t>
            </a:r>
            <a:r>
              <a:rPr kumimoji="1" lang="zh-CN" altLang="en-US" sz="1600">
                <a:latin typeface="Heiti SC Light" charset="-122"/>
                <a:ea typeface="Heiti SC Light" charset="-122"/>
                <a:cs typeface="Heiti SC Light" charset="-122"/>
              </a:rPr>
              <a:t>     </a:t>
            </a:r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System.out.println(day + "-" + month + "-" + year);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       }</a:t>
            </a:r>
          </a:p>
          <a:p>
            <a:pPr algn="just"/>
            <a:r>
              <a:rPr kumimoji="1" lang="en-US" altLang="zh-CN" sz="1600">
                <a:latin typeface="Heiti SC Light" charset="-122"/>
                <a:ea typeface="Heiti SC Light" charset="-122"/>
                <a:cs typeface="Heiti SC Light" charset="-122"/>
              </a:rPr>
              <a:t> }</a:t>
            </a:r>
            <a:endParaRPr kumimoji="1" lang="zh-CN" altLang="en-US" sz="160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6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模板" id="{6DE64F58-8F72-474B-99F6-F6874DBCDBAC}" vid="{E3A9BBEE-C672-5843-857C-D3ABE73BEC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8520</TotalTime>
  <Words>1971</Words>
  <Application>Microsoft Macintosh PowerPoint</Application>
  <PresentationFormat>宽屏</PresentationFormat>
  <Paragraphs>324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Aparajita</vt:lpstr>
      <vt:lpstr>Calibri</vt:lpstr>
      <vt:lpstr>Heiti SC Light</vt:lpstr>
      <vt:lpstr>Mangal</vt:lpstr>
      <vt:lpstr>宋体</vt:lpstr>
      <vt:lpstr>微软雅黑</vt:lpstr>
      <vt:lpstr>Arial</vt:lpstr>
      <vt:lpstr>Office 主题</vt:lpstr>
      <vt:lpstr>数组</vt:lpstr>
      <vt:lpstr>目录</vt:lpstr>
      <vt:lpstr>数组概述</vt:lpstr>
      <vt:lpstr>一维数组</vt:lpstr>
      <vt:lpstr>一维数组的声明</vt:lpstr>
      <vt:lpstr>一维数组的创建和使用</vt:lpstr>
      <vt:lpstr>一维数组的创建和使用</vt:lpstr>
      <vt:lpstr>一维数组的创建和使用</vt:lpstr>
      <vt:lpstr>一维数组的创建和使用</vt:lpstr>
      <vt:lpstr>一维数组的创建和使用</vt:lpstr>
      <vt:lpstr>一维数组的创建和使用</vt:lpstr>
      <vt:lpstr>一维数组的创建和使用</vt:lpstr>
      <vt:lpstr>数组元素的引用</vt:lpstr>
      <vt:lpstr>数组对象的length属性</vt:lpstr>
      <vt:lpstr>数组元素缺省初始化</vt:lpstr>
      <vt:lpstr>数组元素动态初始化</vt:lpstr>
      <vt:lpstr>数组元素静态初始化</vt:lpstr>
      <vt:lpstr>多维数组</vt:lpstr>
      <vt:lpstr>多维数组的特性</vt:lpstr>
      <vt:lpstr>多维数组初始化</vt:lpstr>
      <vt:lpstr>数组的复制</vt:lpstr>
      <vt:lpstr>数组的复制</vt:lpstr>
      <vt:lpstr>数组的复制</vt:lpstr>
      <vt:lpstr>数组的排序</vt:lpstr>
      <vt:lpstr>本章小结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运算符,表达式,控制流程</dc:title>
  <dc:creator>Microsoft Office 用户</dc:creator>
  <cp:lastModifiedBy>Microsoft Office 用户</cp:lastModifiedBy>
  <cp:revision>183</cp:revision>
  <dcterms:created xsi:type="dcterms:W3CDTF">2017-07-20T07:41:12Z</dcterms:created>
  <dcterms:modified xsi:type="dcterms:W3CDTF">2017-07-26T06:17:10Z</dcterms:modified>
</cp:coreProperties>
</file>