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59" r:id="rId4"/>
    <p:sldId id="261" r:id="rId5"/>
    <p:sldId id="289" r:id="rId6"/>
    <p:sldId id="262" r:id="rId7"/>
    <p:sldId id="264" r:id="rId8"/>
    <p:sldId id="267" r:id="rId9"/>
    <p:sldId id="290" r:id="rId10"/>
    <p:sldId id="285" r:id="rId11"/>
    <p:sldId id="268" r:id="rId12"/>
    <p:sldId id="270" r:id="rId13"/>
    <p:sldId id="271" r:id="rId14"/>
    <p:sldId id="286" r:id="rId15"/>
    <p:sldId id="272" r:id="rId16"/>
    <p:sldId id="273" r:id="rId17"/>
    <p:sldId id="274" r:id="rId18"/>
    <p:sldId id="275" r:id="rId19"/>
    <p:sldId id="276" r:id="rId20"/>
    <p:sldId id="287" r:id="rId21"/>
    <p:sldId id="288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60"/>
            <p14:sldId id="259"/>
            <p14:sldId id="261"/>
            <p14:sldId id="289"/>
            <p14:sldId id="262"/>
            <p14:sldId id="264"/>
            <p14:sldId id="267"/>
            <p14:sldId id="290"/>
            <p14:sldId id="285"/>
            <p14:sldId id="268"/>
            <p14:sldId id="270"/>
            <p14:sldId id="271"/>
            <p14:sldId id="286"/>
            <p14:sldId id="272"/>
            <p14:sldId id="273"/>
            <p14:sldId id="274"/>
            <p14:sldId id="275"/>
            <p14:sldId id="276"/>
            <p14:sldId id="287"/>
            <p14:sldId id="288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89876"/>
  </p:normalViewPr>
  <p:slideViewPr>
    <p:cSldViewPr snapToGrid="0" snapToObjects="1">
      <p:cViewPr>
        <p:scale>
          <a:sx n="100" d="100"/>
          <a:sy n="100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41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7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zh-CN" sz="2800" b="1"/>
              <a:t>编译型语言，</a:t>
            </a:r>
            <a:r>
              <a:rPr lang="zh-CN" altLang="zh-CN">
                <a:sym typeface="宋体" charset="-122"/>
              </a:rPr>
              <a:t>（</a:t>
            </a:r>
            <a:r>
              <a:rPr lang="en-US" altLang="zh-CN">
                <a:sym typeface="宋体" charset="-122"/>
              </a:rPr>
              <a:t>C C++ Objective-C Pascal</a:t>
            </a:r>
            <a:r>
              <a:rPr lang="zh-CN" altLang="zh-CN">
                <a:sym typeface="宋体" charset="-122"/>
              </a:rPr>
              <a:t>）</a:t>
            </a:r>
          </a:p>
          <a:p>
            <a:pPr lvl="1" eaLnBrk="0" hangingPunct="0"/>
            <a:r>
              <a:rPr lang="zh-CN" altLang="zh-CN"/>
              <a:t>使用编译器针对特定操作系统一次性编译成机器码，再一次性执行。 </a:t>
            </a:r>
          </a:p>
          <a:p>
            <a:pPr lvl="1" eaLnBrk="0" hangingPunct="0"/>
            <a:r>
              <a:rPr lang="zh-CN" altLang="zh-CN"/>
              <a:t>优点：效率高，缺点：无法跨平台</a:t>
            </a:r>
          </a:p>
          <a:p>
            <a:pPr eaLnBrk="0" hangingPunct="0"/>
            <a:r>
              <a:rPr lang="zh-CN" altLang="zh-CN" b="1"/>
              <a:t>解释型语言</a:t>
            </a:r>
            <a:r>
              <a:rPr lang="zh-CN" altLang="zh-CN"/>
              <a:t>，</a:t>
            </a:r>
            <a:r>
              <a:rPr lang="en-US" altLang="zh-CN">
                <a:sym typeface="宋体" charset="-122"/>
              </a:rPr>
              <a:t>(Ruby Python)</a:t>
            </a:r>
            <a:endParaRPr lang="en-US" altLang="zh-CN"/>
          </a:p>
          <a:p>
            <a:pPr lvl="1" eaLnBrk="0" hangingPunct="0"/>
            <a:r>
              <a:rPr lang="zh-CN" altLang="zh-CN"/>
              <a:t>使用</a:t>
            </a:r>
            <a:r>
              <a:rPr lang="zh-CN" altLang="zh-CN">
                <a:sym typeface="宋体" charset="-122"/>
              </a:rPr>
              <a:t>解释器一边</a:t>
            </a:r>
            <a:r>
              <a:rPr lang="zh-CN" altLang="zh-CN"/>
              <a:t>编译成机器码一边执行。</a:t>
            </a:r>
          </a:p>
          <a:p>
            <a:pPr lvl="1" eaLnBrk="0" hangingPunct="0"/>
            <a:r>
              <a:rPr lang="zh-CN" altLang="zh-CN"/>
              <a:t>优点：跨平台，缺点：效率低</a:t>
            </a:r>
            <a:endParaRPr lang="zh-CN" altLang="en-US"/>
          </a:p>
          <a:p>
            <a:pPr eaLnBrk="0" hangingPunct="0"/>
            <a:r>
              <a:rPr lang="zh-CN" altLang="zh-CN" b="1"/>
              <a:t>混合型语言</a:t>
            </a:r>
            <a:r>
              <a:rPr lang="zh-CN" altLang="zh-CN"/>
              <a:t>：</a:t>
            </a:r>
            <a:r>
              <a:rPr lang="en-US" altLang="zh-CN"/>
              <a:t>(java)</a:t>
            </a:r>
          </a:p>
          <a:p>
            <a:pPr lvl="1" eaLnBrk="0" hangingPunct="0"/>
            <a:r>
              <a:rPr lang="zh-CN" altLang="en-US"/>
              <a:t>先编译生成字节码</a:t>
            </a:r>
            <a:r>
              <a:rPr lang="en-US" altLang="zh-CN"/>
              <a:t>.class</a:t>
            </a:r>
            <a:r>
              <a:rPr lang="zh-CN" altLang="en-US"/>
              <a:t>文件，再使用</a:t>
            </a:r>
            <a:r>
              <a:rPr lang="en-US" altLang="zh-CN"/>
              <a:t>java</a:t>
            </a:r>
            <a:r>
              <a:rPr lang="zh-CN" altLang="en-US">
                <a:sym typeface="宋体" charset="-122"/>
              </a:rPr>
              <a:t>虚拟机翻译成机器码</a:t>
            </a:r>
            <a:r>
              <a:rPr lang="zh-CN" altLang="en-US"/>
              <a:t>来执行。</a:t>
            </a:r>
          </a:p>
          <a:p>
            <a:pPr lvl="1" eaLnBrk="0" hangingPunct="0"/>
            <a:r>
              <a:rPr lang="zh-CN" altLang="en-US"/>
              <a:t>优点：跨平台 效率较高</a:t>
            </a: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01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 -d . cn/ucai/day01/HelloWorld.java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cn.ucai.day01.HelloWorld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3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2017/7/28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lipse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高级类特效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陈赛涛</a:t>
            </a:r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的平台技术标准有</a:t>
            </a:r>
            <a:r>
              <a:rPr lang="en-US" altLang="zh-CN" dirty="0"/>
              <a:t>________?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marL="914400" lvl="1" indent="-457200"/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SE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EE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平台工作原理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平台主要由四部分组成</a:t>
            </a:r>
          </a:p>
          <a:p>
            <a:pPr lvl="1"/>
            <a:r>
              <a:rPr lang="en-US" altLang="zh-CN" dirty="0"/>
              <a:t>JVM(Java Virtual Machine,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kumimoji="1" lang="en-US" altLang="zh-CN" dirty="0"/>
              <a:t>JRE ( The Java Runtime Environment)</a:t>
            </a:r>
          </a:p>
          <a:p>
            <a:pPr lvl="1"/>
            <a:r>
              <a:rPr kumimoji="1" lang="en-US" altLang="zh-CN" dirty="0"/>
              <a:t>JDK(</a:t>
            </a:r>
            <a:r>
              <a:rPr lang="en-US" altLang="zh-CN"/>
              <a:t>Java Development Kit,</a:t>
            </a:r>
            <a:r>
              <a:rPr kumimoji="1" lang="zh-CN" altLang="en-US" dirty="0"/>
              <a:t>开发工具包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集成开发工具</a:t>
            </a:r>
            <a:endParaRPr kumimoji="1" lang="en-US" altLang="zh-CN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  <p:grpSp>
        <p:nvGrpSpPr>
          <p:cNvPr id="23" name="组 22"/>
          <p:cNvGrpSpPr/>
          <p:nvPr/>
        </p:nvGrpSpPr>
        <p:grpSpPr>
          <a:xfrm>
            <a:off x="5567049" y="3521069"/>
            <a:ext cx="5247600" cy="2773671"/>
            <a:chOff x="3369949" y="3279769"/>
            <a:chExt cx="5247600" cy="277367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369949" y="3279769"/>
              <a:ext cx="5247600" cy="2773671"/>
              <a:chOff x="2604" y="7838"/>
              <a:chExt cx="4204" cy="2188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2614" y="7842"/>
                <a:ext cx="2433" cy="218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en-US" altLang="zh-CN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2614" y="9695"/>
                <a:ext cx="24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4" y="8279"/>
                <a:ext cx="2433" cy="10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/>
              <a:p>
                <a:pPr algn="ctr"/>
                <a:r>
                  <a:rPr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Java</a:t>
                </a:r>
                <a:r>
                  <a:rPr lang="zh-CN" altLang="en-US" dirty="0">
                    <a:latin typeface="Heiti SC Light" charset="-122"/>
                    <a:ea typeface="Heiti SC Light" charset="-122"/>
                    <a:cs typeface="Heiti SC Light" charset="-122"/>
                  </a:rPr>
                  <a:t>集成开发工具</a:t>
                </a:r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614" y="8278"/>
                <a:ext cx="2021" cy="7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604" y="9364"/>
                <a:ext cx="243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Windows</a:t>
                </a:r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操作系统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614" y="9695"/>
                <a:ext cx="2433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2614" y="7838"/>
                <a:ext cx="2433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应用程序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AutoShape 13"/>
              <p:cNvSpPr>
                <a:spLocks/>
              </p:cNvSpPr>
              <p:nvPr/>
            </p:nvSpPr>
            <p:spPr bwMode="auto">
              <a:xfrm>
                <a:off x="5182" y="8279"/>
                <a:ext cx="135" cy="1085"/>
              </a:xfrm>
              <a:prstGeom prst="rightBrace">
                <a:avLst>
                  <a:gd name="adj1" fmla="val 53889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7" name="AutoShape 14"/>
              <p:cNvSpPr>
                <a:spLocks/>
              </p:cNvSpPr>
              <p:nvPr/>
            </p:nvSpPr>
            <p:spPr bwMode="auto">
              <a:xfrm>
                <a:off x="5182" y="9364"/>
                <a:ext cx="135" cy="662"/>
              </a:xfrm>
              <a:prstGeom prst="rightBrace">
                <a:avLst>
                  <a:gd name="adj1" fmla="val 53951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5331" y="8576"/>
                <a:ext cx="108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92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5231" y="9418"/>
                <a:ext cx="1577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Windows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3382648" y="3823173"/>
              <a:ext cx="2130400" cy="619051"/>
              <a:chOff x="3382648" y="3823173"/>
              <a:chExt cx="2130400" cy="619051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382649" y="3838811"/>
                <a:ext cx="2130399" cy="6034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382648" y="3823173"/>
                <a:ext cx="1350434" cy="334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程序运行过程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计算机的高级编程语言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解释型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语言是两种类型的结合</a:t>
            </a:r>
            <a:endParaRPr kumimoji="1" lang="en-US" altLang="zh-CN" dirty="0" smtClean="0"/>
          </a:p>
          <a:p>
            <a:r>
              <a:rPr kumimoji="1" lang="zh-CN" altLang="en-US" dirty="0"/>
              <a:t>常用</a:t>
            </a:r>
            <a:r>
              <a:rPr kumimoji="1" lang="zh-CN" altLang="en-US" dirty="0" smtClean="0"/>
              <a:t>术语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源程</a:t>
            </a:r>
            <a:r>
              <a:rPr kumimoji="1" lang="zh-CN" altLang="en-US" dirty="0" smtClean="0"/>
              <a:t>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</a:t>
            </a:r>
            <a:r>
              <a:rPr kumimoji="1" lang="zh-CN" altLang="en-US" dirty="0"/>
              <a:t>节码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机器码</a:t>
            </a:r>
            <a:r>
              <a:rPr kumimoji="1" lang="zh-CN" altLang="en-US" dirty="0"/>
              <a:t>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194050"/>
            <a:ext cx="5080000" cy="2843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8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运行时环境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JRE - The Java Runtime </a:t>
            </a:r>
            <a:r>
              <a:rPr kumimoji="1" lang="en-US" altLang="zh-CN" dirty="0" smtClean="0"/>
              <a:t>Environment</a:t>
            </a:r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运行环境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JRE </a:t>
            </a:r>
            <a:r>
              <a:rPr kumimoji="1" lang="en-US" altLang="zh-CN" dirty="0"/>
              <a:t>= JVM + Runtime Interpreter + </a:t>
            </a:r>
            <a:r>
              <a:rPr kumimoji="1" lang="zh-CN" altLang="en-US" dirty="0" smtClean="0"/>
              <a:t>其它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运行环境的三项主要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</a:t>
            </a:r>
            <a:r>
              <a:rPr kumimoji="1" lang="zh-CN" altLang="en-US" dirty="0"/>
              <a:t>代码：由类加载器（</a:t>
            </a:r>
            <a:r>
              <a:rPr kumimoji="1" lang="en-US" altLang="zh-CN" dirty="0"/>
              <a:t>Class Loader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校验</a:t>
            </a:r>
            <a:r>
              <a:rPr kumimoji="1" lang="zh-CN" altLang="en-US" dirty="0"/>
              <a:t>代码：由字节码校验器（</a:t>
            </a:r>
            <a:r>
              <a:rPr kumimoji="1" lang="en-US" altLang="zh-CN" dirty="0" err="1"/>
              <a:t>Bytecode</a:t>
            </a:r>
            <a:r>
              <a:rPr kumimoji="1" lang="en-US" altLang="zh-CN" dirty="0"/>
              <a:t> Verifier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执行</a:t>
            </a:r>
            <a:r>
              <a:rPr kumimoji="1" lang="zh-CN" altLang="en-US" dirty="0"/>
              <a:t>代码：由运行时解释器（</a:t>
            </a:r>
            <a:r>
              <a:rPr kumimoji="1" lang="en-US" altLang="zh-CN" dirty="0"/>
              <a:t>Runtime Interpreter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关于</a:t>
            </a:r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，以下</a:t>
            </a:r>
            <a:r>
              <a:rPr lang="en-US" altLang="zh-CN" dirty="0"/>
              <a:t>_____</a:t>
            </a:r>
            <a:r>
              <a:rPr lang="zh-CN" altLang="en-US" dirty="0"/>
              <a:t>说法正确</a:t>
            </a:r>
            <a:r>
              <a:rPr lang="en-US" altLang="zh-CN" dirty="0"/>
              <a:t>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zh-CN" altLang="en-US"/>
              <a:t>只要安装</a:t>
            </a:r>
            <a:r>
              <a:rPr lang="en-US" altLang="zh-CN"/>
              <a:t>JRE</a:t>
            </a:r>
            <a:r>
              <a:rPr lang="zh-CN" altLang="en-US"/>
              <a:t>，即可运行</a:t>
            </a:r>
            <a:r>
              <a:rPr lang="en-US" altLang="zh-CN"/>
              <a:t>Java</a:t>
            </a:r>
            <a:r>
              <a:rPr lang="zh-CN" altLang="en-US"/>
              <a:t>应用程序</a:t>
            </a:r>
            <a:endParaRPr lang="en-US" altLang="zh-CN"/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 </a:t>
            </a:r>
            <a:r>
              <a:rPr lang="zh-CN" altLang="en-US"/>
              <a:t>JVM用来模拟计算机，实际上是个软件，可以独立安装</a:t>
            </a:r>
            <a:endParaRPr lang="en-US" altLang="zh-CN"/>
          </a:p>
          <a:p>
            <a:pPr marL="914400" lvl="1" indent="-457200"/>
            <a:r>
              <a:rPr lang="en-US" altLang="zh-CN" dirty="0"/>
              <a:t>C</a:t>
            </a:r>
            <a:r>
              <a:rPr lang="en-US" altLang="zh-CN"/>
              <a:t>.</a:t>
            </a:r>
            <a:r>
              <a:rPr lang="zh-CN" altLang="en-US"/>
              <a:t> </a:t>
            </a:r>
            <a:r>
              <a:rPr lang="en-US" altLang="zh-CN"/>
              <a:t>JDK</a:t>
            </a:r>
            <a:r>
              <a:rPr lang="zh-CN" altLang="en-US"/>
              <a:t>包括</a:t>
            </a:r>
            <a:r>
              <a:rPr lang="en-US" altLang="zh-CN"/>
              <a:t>JRE</a:t>
            </a:r>
            <a:r>
              <a:rPr lang="zh-CN" altLang="en-US"/>
              <a:t>，</a:t>
            </a:r>
            <a:r>
              <a:rPr lang="en-US" altLang="zh-CN"/>
              <a:t>JRE</a:t>
            </a:r>
            <a:r>
              <a:rPr lang="zh-CN" altLang="en-US"/>
              <a:t>包括</a:t>
            </a:r>
            <a:r>
              <a:rPr lang="en-US" altLang="zh-CN"/>
              <a:t>JVM 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zh-CN" altLang="en-US"/>
              <a:t>Windows系统和Mac系统上的安装的JDK软件不同，但JRE相同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开发环境安装及配置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获取和安装</a:t>
            </a:r>
            <a:r>
              <a:rPr lang="en-US" altLang="zh-CN" dirty="0"/>
              <a:t>Java</a:t>
            </a:r>
            <a:r>
              <a:rPr lang="zh-CN" altLang="en-US" dirty="0"/>
              <a:t>开发工具集</a:t>
            </a:r>
          </a:p>
          <a:p>
            <a:pPr marL="457200" indent="-457200"/>
            <a:r>
              <a:rPr lang="en-US" altLang="zh-CN" dirty="0"/>
              <a:t>JDK8.0</a:t>
            </a:r>
            <a:r>
              <a:rPr lang="zh-CN" altLang="en-US" dirty="0"/>
              <a:t>组成结构</a:t>
            </a:r>
          </a:p>
          <a:p>
            <a:pPr marL="457200" indent="-457200"/>
            <a:r>
              <a:rPr lang="zh-CN" altLang="en-US" dirty="0"/>
              <a:t>配置环境变量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开发工具集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开发和运行</a:t>
            </a:r>
            <a:r>
              <a:rPr lang="en-US" altLang="zh-CN" dirty="0"/>
              <a:t>Java</a:t>
            </a:r>
            <a:r>
              <a:rPr lang="zh-CN" altLang="en-US" dirty="0"/>
              <a:t>程序，必须依赖和使用由 </a:t>
            </a:r>
            <a:r>
              <a:rPr lang="en-US" altLang="zh-CN" dirty="0"/>
              <a:t>Oracle </a:t>
            </a:r>
            <a:r>
              <a:rPr lang="zh-CN" altLang="en-US" dirty="0"/>
              <a:t>提供的</a:t>
            </a:r>
            <a:r>
              <a:rPr lang="en-US" altLang="zh-CN" dirty="0"/>
              <a:t>Java</a:t>
            </a:r>
            <a:r>
              <a:rPr lang="zh-CN" altLang="en-US" dirty="0"/>
              <a:t>开发工具集（</a:t>
            </a:r>
            <a:r>
              <a:rPr lang="en-US" altLang="zh-CN" dirty="0"/>
              <a:t>Java Development Kit, JDK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866225" y="3101976"/>
            <a:ext cx="4918012" cy="2944083"/>
            <a:chOff x="2281" y="1389"/>
            <a:chExt cx="3072" cy="245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gray">
            <a:xfrm>
              <a:off x="2281" y="1635"/>
              <a:ext cx="3072" cy="2206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099" y="1888"/>
              <a:ext cx="9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JDK</a:t>
              </a:r>
              <a:r>
                <a:rPr lang="zh-CN" altLang="en-US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组成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 rot="-723406">
              <a:off x="3391" y="3262"/>
              <a:ext cx="743" cy="36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3356" y="2596"/>
              <a:ext cx="881" cy="93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3366" y="2601"/>
              <a:ext cx="861" cy="9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375" y="2610"/>
              <a:ext cx="819" cy="8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423" y="2634"/>
              <a:ext cx="729" cy="6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3450" y="2979"/>
              <a:ext cx="692" cy="3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编译器</a:t>
              </a: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 rot="-772996">
              <a:off x="2439" y="2929"/>
              <a:ext cx="585" cy="333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367" y="2388"/>
              <a:ext cx="757" cy="787"/>
              <a:chOff x="695" y="2112"/>
              <a:chExt cx="896" cy="860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gray">
              <a:xfrm>
                <a:off x="695" y="2457"/>
                <a:ext cx="896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iti SC Light" charset="-122"/>
                    <a:ea typeface="Heiti SC Light" charset="-122"/>
                    <a:cs typeface="Heiti SC Light" charset="-122"/>
                  </a:rPr>
                  <a:t>运行环境</a:t>
                </a:r>
                <a:endParaRPr lang="zh-CN" altLang="en-US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382" y="1970"/>
              <a:ext cx="472" cy="291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2421" y="1639"/>
              <a:ext cx="529" cy="559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2428" y="1641"/>
              <a:ext cx="517" cy="5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434" y="1647"/>
              <a:ext cx="491" cy="51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gray">
            <a:xfrm>
              <a:off x="2461" y="1661"/>
              <a:ext cx="439" cy="41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gray">
            <a:xfrm>
              <a:off x="2533" y="1851"/>
              <a:ext cx="316" cy="2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API</a:t>
              </a: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037" y="1680"/>
              <a:ext cx="354" cy="125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100" y="1389"/>
              <a:ext cx="353" cy="37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105" y="1391"/>
              <a:ext cx="343" cy="3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108" y="1394"/>
              <a:ext cx="327" cy="34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gray">
            <a:xfrm>
              <a:off x="3127" y="1405"/>
              <a:ext cx="291" cy="27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gray">
            <a:xfrm>
              <a:off x="2884" y="1530"/>
              <a:ext cx="7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其它工具和资源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安装配置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下载</a:t>
            </a:r>
          </a:p>
          <a:p>
            <a:pPr lvl="1"/>
            <a:r>
              <a:rPr lang="en-US" altLang="zh-CN" sz="2000" dirty="0">
                <a:hlinkClick r:id="rId2"/>
              </a:rPr>
              <a:t>http://www.oracle.com/technetwork/java/javase/downloads/index.html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安装及目录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/>
              <a:t>环境变量</a:t>
            </a:r>
            <a:r>
              <a:rPr lang="zh-CN" altLang="en-US" dirty="0" smtClean="0"/>
              <a:t>设置</a:t>
            </a:r>
            <a:endParaRPr lang="zh-CN" altLang="en-US" dirty="0"/>
          </a:p>
          <a:p>
            <a:pPr lvl="1"/>
            <a:r>
              <a:rPr lang="en-US" altLang="zh-CN" dirty="0" smtClean="0"/>
              <a:t>JAVA_HOME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jdk</a:t>
            </a:r>
            <a:r>
              <a:rPr lang="zh-CN" altLang="en-US" dirty="0"/>
              <a:t>安装目录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smtClean="0"/>
              <a:t>: </a:t>
            </a:r>
            <a:r>
              <a:rPr lang="en-US" altLang="zh-CN" dirty="0"/>
              <a:t>外部命令搜索路径</a:t>
            </a:r>
            <a:endParaRPr lang="zh-CN" altLang="en-US" dirty="0"/>
          </a:p>
          <a:p>
            <a:pPr lvl="1"/>
            <a:r>
              <a:rPr lang="en-US" altLang="zh-CN" dirty="0"/>
              <a:t>CLASSPATH </a:t>
            </a:r>
            <a:r>
              <a:rPr lang="en-US" altLang="zh-CN" dirty="0" smtClean="0"/>
              <a:t>: 类资源位置搜索路径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2263"/>
            <a:ext cx="20231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的安装目录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的各种工具命令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：这是一个空路径，该路径下原本应该是安装</a:t>
            </a:r>
            <a:r>
              <a:rPr kumimoji="1" lang="en-US" altLang="zh-CN" dirty="0" smtClean="0"/>
              <a:t>Java db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路径，但是因为没有选择安装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因此该路径为空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目录：该路径下存放了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提供的演示代码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/>
              <a:t>7.0</a:t>
            </a:r>
            <a:r>
              <a:rPr kumimoji="1" lang="zh-CN" altLang="en-US" dirty="0"/>
              <a:t>版本之后，官方提供的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形成了独立的</a:t>
            </a:r>
            <a:r>
              <a:rPr kumimoji="1" lang="zh-CN" altLang="en-US" dirty="0" smtClean="0"/>
              <a:t>下载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：该路径下安装的就是运行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</a:t>
            </a:r>
            <a:r>
              <a:rPr kumimoji="1" lang="zh-CN" altLang="en-US" dirty="0"/>
              <a:t>所必须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lib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：该路径下存放的是</a:t>
            </a:r>
            <a:r>
              <a:rPr kumimoji="1" lang="en-US" altLang="zh-CN" dirty="0"/>
              <a:t>JDK</a:t>
            </a:r>
            <a:r>
              <a:rPr kumimoji="1" lang="zh-CN" altLang="en-US" dirty="0"/>
              <a:t>工具命令的实际执行程序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javafs-src.zip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JavaFX</a:t>
            </a:r>
            <a:r>
              <a:rPr kumimoji="1" lang="zh-CN" altLang="en-US" dirty="0"/>
              <a:t>脚本是一种声明式、静态类型编程语言。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src.zip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：该文件里存放的就是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所有的核心类库的源代码。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环境变量的详细配置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mtClean="0"/>
              <a:t>JAVA_HOME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</a:t>
            </a:r>
            <a:r>
              <a:rPr kumimoji="1" lang="en-US" altLang="zh-CN"/>
              <a:t>:\Program Files\Java\jdk1.7.0_05(</a:t>
            </a:r>
            <a:r>
              <a:rPr kumimoji="1" lang="zh-CN" altLang="en-US"/>
              <a:t>默认的安装路径</a:t>
            </a:r>
            <a:r>
              <a:rPr kumimoji="1" lang="en-US" altLang="zh-CN" smtClean="0"/>
              <a:t>)</a:t>
            </a:r>
          </a:p>
          <a:p>
            <a:r>
              <a:rPr kumimoji="1" lang="en-US" altLang="zh-CN" smtClean="0"/>
              <a:t>Path</a:t>
            </a:r>
            <a:r>
              <a:rPr kumimoji="1" lang="zh-CN" altLang="en-US"/>
              <a:t>（修改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%</a:t>
            </a:r>
            <a:r>
              <a:rPr kumimoji="1" lang="en-US" altLang="zh-CN"/>
              <a:t>JAVA_HOME%\</a:t>
            </a:r>
            <a:r>
              <a:rPr kumimoji="1" lang="en-US" altLang="zh-CN" smtClean="0"/>
              <a:t>bin</a:t>
            </a:r>
          </a:p>
          <a:p>
            <a:r>
              <a:rPr kumimoji="1" lang="en-US" altLang="zh-CN" smtClean="0"/>
              <a:t>CLASSPATH</a:t>
            </a:r>
            <a:r>
              <a:rPr kumimoji="1" lang="zh-CN" altLang="en-US" smtClean="0"/>
              <a:t>：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 </a:t>
            </a:r>
            <a:r>
              <a:rPr kumimoji="1" lang="en-US" altLang="zh-CN"/>
              <a:t>.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%JAVA_HOME%\lib\tools.jar</a:t>
            </a:r>
          </a:p>
          <a:p>
            <a:r>
              <a:rPr kumimoji="1" lang="zh-CN" altLang="en-US"/>
              <a:t>验证配置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java</a:t>
            </a:r>
          </a:p>
          <a:p>
            <a:pPr lvl="1"/>
            <a:r>
              <a:rPr kumimoji="1" lang="en-US" altLang="zh-CN"/>
              <a:t>javac</a:t>
            </a:r>
          </a:p>
          <a:p>
            <a:pPr lvl="1"/>
            <a:r>
              <a:rPr kumimoji="1" lang="en-US" altLang="zh-CN"/>
              <a:t>java</a:t>
            </a:r>
            <a:r>
              <a:rPr kumimoji="1" lang="zh-CN" altLang="en-US"/>
              <a:t> </a:t>
            </a:r>
            <a:r>
              <a:rPr kumimoji="1" lang="en-US" altLang="zh-CN"/>
              <a:t>-version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1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抽象类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接口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嵌套类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枚举类型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</a:t>
            </a:r>
            <a:r>
              <a:rPr kumimoji="1" lang="zh-CN" altLang="en-US" dirty="0"/>
              <a:t>的介绍和选择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IDE(Integrated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Environment)</a:t>
            </a:r>
            <a:r>
              <a:rPr lang="zh-CN" altLang="en-US" dirty="0"/>
              <a:t>集成开发环境</a:t>
            </a:r>
            <a:endParaRPr lang="en-US" altLang="zh-CN" dirty="0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集成了开发、编译、运行、调试、管理等常用操作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提供了丰富的快捷键，提高开发效率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插件丰富、方便功能扩展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IDE</a:t>
            </a:r>
            <a:endParaRPr lang="zh-CN" altLang="en-US" dirty="0"/>
          </a:p>
          <a:p>
            <a:pPr lvl="1"/>
            <a:r>
              <a:rPr lang="en-US" altLang="zh-CN" dirty="0"/>
              <a:t>Jcreator</a:t>
            </a:r>
          </a:p>
          <a:p>
            <a:pPr lvl="1"/>
            <a:r>
              <a:rPr lang="en-US" altLang="zh-CN" dirty="0"/>
              <a:t>Eclipse</a:t>
            </a:r>
          </a:p>
          <a:p>
            <a:pPr lvl="1"/>
            <a:r>
              <a:rPr lang="en-US" altLang="zh-CN" dirty="0"/>
              <a:t>Jbuilder</a:t>
            </a:r>
          </a:p>
          <a:p>
            <a:pPr lvl="1"/>
            <a:r>
              <a:rPr lang="en-US" altLang="zh-CN" dirty="0"/>
              <a:t>NetBeans</a:t>
            </a:r>
            <a:endParaRPr lang="zh-CN" altLang="en-US" dirty="0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9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的下载和安装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Eclipse</a:t>
            </a:r>
            <a:r>
              <a:rPr lang="zh-CN" altLang="en-US" dirty="0"/>
              <a:t>的下载</a:t>
            </a:r>
            <a:endParaRPr lang="en-US" altLang="zh-CN" dirty="0"/>
          </a:p>
          <a:p>
            <a:pPr lvl="1"/>
            <a:r>
              <a:rPr lang="en-US" altLang="zh-CN">
                <a:hlinkClick r:id="rId2"/>
              </a:rPr>
              <a:t>https://www.eclipse.org</a:t>
            </a:r>
            <a:endParaRPr lang="en-US" altLang="zh-CN"/>
          </a:p>
          <a:p>
            <a:pPr lvl="1"/>
            <a:r>
              <a:rPr lang="zh-CN" altLang="en-US"/>
              <a:t>选择对应的版本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的安装</a:t>
            </a:r>
          </a:p>
          <a:p>
            <a:pPr lvl="1"/>
            <a:r>
              <a:rPr lang="zh-CN" altLang="en-US" dirty="0"/>
              <a:t>无需安装，解压即可使用</a:t>
            </a:r>
            <a:endParaRPr lang="en-US" altLang="zh-CN" dirty="0"/>
          </a:p>
          <a:p>
            <a:pPr lvl="1"/>
            <a:r>
              <a:rPr lang="zh-CN" altLang="en-US" dirty="0"/>
              <a:t>解压目录地址不能有中文</a:t>
            </a:r>
            <a:endParaRPr lang="en-US" altLang="zh-CN" dirty="0"/>
          </a:p>
          <a:p>
            <a:pPr lvl="1"/>
            <a:r>
              <a:rPr lang="zh-CN" altLang="en-US" dirty="0"/>
              <a:t>工作空间目录地址不能有中文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4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应用程序分类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小程序（</a:t>
            </a:r>
            <a:r>
              <a:rPr kumimoji="1" lang="en-US" altLang="zh-CN"/>
              <a:t>Applet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应用程序（</a:t>
            </a:r>
            <a:r>
              <a:rPr kumimoji="1" lang="en-US" altLang="zh-CN"/>
              <a:t>Application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 </a:t>
            </a:r>
            <a:r>
              <a:rPr kumimoji="1" lang="en-US" altLang="zh-CN"/>
              <a:t>Web</a:t>
            </a:r>
            <a:r>
              <a:rPr kumimoji="1" lang="zh-CN" altLang="en-US"/>
              <a:t>应用程序（</a:t>
            </a:r>
            <a:r>
              <a:rPr kumimoji="1" lang="en-US" altLang="zh-CN"/>
              <a:t>Web Application</a:t>
            </a:r>
            <a:r>
              <a:rPr kumimoji="1" lang="zh-CN" altLang="en-US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1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的集成开发环境的选</a:t>
            </a:r>
            <a:r>
              <a:rPr kumimoji="1" lang="zh-CN" altLang="en-US" smtClean="0"/>
              <a:t>择</a:t>
            </a:r>
            <a:endParaRPr kumimoji="1" lang="en-US" altLang="zh-CN" smtClean="0"/>
          </a:p>
          <a:p>
            <a:r>
              <a:rPr kumimoji="1" lang="zh-CN" altLang="en-US" smtClean="0"/>
              <a:t>创</a:t>
            </a:r>
            <a:r>
              <a:rPr kumimoji="1" lang="zh-CN" altLang="en-US"/>
              <a:t>建源文件</a:t>
            </a:r>
            <a:r>
              <a:rPr kumimoji="1" lang="en-US" altLang="zh-CN" smtClean="0"/>
              <a:t>HelloWorld</a:t>
            </a:r>
          </a:p>
          <a:p>
            <a:r>
              <a:rPr kumimoji="1" lang="zh-CN" altLang="en-US" smtClean="0"/>
              <a:t>将</a:t>
            </a:r>
            <a:r>
              <a:rPr kumimoji="1" lang="zh-CN" altLang="en-US"/>
              <a:t>源文件编译为字节码文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r>
              <a:rPr kumimoji="1" lang="zh-CN" altLang="en-US" smtClean="0"/>
              <a:t>运</a:t>
            </a:r>
            <a:r>
              <a:rPr kumimoji="1" lang="zh-CN" altLang="en-US"/>
              <a:t>行程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源文件</a:t>
            </a:r>
            <a:r>
              <a:rPr kumimoji="1" lang="en-US" altLang="zh-CN" smtClean="0"/>
              <a:t>:HelloWorld.java</a:t>
            </a:r>
          </a:p>
          <a:p>
            <a:endParaRPr kumimoji="1" lang="en-US" altLang="zh-CN" smtClean="0"/>
          </a:p>
          <a:p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常规文本编辑器</a:t>
            </a:r>
            <a:endParaRPr kumimoji="1" lang="en-US" altLang="zh-CN" smtClean="0"/>
          </a:p>
          <a:p>
            <a:pPr lvl="1"/>
            <a:r>
              <a:rPr kumimoji="1" lang="zh-CN" altLang="en-US"/>
              <a:t>记事本（ </a:t>
            </a:r>
            <a:r>
              <a:rPr kumimoji="1" lang="en-US" altLang="zh-CN"/>
              <a:t>Windows NotePad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EditPlus</a:t>
            </a:r>
          </a:p>
          <a:p>
            <a:pPr lvl="1"/>
            <a:r>
              <a:rPr kumimoji="1" lang="en-US" altLang="zh-CN" smtClean="0"/>
              <a:t>UltraEdit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74900"/>
            <a:ext cx="4495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HelloWorld</a:t>
            </a:r>
            <a:r>
              <a:rPr kumimoji="1" lang="zh-CN" altLang="en-US" smtClean="0"/>
              <a:t>程序分析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类定义</a:t>
            </a:r>
            <a:r>
              <a:rPr kumimoji="1" lang="en-US" altLang="zh-CN"/>
              <a:t>——Java</a:t>
            </a:r>
            <a:r>
              <a:rPr kumimoji="1" lang="zh-CN" altLang="en-US"/>
              <a:t>程序的基本组成部分是类（</a:t>
            </a:r>
            <a:r>
              <a:rPr kumimoji="1" lang="en-US" altLang="zh-CN"/>
              <a:t>class</a:t>
            </a:r>
            <a:r>
              <a:rPr kumimoji="1" lang="zh-CN" altLang="en-US"/>
              <a:t>），如本例中的</a:t>
            </a:r>
            <a:r>
              <a:rPr kumimoji="1" lang="en-US" altLang="zh-CN"/>
              <a:t>HelloWorld</a:t>
            </a:r>
            <a:r>
              <a:rPr kumimoji="1" lang="zh-CN" altLang="en-US"/>
              <a:t>类。再由类中所包含的方法实现程序要完成的功能，方法体由</a:t>
            </a:r>
            <a:r>
              <a:rPr kumimoji="1" lang="en-US" altLang="zh-CN"/>
              <a:t>0</a:t>
            </a:r>
            <a:r>
              <a:rPr kumimoji="1" lang="zh-CN" altLang="en-US"/>
              <a:t>到多条语句组成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r>
              <a:rPr kumimoji="1" lang="en-US" altLang="zh-CN"/>
              <a:t>main()</a:t>
            </a:r>
            <a:r>
              <a:rPr kumimoji="1" lang="zh-CN" altLang="en-US"/>
              <a:t>方法</a:t>
            </a:r>
            <a:r>
              <a:rPr kumimoji="1" lang="en-US" altLang="zh-CN"/>
              <a:t>——Java</a:t>
            </a:r>
            <a:r>
              <a:rPr kumimoji="1" lang="zh-CN" altLang="en-US"/>
              <a:t>应用程序入口方法。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5778500" cy="11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编译和运行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编译源程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javac </a:t>
            </a:r>
            <a:r>
              <a:rPr kumimoji="1" lang="en-US" altLang="zh-CN" smtClean="0"/>
              <a:t>HelloWorld.java</a:t>
            </a:r>
          </a:p>
          <a:p>
            <a:pPr lvl="1"/>
            <a:r>
              <a:rPr kumimoji="1" lang="zh-CN" altLang="en-US"/>
              <a:t>说明：源文件名为</a:t>
            </a:r>
            <a:r>
              <a:rPr kumimoji="1" lang="en-US" altLang="zh-CN"/>
              <a:t>HelloWorld.java</a:t>
            </a:r>
            <a:r>
              <a:rPr kumimoji="1" lang="zh-CN" altLang="en-US"/>
              <a:t>，由</a:t>
            </a:r>
            <a:r>
              <a:rPr kumimoji="1" lang="en-US" altLang="zh-CN"/>
              <a:t>javac</a:t>
            </a:r>
            <a:r>
              <a:rPr kumimoji="1" lang="zh-CN" altLang="en-US"/>
              <a:t>编译器编译源程序，产生字节码文件（</a:t>
            </a:r>
            <a:r>
              <a:rPr kumimoji="1" lang="en-US" altLang="zh-CN"/>
              <a:t>HelloWorld.class</a:t>
            </a:r>
            <a:r>
              <a:rPr kumimoji="1" lang="zh-CN" altLang="en-US" smtClean="0"/>
              <a:t>）</a:t>
            </a:r>
            <a:endParaRPr kumimoji="1" lang="en-US" altLang="zh-CN"/>
          </a:p>
          <a:p>
            <a:r>
              <a:rPr kumimoji="1" lang="zh-CN" altLang="en-US"/>
              <a:t>解释执行字节码文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 </a:t>
            </a:r>
            <a:r>
              <a:rPr kumimoji="1" lang="en-US" altLang="zh-CN" smtClean="0"/>
              <a:t>HelloWorld</a:t>
            </a:r>
          </a:p>
          <a:p>
            <a:pPr lvl="1"/>
            <a:r>
              <a:rPr kumimoji="1" lang="zh-CN" altLang="en-US"/>
              <a:t>说明：由</a:t>
            </a:r>
            <a:r>
              <a:rPr kumimoji="1" lang="en-US" altLang="zh-CN"/>
              <a:t>JRE</a:t>
            </a:r>
            <a:r>
              <a:rPr kumimoji="1" lang="zh-CN" altLang="en-US"/>
              <a:t>解释执</a:t>
            </a:r>
            <a:r>
              <a:rPr kumimoji="1" lang="zh-CN" altLang="en-US" smtClean="0"/>
              <a:t>行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3397250"/>
            <a:ext cx="5349240" cy="291465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V="1">
            <a:off x="6388100" y="4889500"/>
            <a:ext cx="1955800" cy="12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426200" y="5257800"/>
            <a:ext cx="138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入门语法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源文件命</a:t>
            </a:r>
            <a:r>
              <a:rPr kumimoji="1" lang="zh-CN" altLang="en-US" smtClean="0"/>
              <a:t>名</a:t>
            </a:r>
            <a:endParaRPr kumimoji="1" lang="en-US" altLang="zh-CN" smtClean="0"/>
          </a:p>
          <a:p>
            <a:pPr lvl="1"/>
            <a:r>
              <a:rPr kumimoji="1" lang="zh-CN" altLang="en-US"/>
              <a:t>如果</a:t>
            </a:r>
            <a:r>
              <a:rPr kumimoji="1" lang="en-US" altLang="zh-CN"/>
              <a:t>Java</a:t>
            </a:r>
            <a:r>
              <a:rPr kumimoji="1" lang="zh-CN" altLang="en-US"/>
              <a:t>源文件包含了</a:t>
            </a:r>
            <a:r>
              <a:rPr kumimoji="1" lang="en-US" altLang="zh-CN"/>
              <a:t>public</a:t>
            </a:r>
            <a:r>
              <a:rPr kumimoji="1" lang="zh-CN" altLang="en-US"/>
              <a:t>修饰的类，那此源文件必须与该</a:t>
            </a:r>
            <a:r>
              <a:rPr kumimoji="1" lang="en-US" altLang="zh-CN"/>
              <a:t>public</a:t>
            </a:r>
            <a:r>
              <a:rPr kumimoji="1" lang="zh-CN" altLang="en-US"/>
              <a:t>类同</a:t>
            </a:r>
            <a:r>
              <a:rPr kumimoji="1" lang="zh-CN" altLang="en-US" smtClean="0"/>
              <a:t>名，后</a:t>
            </a:r>
            <a:r>
              <a:rPr kumimoji="1" lang="zh-CN" altLang="en-US"/>
              <a:t>缀为</a:t>
            </a:r>
            <a:r>
              <a:rPr kumimoji="1" lang="en-US" altLang="zh-CN"/>
              <a:t>.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。</a:t>
            </a:r>
            <a:endParaRPr kumimoji="1" lang="en-US" altLang="zh-CN"/>
          </a:p>
          <a:p>
            <a:r>
              <a:rPr kumimoji="1" lang="zh-CN" altLang="en-US"/>
              <a:t>类个</a:t>
            </a:r>
            <a:r>
              <a:rPr kumimoji="1" lang="zh-CN" altLang="en-US" smtClean="0"/>
              <a:t>数</a:t>
            </a:r>
            <a:endParaRPr kumimoji="1" lang="en-US" altLang="zh-CN" smtClean="0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一个源文件中最多只能有一个</a:t>
            </a:r>
            <a:r>
              <a:rPr kumimoji="1" lang="en-US" altLang="zh-CN">
                <a:solidFill>
                  <a:srgbClr val="FF0000"/>
                </a:solidFill>
              </a:rPr>
              <a:t>public </a:t>
            </a:r>
            <a:r>
              <a:rPr kumimoji="1" lang="zh-CN" altLang="en-US">
                <a:solidFill>
                  <a:srgbClr val="FF0000"/>
                </a:solidFill>
              </a:rPr>
              <a:t>类；</a:t>
            </a:r>
            <a:r>
              <a:rPr kumimoji="1" lang="zh-CN" altLang="en-US"/>
              <a:t>其它类的个数不</a:t>
            </a:r>
            <a:r>
              <a:rPr kumimoji="1" lang="zh-CN" altLang="en-US" smtClean="0"/>
              <a:t>限。</a:t>
            </a:r>
            <a:endParaRPr kumimoji="1" lang="en-US" altLang="zh-CN" smtClean="0"/>
          </a:p>
          <a:p>
            <a:r>
              <a:rPr kumimoji="1" lang="zh-CN" altLang="en-US"/>
              <a:t>大小写敏感（</a:t>
            </a:r>
            <a:r>
              <a:rPr kumimoji="1" lang="en-US" altLang="zh-CN"/>
              <a:t>Case-Sensitive</a:t>
            </a:r>
            <a:r>
              <a:rPr kumimoji="1" lang="zh-CN" altLang="en-US"/>
              <a:t>） </a:t>
            </a:r>
            <a:endParaRPr kumimoji="1" lang="en-US" altLang="zh-CN" smtClean="0"/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Java</a:t>
            </a:r>
            <a:r>
              <a:rPr kumimoji="1" lang="zh-CN" altLang="en-US">
                <a:solidFill>
                  <a:srgbClr val="FF0000"/>
                </a:solidFill>
              </a:rPr>
              <a:t>语言中单词拼写严格区分大小</a:t>
            </a:r>
            <a:r>
              <a:rPr kumimoji="1" lang="zh-CN" altLang="en-US" smtClean="0">
                <a:solidFill>
                  <a:srgbClr val="FF0000"/>
                </a:solidFill>
              </a:rPr>
              <a:t>写。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程序结构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第一部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package</a:t>
            </a:r>
            <a:r>
              <a:rPr kumimoji="1" lang="zh-CN" altLang="en-US"/>
              <a:t>语句    	</a:t>
            </a:r>
            <a:r>
              <a:rPr kumimoji="1" lang="en-US" altLang="zh-CN"/>
              <a:t>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/>
              <a:t>个</a:t>
            </a:r>
            <a:r>
              <a:rPr kumimoji="1" lang="en-US" altLang="zh-CN"/>
              <a:t>,</a:t>
            </a:r>
            <a:r>
              <a:rPr kumimoji="1" lang="zh-CN" altLang="en-US"/>
              <a:t>必须放在文件开始</a:t>
            </a:r>
            <a:endParaRPr kumimoji="1" lang="en-US" altLang="zh-CN" smtClean="0"/>
          </a:p>
          <a:p>
            <a:r>
              <a:rPr kumimoji="1" lang="zh-CN" altLang="en-US"/>
              <a:t>第二部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import</a:t>
            </a:r>
            <a:r>
              <a:rPr kumimoji="1" lang="zh-CN" altLang="en-US"/>
              <a:t>语句 	</a:t>
            </a:r>
            <a:r>
              <a:rPr kumimoji="1" lang="en-US" altLang="zh-CN"/>
              <a:t>//0</a:t>
            </a:r>
            <a:r>
              <a:rPr kumimoji="1" lang="zh-CN" altLang="en-US"/>
              <a:t>或多个</a:t>
            </a:r>
            <a:r>
              <a:rPr kumimoji="1" lang="en-US" altLang="zh-CN"/>
              <a:t>,</a:t>
            </a:r>
            <a:r>
              <a:rPr kumimoji="1" lang="zh-CN" altLang="en-US"/>
              <a:t>位于</a:t>
            </a:r>
            <a:r>
              <a:rPr kumimoji="1" lang="en-US" altLang="zh-CN"/>
              <a:t>package</a:t>
            </a:r>
            <a:r>
              <a:rPr kumimoji="1" lang="zh-CN" altLang="en-US"/>
              <a:t>语句之后、其</a:t>
            </a:r>
            <a:r>
              <a:rPr kumimoji="1" lang="zh-CN" altLang="en-US" smtClean="0"/>
              <a:t>它成</a:t>
            </a:r>
            <a:r>
              <a:rPr kumimoji="1" lang="zh-CN" altLang="en-US"/>
              <a:t>分之前。</a:t>
            </a:r>
            <a:endParaRPr kumimoji="1" lang="en-US" altLang="zh-CN" smtClean="0"/>
          </a:p>
          <a:p>
            <a:r>
              <a:rPr kumimoji="1" lang="zh-CN" altLang="en-US"/>
              <a:t>第三部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public class Definition  	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Class </a:t>
            </a:r>
            <a:r>
              <a:rPr kumimoji="1" lang="en-US" altLang="zh-CN"/>
              <a:t>Definition     		//0</a:t>
            </a:r>
            <a:r>
              <a:rPr kumimoji="1" lang="zh-CN" altLang="en-US"/>
              <a:t>或多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Interface </a:t>
            </a:r>
            <a:r>
              <a:rPr kumimoji="1" lang="en-US" altLang="zh-CN"/>
              <a:t>Definition  	</a:t>
            </a:r>
            <a:r>
              <a:rPr kumimoji="1" lang="en-US" altLang="zh-CN" smtClean="0"/>
              <a:t>	//</a:t>
            </a:r>
            <a:r>
              <a:rPr kumimoji="1" lang="en-US" altLang="zh-CN"/>
              <a:t>0</a:t>
            </a:r>
            <a:r>
              <a:rPr kumimoji="1" lang="zh-CN" altLang="en-US"/>
              <a:t>或多个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通过本章学习，读者应能对</a:t>
            </a:r>
            <a:r>
              <a:rPr kumimoji="1" lang="en-US" altLang="zh-CN"/>
              <a:t>Java</a:t>
            </a:r>
            <a:r>
              <a:rPr kumimoji="1" lang="zh-CN" altLang="en-US"/>
              <a:t>语言特性、程序运行原理及其应用开发流程有一基本了解，应能够独立安装配置</a:t>
            </a:r>
            <a:r>
              <a:rPr kumimoji="1" lang="en-US" altLang="zh-CN"/>
              <a:t>Java</a:t>
            </a:r>
            <a:r>
              <a:rPr kumimoji="1" lang="zh-CN" altLang="en-US"/>
              <a:t>开发及运行环境，能够编写、编译和运行简单的</a:t>
            </a:r>
            <a:r>
              <a:rPr kumimoji="1" lang="en-US" altLang="zh-CN"/>
              <a:t>Java</a:t>
            </a:r>
            <a:r>
              <a:rPr kumimoji="1" lang="zh-CN" altLang="en-US"/>
              <a:t>应用程序。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在定义</a:t>
            </a:r>
            <a:r>
              <a:rPr lang="en-US" altLang="zh-CN" dirty="0"/>
              <a:t>Java</a:t>
            </a:r>
            <a:r>
              <a:rPr lang="zh-CN" altLang="en-US" dirty="0"/>
              <a:t>方法时可以只给出方法头，而不必给出方法体、即方法的实现细节，这样的方法称抽象方法。</a:t>
            </a:r>
            <a:endParaRPr lang="en-US" altLang="zh-CN" dirty="0"/>
          </a:p>
          <a:p>
            <a:pPr marL="457200" indent="-457200"/>
            <a:r>
              <a:rPr lang="zh-CN" altLang="en-US" dirty="0"/>
              <a:t>抽象方法必须使用关键字</a:t>
            </a:r>
            <a:r>
              <a:rPr lang="en-US" altLang="zh-CN" dirty="0"/>
              <a:t>abstract</a:t>
            </a:r>
            <a:r>
              <a:rPr lang="zh-CN" altLang="en-US" dirty="0"/>
              <a:t>修饰，包含抽象方法的类必须声明为抽象类。</a:t>
            </a:r>
            <a:endParaRPr lang="en-US" altLang="zh-CN" dirty="0"/>
          </a:p>
          <a:p>
            <a:pPr marL="457200" indent="-457200"/>
            <a:r>
              <a:rPr lang="zh-CN" altLang="en-US" dirty="0"/>
              <a:t>子类必须实现其父类中的所有抽象方法，否则该子类也只能声明为抽象类。</a:t>
            </a:r>
            <a:endParaRPr lang="en-US" altLang="zh-CN" dirty="0"/>
          </a:p>
          <a:p>
            <a:pPr marL="457200" indent="-457200"/>
            <a:r>
              <a:rPr lang="zh-CN" altLang="en-US" dirty="0"/>
              <a:t>抽象类不能被实例化。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1400" y="1690688"/>
            <a:ext cx="7742837" cy="290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</a:t>
            </a:r>
            <a:r>
              <a:rPr kumimoji="1" lang="en-US" altLang="zh-CN">
                <a:solidFill>
                  <a:srgbClr val="FF0000"/>
                </a:solidFill>
              </a:rPr>
              <a:t>abstract</a:t>
            </a:r>
            <a:r>
              <a:rPr kumimoji="1" lang="en-US" altLang="zh-CN"/>
              <a:t> class Animal{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private int age;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void setAge(int age){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this.age = age; 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int getAge(){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return age;     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zh-CN" altLang="en-US"/>
              <a:t>     </a:t>
            </a:r>
            <a:r>
              <a:rPr kumimoji="1" lang="en-US" altLang="zh-CN">
                <a:solidFill>
                  <a:srgbClr val="FF0000"/>
                </a:solidFill>
              </a:rPr>
              <a:t>public abstract void eat();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9481" y="4077494"/>
            <a:ext cx="5482237" cy="227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mr-IN" altLang="zh-CN"/>
              <a:t>public class Bird </a:t>
            </a:r>
            <a:r>
              <a:rPr kumimoji="1" lang="mr-IN" altLang="zh-CN">
                <a:solidFill>
                  <a:srgbClr val="FF0000"/>
                </a:solidFill>
              </a:rPr>
              <a:t>extends</a:t>
            </a:r>
            <a:r>
              <a:rPr kumimoji="1" lang="mr-IN" altLang="zh-CN"/>
              <a:t> Animal{</a:t>
            </a:r>
            <a:endParaRPr kumimoji="1" lang="en-US" altLang="zh-CN"/>
          </a:p>
          <a:p>
            <a:r>
              <a:rPr kumimoji="1" lang="zh-CN" altLang="en-US"/>
              <a:t>     </a:t>
            </a:r>
            <a:r>
              <a:rPr kumimoji="1" lang="mr-IN" altLang="zh-CN"/>
              <a:t>public void fly(){              </a:t>
            </a:r>
            <a:endParaRPr kumimoji="1" lang="en-US" altLang="zh-CN"/>
          </a:p>
          <a:p>
            <a:r>
              <a:rPr kumimoji="1" lang="zh-CN" altLang="en-US"/>
              <a:t>          </a:t>
            </a:r>
            <a:r>
              <a:rPr kumimoji="1" lang="mr-IN" altLang="zh-CN"/>
              <a:t>System.out.println("</a:t>
            </a:r>
            <a:r>
              <a:rPr kumimoji="1" lang="zh-CN" altLang="mr-IN"/>
              <a:t>我心飞翔</a:t>
            </a:r>
            <a:r>
              <a:rPr kumimoji="1" lang="mr-IN" altLang="zh-CN"/>
              <a:t>!")</a:t>
            </a:r>
            <a:r>
              <a:rPr kumimoji="1" lang="en-US" altLang="zh-CN"/>
              <a:t>;</a:t>
            </a:r>
            <a:r>
              <a:rPr kumimoji="1" lang="mr-IN" altLang="zh-CN"/>
              <a:t>    </a:t>
            </a:r>
            <a:endParaRPr kumimoji="1" lang="en-US" altLang="zh-CN"/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zh-CN" altLang="en-US"/>
              <a:t>     </a:t>
            </a:r>
            <a:r>
              <a:rPr kumimoji="1" lang="mr-IN" altLang="zh-CN"/>
              <a:t>public void eat(){</a:t>
            </a:r>
            <a:r>
              <a:rPr kumimoji="1" lang="mr-IN" altLang="zh-CN">
                <a:solidFill>
                  <a:srgbClr val="92D050"/>
                </a:solidFill>
              </a:rPr>
              <a:t>//</a:t>
            </a:r>
            <a:r>
              <a:rPr kumimoji="1" lang="zh-CN" altLang="mr-IN">
                <a:solidFill>
                  <a:srgbClr val="92D050"/>
                </a:solidFill>
              </a:rPr>
              <a:t>重写方法</a:t>
            </a:r>
            <a:r>
              <a:rPr kumimoji="1" lang="zh-CN" altLang="mr-IN"/>
              <a:t>        </a:t>
            </a:r>
            <a:endParaRPr kumimoji="1" lang="en-US" altLang="zh-CN"/>
          </a:p>
          <a:p>
            <a:r>
              <a:rPr kumimoji="1" lang="zh-CN" altLang="en-US"/>
              <a:t>          </a:t>
            </a:r>
            <a:r>
              <a:rPr kumimoji="1" lang="mr-IN" altLang="zh-CN"/>
              <a:t>System.out.println("</a:t>
            </a:r>
            <a:r>
              <a:rPr kumimoji="1" lang="zh-CN" altLang="mr-IN"/>
              <a:t>直接吞食</a:t>
            </a:r>
            <a:r>
              <a:rPr kumimoji="1" lang="mr-IN" altLang="zh-CN"/>
              <a:t>!")</a:t>
            </a:r>
            <a:r>
              <a:rPr kumimoji="1" lang="en-US" altLang="zh-CN"/>
              <a:t>;</a:t>
            </a:r>
            <a:r>
              <a:rPr kumimoji="1" lang="mr-IN" altLang="zh-CN"/>
              <a:t> </a:t>
            </a:r>
            <a:endParaRPr kumimoji="1" lang="en-US" altLang="zh-CN"/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8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抽象类举例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1399" y="1520033"/>
            <a:ext cx="7742837" cy="33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class Person extends Animal{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private String name;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void setName(String name){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this.name = name;       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String getName(){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return name;    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void eat(){//</a:t>
            </a:r>
            <a:r>
              <a:rPr kumimoji="1" lang="zh-CN" altLang="en-US"/>
              <a:t>重写方法        </a:t>
            </a:r>
            <a:endParaRPr kumimoji="1" lang="en-US" altLang="zh-CN"/>
          </a:p>
          <a:p>
            <a:r>
              <a:rPr kumimoji="1" lang="zh-CN" altLang="en-US"/>
              <a:t>          </a:t>
            </a:r>
            <a:r>
              <a:rPr kumimoji="1" lang="en-US" altLang="zh-CN"/>
              <a:t>System.out.println("</a:t>
            </a:r>
            <a:r>
              <a:rPr kumimoji="1" lang="zh-CN" altLang="en-US"/>
              <a:t>洗手→烹饪→摆餐具→吃喝→收摊儿</a:t>
            </a:r>
            <a:r>
              <a:rPr kumimoji="1" lang="en-US" altLang="zh-CN"/>
              <a:t>---");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43118" y="4406900"/>
            <a:ext cx="5482237" cy="194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class Test{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static void main(String[] args){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Animal a = new Person();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a.setAge(2);</a:t>
            </a:r>
          </a:p>
          <a:p>
            <a:r>
              <a:rPr kumimoji="1" lang="zh-CN" altLang="en-US"/>
              <a:t>          </a:t>
            </a:r>
            <a:r>
              <a:rPr kumimoji="1" lang="en-US" altLang="zh-CN"/>
              <a:t>a.eat();        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}       </a:t>
            </a:r>
          </a:p>
          <a:p>
            <a:r>
              <a:rPr kumimoji="1"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9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抽象类总结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抽象类主要是通过继承、再由其子类发挥作用的，其作用包括两方面：</a:t>
            </a:r>
            <a:endParaRPr lang="en-US" altLang="zh-CN" dirty="0"/>
          </a:p>
          <a:p>
            <a:pPr lvl="1"/>
            <a:r>
              <a:rPr lang="zh-CN" altLang="en-US" dirty="0"/>
              <a:t>代码重用</a:t>
            </a:r>
            <a:endParaRPr lang="en-US" altLang="zh-CN" dirty="0"/>
          </a:p>
          <a:p>
            <a:pPr lvl="1"/>
            <a:r>
              <a:rPr lang="zh-CN" altLang="en-US" dirty="0"/>
              <a:t>规划</a:t>
            </a:r>
            <a:endParaRPr lang="en-US" altLang="zh-CN" dirty="0"/>
          </a:p>
          <a:p>
            <a:r>
              <a:rPr lang="zh-CN" altLang="en-US" dirty="0"/>
              <a:t>其他特性：</a:t>
            </a:r>
            <a:endParaRPr lang="en-US" altLang="zh-CN" dirty="0"/>
          </a:p>
          <a:p>
            <a:pPr lvl="1"/>
            <a:r>
              <a:rPr lang="zh-CN" altLang="en-US" dirty="0"/>
              <a:t>抽象类中可以不包含抽象方法；</a:t>
            </a:r>
            <a:endParaRPr lang="en-US" altLang="zh-CN" dirty="0"/>
          </a:p>
          <a:p>
            <a:pPr lvl="1"/>
            <a:r>
              <a:rPr lang="zh-CN" altLang="en-US" dirty="0"/>
              <a:t>子类中可以不全部实现抽象父类中的抽象方法，但此时子类也只能声明为抽象类；</a:t>
            </a:r>
            <a:endParaRPr lang="en-US" altLang="zh-CN" dirty="0"/>
          </a:p>
          <a:p>
            <a:pPr lvl="1"/>
            <a:r>
              <a:rPr lang="zh-CN" altLang="en-US" dirty="0"/>
              <a:t>父类不是抽象类，但在子类中可以添加抽象方法，但子类需声明为抽象类；</a:t>
            </a:r>
            <a:endParaRPr lang="en-US" altLang="zh-CN" dirty="0"/>
          </a:p>
          <a:p>
            <a:pPr lvl="1"/>
            <a:r>
              <a:rPr lang="zh-CN" altLang="en-US" dirty="0"/>
              <a:t>抽象类中可以声明</a:t>
            </a:r>
            <a:r>
              <a:rPr lang="en-US" altLang="zh-CN" dirty="0"/>
              <a:t>static</a:t>
            </a:r>
            <a:r>
              <a:rPr lang="zh-CN" altLang="en-US" dirty="0"/>
              <a:t>属性和方法；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接口概述</a:t>
            </a:r>
            <a:endParaRPr kumimoji="1" lang="en-US" altLang="zh-CN" dirty="0"/>
          </a:p>
          <a:p>
            <a:r>
              <a:rPr kumimoji="1" lang="zh-CN" altLang="en-US" dirty="0"/>
              <a:t>接口的多重实现</a:t>
            </a:r>
            <a:endParaRPr kumimoji="1" lang="en-US" altLang="zh-CN" dirty="0"/>
          </a:p>
          <a:p>
            <a:r>
              <a:rPr kumimoji="1" lang="zh-CN" altLang="en-US" dirty="0"/>
              <a:t>接口的多重继承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接口（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）是抽象方法和常量值的定义的集合。</a:t>
            </a:r>
            <a:endParaRPr kumimoji="1" lang="en-US" altLang="zh-CN" dirty="0"/>
          </a:p>
          <a:p>
            <a:r>
              <a:rPr kumimoji="1" lang="zh-CN" altLang="en-US" dirty="0"/>
              <a:t>通过接口可以实现不相关类的相同行为，而不需要考虑这些类之间的层次关系。</a:t>
            </a:r>
            <a:endParaRPr kumimoji="1" lang="en-US" altLang="zh-CN" dirty="0"/>
          </a:p>
          <a:p>
            <a:r>
              <a:rPr kumimoji="1" lang="zh-CN" altLang="en-US" dirty="0"/>
              <a:t>从本质上讲，接口是一种特殊的抽象类，这种抽象类中只包含常量和方法的定义，而无变量和方法的实现。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1400" y="4225133"/>
            <a:ext cx="7742837" cy="180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interface Runner{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static final int id = 1;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start();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run();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stop();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接口中定义的属性必须是</a:t>
            </a:r>
            <a:r>
              <a:rPr kumimoji="1" lang="en-US" altLang="zh-CN" dirty="0"/>
              <a:t>public static final</a:t>
            </a:r>
            <a:r>
              <a:rPr kumimoji="1" lang="zh-CN" altLang="en-US" dirty="0"/>
              <a:t>的，而接口中定义的方法则必须是</a:t>
            </a:r>
            <a:r>
              <a:rPr kumimoji="1" lang="en-US" altLang="zh-CN" dirty="0"/>
              <a:t>public abstract</a:t>
            </a:r>
            <a:r>
              <a:rPr kumimoji="1" lang="zh-CN" altLang="en-US" dirty="0"/>
              <a:t>的，因此这些修饰符可以部分或全部省略：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98600" y="4001294"/>
            <a:ext cx="3937000" cy="180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interface Runner{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static final int id = 1;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start();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run();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public abstract void stop();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26200" y="4001294"/>
            <a:ext cx="3937000" cy="180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public interface Runner{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int id = 1;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void start();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void run();</a:t>
            </a:r>
          </a:p>
          <a:p>
            <a:r>
              <a:rPr kumimoji="1" lang="zh-CN" altLang="en-US"/>
              <a:t>     </a:t>
            </a:r>
            <a:r>
              <a:rPr kumimoji="1" lang="en-US" altLang="zh-CN"/>
              <a:t>void stop();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24500" y="4752577"/>
            <a:ext cx="812800" cy="3048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Java技术入门</Template>
  <TotalTime>4783</TotalTime>
  <Words>1796</Words>
  <Application>Microsoft Macintosh PowerPoint</Application>
  <PresentationFormat>宽屏</PresentationFormat>
  <Paragraphs>344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Aparajita</vt:lpstr>
      <vt:lpstr>Calibri</vt:lpstr>
      <vt:lpstr>Heiti SC Light</vt:lpstr>
      <vt:lpstr>Mangal</vt:lpstr>
      <vt:lpstr>Times New Roman</vt:lpstr>
      <vt:lpstr>楷体_GB2312</vt:lpstr>
      <vt:lpstr>宋体</vt:lpstr>
      <vt:lpstr>微软雅黑</vt:lpstr>
      <vt:lpstr>Arial</vt:lpstr>
      <vt:lpstr>Office 主题</vt:lpstr>
      <vt:lpstr>高级类特效</vt:lpstr>
      <vt:lpstr>目录</vt:lpstr>
      <vt:lpstr>抽象类</vt:lpstr>
      <vt:lpstr>抽象类举例</vt:lpstr>
      <vt:lpstr>抽象类举例</vt:lpstr>
      <vt:lpstr>抽象类总结</vt:lpstr>
      <vt:lpstr>接口</vt:lpstr>
      <vt:lpstr>接口概述</vt:lpstr>
      <vt:lpstr>接口概述</vt:lpstr>
      <vt:lpstr>简答题</vt:lpstr>
      <vt:lpstr>Java平台工作原理</vt:lpstr>
      <vt:lpstr>Java程序运行过程</vt:lpstr>
      <vt:lpstr>Java运行时环境</vt:lpstr>
      <vt:lpstr>简答题</vt:lpstr>
      <vt:lpstr>Java开发环境安装及配置</vt:lpstr>
      <vt:lpstr>Java开发工具集</vt:lpstr>
      <vt:lpstr>JDK安装配置</vt:lpstr>
      <vt:lpstr>JDK的安装目录</vt:lpstr>
      <vt:lpstr>环境变量的详细配置</vt:lpstr>
      <vt:lpstr>IDE的介绍和选择</vt:lpstr>
      <vt:lpstr>Eclipse的下载和安装</vt:lpstr>
      <vt:lpstr>Java应用程序分类</vt:lpstr>
      <vt:lpstr>第一个Java应用程序</vt:lpstr>
      <vt:lpstr>第一个Java应用程序</vt:lpstr>
      <vt:lpstr>HelloWorld程序分析</vt:lpstr>
      <vt:lpstr>编译和运行Java应用程序</vt:lpstr>
      <vt:lpstr>Java入门语法</vt:lpstr>
      <vt:lpstr>Java程序结构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Microsoft Office 用户</dc:creator>
  <cp:lastModifiedBy>Microsoft Office 用户</cp:lastModifiedBy>
  <cp:revision>92</cp:revision>
  <dcterms:created xsi:type="dcterms:W3CDTF">2017-07-18T07:38:35Z</dcterms:created>
  <dcterms:modified xsi:type="dcterms:W3CDTF">2017-07-31T03:28:17Z</dcterms:modified>
</cp:coreProperties>
</file>