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8" r:id="rId6"/>
    <p:sldId id="269" r:id="rId7"/>
    <p:sldId id="270" r:id="rId8"/>
    <p:sldId id="265" r:id="rId9"/>
    <p:sldId id="271" r:id="rId10"/>
    <p:sldId id="272" r:id="rId11"/>
    <p:sldId id="273"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2160" autoAdjust="0"/>
  </p:normalViewPr>
  <p:slideViewPr>
    <p:cSldViewPr snapToGrid="0">
      <p:cViewPr varScale="1">
        <p:scale>
          <a:sx n="103" d="100"/>
          <a:sy n="103" d="100"/>
        </p:scale>
        <p:origin x="126" y="348"/>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1/15/2021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1/15/2021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4</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5</a:t>
            </a:fld>
            <a:endParaRPr lang="en-US"/>
          </a:p>
        </p:txBody>
      </p:sp>
    </p:spTree>
    <p:extLst>
      <p:ext uri="{BB962C8B-B14F-4D97-AF65-F5344CB8AC3E}">
        <p14:creationId xmlns:p14="http://schemas.microsoft.com/office/powerpoint/2010/main" val="2040281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6</a:t>
            </a:fld>
            <a:endParaRPr lang="en-US"/>
          </a:p>
        </p:txBody>
      </p:sp>
    </p:spTree>
    <p:extLst>
      <p:ext uri="{BB962C8B-B14F-4D97-AF65-F5344CB8AC3E}">
        <p14:creationId xmlns:p14="http://schemas.microsoft.com/office/powerpoint/2010/main" val="444176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7</a:t>
            </a:fld>
            <a:endParaRPr lang="en-US"/>
          </a:p>
        </p:txBody>
      </p:sp>
    </p:spTree>
    <p:extLst>
      <p:ext uri="{BB962C8B-B14F-4D97-AF65-F5344CB8AC3E}">
        <p14:creationId xmlns:p14="http://schemas.microsoft.com/office/powerpoint/2010/main" val="2223450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9</a:t>
            </a:fld>
            <a:endParaRPr lang="en-US"/>
          </a:p>
        </p:txBody>
      </p:sp>
    </p:spTree>
    <p:extLst>
      <p:ext uri="{BB962C8B-B14F-4D97-AF65-F5344CB8AC3E}">
        <p14:creationId xmlns:p14="http://schemas.microsoft.com/office/powerpoint/2010/main" val="3106197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10</a:t>
            </a:fld>
            <a:endParaRPr lang="en-US"/>
          </a:p>
        </p:txBody>
      </p:sp>
    </p:spTree>
    <p:extLst>
      <p:ext uri="{BB962C8B-B14F-4D97-AF65-F5344CB8AC3E}">
        <p14:creationId xmlns:p14="http://schemas.microsoft.com/office/powerpoint/2010/main" val="3685658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11</a:t>
            </a:fld>
            <a:endParaRPr lang="en-US"/>
          </a:p>
        </p:txBody>
      </p:sp>
    </p:spTree>
    <p:extLst>
      <p:ext uri="{BB962C8B-B14F-4D97-AF65-F5344CB8AC3E}">
        <p14:creationId xmlns:p14="http://schemas.microsoft.com/office/powerpoint/2010/main" val="4034268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1/15/2021</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1/15/2021</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1/15/2021</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1/15/2021</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1/15/2021</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1/15/2021</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1/15/2021</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1/15/2021</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COVID-19</a:t>
            </a:r>
          </a:p>
        </p:txBody>
      </p:sp>
      <p:sp>
        <p:nvSpPr>
          <p:cNvPr id="3" name="Subtitle 2"/>
          <p:cNvSpPr>
            <a:spLocks noGrp="1"/>
          </p:cNvSpPr>
          <p:nvPr>
            <p:ph type="subTitle" idx="1"/>
          </p:nvPr>
        </p:nvSpPr>
        <p:spPr/>
        <p:txBody>
          <a:bodyPr/>
          <a:lstStyle/>
          <a:p>
            <a:r>
              <a:rPr lang="en-US" dirty="0">
                <a:solidFill>
                  <a:schemeClr val="tx1">
                    <a:lumMod val="95000"/>
                  </a:schemeClr>
                </a:solidFill>
              </a:rPr>
              <a:t>COVID Team | Bob Hammond, Estella Moseley, Lawrence Yates, Lori Bruce | MSU Data Analytics</a:t>
            </a: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Testing</a:t>
            </a:r>
          </a:p>
        </p:txBody>
      </p:sp>
      <p:pic>
        <p:nvPicPr>
          <p:cNvPr id="2050" name="Picture 2">
            <a:extLst>
              <a:ext uri="{FF2B5EF4-FFF2-40B4-BE49-F238E27FC236}">
                <a16:creationId xmlns:a16="http://schemas.microsoft.com/office/drawing/2014/main" id="{279639FE-0466-4ACA-9BE0-47F42C3BD1D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91270" y="1714499"/>
            <a:ext cx="7609553" cy="4704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4550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Testing</a:t>
            </a:r>
          </a:p>
        </p:txBody>
      </p:sp>
      <p:pic>
        <p:nvPicPr>
          <p:cNvPr id="3074" name="Picture 2">
            <a:extLst>
              <a:ext uri="{FF2B5EF4-FFF2-40B4-BE49-F238E27FC236}">
                <a16:creationId xmlns:a16="http://schemas.microsoft.com/office/drawing/2014/main" id="{C90DBEB9-BFBA-4E28-862C-1C0BE16FF67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08350" y="2535095"/>
            <a:ext cx="3542857" cy="313650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2BA61EC-3D49-412B-A70F-5739687087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4046" y="2625644"/>
            <a:ext cx="3440577" cy="304595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0392ABF-D27F-4444-931B-2286AE4C8A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1031" y="2670919"/>
            <a:ext cx="3440577" cy="304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873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 Cited</a:t>
            </a:r>
          </a:p>
        </p:txBody>
      </p:sp>
      <p:sp>
        <p:nvSpPr>
          <p:cNvPr id="3" name="Content Placeholder 2"/>
          <p:cNvSpPr>
            <a:spLocks noGrp="1"/>
          </p:cNvSpPr>
          <p:nvPr>
            <p:ph idx="1"/>
          </p:nvPr>
        </p:nvSpPr>
        <p:spPr/>
        <p:txBody>
          <a:bodyPr/>
          <a:lstStyle/>
          <a:p>
            <a:r>
              <a:rPr lang="en-US" sz="2000" b="0" i="0" dirty="0">
                <a:effectLst/>
                <a:latin typeface="Bitter"/>
              </a:rPr>
              <a:t>Schacht, Ethan. “Election, COVID, and Demographic Data by County.” </a:t>
            </a:r>
            <a:r>
              <a:rPr lang="en-US" sz="2000" b="0" i="1" dirty="0">
                <a:effectLst/>
                <a:latin typeface="Bitter"/>
              </a:rPr>
              <a:t>Kaggle</a:t>
            </a:r>
            <a:r>
              <a:rPr lang="en-US" sz="2000" b="0" i="0" dirty="0">
                <a:effectLst/>
                <a:latin typeface="Bitter"/>
              </a:rPr>
              <a:t>, Politico, 2020, </a:t>
            </a:r>
            <a:r>
              <a:rPr lang="en-US" sz="2000" dirty="0"/>
              <a:t>https://www.kaggle.com/etsc9287/2020-general-election-polls</a:t>
            </a:r>
          </a:p>
          <a:p>
            <a:r>
              <a:rPr lang="en-US" sz="2000" dirty="0"/>
              <a:t>“COVID-19 Tests by County.” </a:t>
            </a:r>
            <a:r>
              <a:rPr lang="en-US" sz="2000" i="1" dirty="0"/>
              <a:t>Michigan.gov Coronavirus</a:t>
            </a:r>
            <a:r>
              <a:rPr lang="en-US" sz="2000" dirty="0"/>
              <a:t>. 15</a:t>
            </a:r>
            <a:r>
              <a:rPr lang="en-US" sz="2000" b="0" i="0" dirty="0">
                <a:effectLst/>
                <a:latin typeface="Bitter"/>
              </a:rPr>
              <a:t> January 2021,</a:t>
            </a:r>
            <a:r>
              <a:rPr lang="en-US" sz="2000" dirty="0"/>
              <a:t> https://www.michigan.gov/documents/coronavirus/Diagnostic_Tests_by_Result_and_County_2021-01-15_713152_7.xlsx</a:t>
            </a:r>
          </a:p>
          <a:p>
            <a:endParaRPr lang="en-US" dirty="0"/>
          </a:p>
        </p:txBody>
      </p:sp>
    </p:spTree>
    <p:extLst>
      <p:ext uri="{BB962C8B-B14F-4D97-AF65-F5344CB8AC3E}">
        <p14:creationId xmlns:p14="http://schemas.microsoft.com/office/powerpoint/2010/main" val="107404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Up In Our County?</a:t>
            </a:r>
          </a:p>
        </p:txBody>
      </p:sp>
      <p:sp>
        <p:nvSpPr>
          <p:cNvPr id="3" name="Text Placeholder 2"/>
          <p:cNvSpPr>
            <a:spLocks noGrp="1"/>
          </p:cNvSpPr>
          <p:nvPr>
            <p:ph type="body" idx="1"/>
          </p:nvPr>
        </p:nvSpPr>
        <p:spPr/>
        <p:txBody>
          <a:bodyPr/>
          <a:lstStyle/>
          <a:p>
            <a:r>
              <a:rPr lang="en-US" dirty="0">
                <a:solidFill>
                  <a:schemeClr val="tx1">
                    <a:lumMod val="95000"/>
                  </a:schemeClr>
                </a:solidFill>
              </a:rPr>
              <a:t>The analytics team reviewed data for Kalamazoo, Monroe, Washtenaw and Wayne Counties</a:t>
            </a:r>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Explor</a:t>
            </a:r>
            <a:r>
              <a:rPr lang="en-US" sz="2400" dirty="0">
                <a:effectLst/>
                <a:latin typeface="Calibri" panose="020F0502020204030204" pitchFamily="34" charset="0"/>
                <a:ea typeface="Calibri" panose="020F0502020204030204" pitchFamily="34" charset="0"/>
                <a:cs typeface="Times New Roman" panose="02020603050405020304" pitchFamily="18" charset="0"/>
              </a:rPr>
              <a:t>e COVID data related to the four counties that we live in (Monroe, Kalamazoo, Wayne, and Washtenaw), e.g., testing stats, diagnostic results compared to select state statistics, state unemployment related to COVID, etc.</a:t>
            </a:r>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COVID Positive Rate by Vote</a:t>
            </a:r>
          </a:p>
        </p:txBody>
      </p:sp>
      <p:pic>
        <p:nvPicPr>
          <p:cNvPr id="5" name="Content Placeholder 4" descr="Chart, scatter chart&#10;&#10;Description automatically generated">
            <a:extLst>
              <a:ext uri="{FF2B5EF4-FFF2-40B4-BE49-F238E27FC236}">
                <a16:creationId xmlns:a16="http://schemas.microsoft.com/office/drawing/2014/main" id="{33C1835B-FD37-4394-A935-F730BF0F59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153" y="2223756"/>
            <a:ext cx="5629776" cy="3992545"/>
          </a:xfrm>
        </p:spPr>
      </p:pic>
      <p:pic>
        <p:nvPicPr>
          <p:cNvPr id="7" name="Picture 6" descr="Chart, scatter chart&#10;&#10;Description automatically generated">
            <a:extLst>
              <a:ext uri="{FF2B5EF4-FFF2-40B4-BE49-F238E27FC236}">
                <a16:creationId xmlns:a16="http://schemas.microsoft.com/office/drawing/2014/main" id="{E1673402-ADDB-4D30-9698-7576D714B8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8947" y="2223757"/>
            <a:ext cx="5629774" cy="3992544"/>
          </a:xfrm>
          <a:prstGeom prst="rect">
            <a:avLst/>
          </a:prstGeom>
        </p:spPr>
      </p:pic>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COVID Negative Rate by Vote</a:t>
            </a:r>
          </a:p>
        </p:txBody>
      </p:sp>
      <p:pic>
        <p:nvPicPr>
          <p:cNvPr id="4" name="Picture 3" descr="Chart, scatter chart&#10;&#10;Description automatically generated">
            <a:extLst>
              <a:ext uri="{FF2B5EF4-FFF2-40B4-BE49-F238E27FC236}">
                <a16:creationId xmlns:a16="http://schemas.microsoft.com/office/drawing/2014/main" id="{CD999474-C12F-478F-874E-6ABEC416D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86" y="2201707"/>
            <a:ext cx="5629774" cy="3992544"/>
          </a:xfrm>
          <a:prstGeom prst="rect">
            <a:avLst/>
          </a:prstGeom>
        </p:spPr>
      </p:pic>
      <p:pic>
        <p:nvPicPr>
          <p:cNvPr id="10" name="Content Placeholder 9" descr="Chart, scatter chart&#10;&#10;Description automatically generated">
            <a:extLst>
              <a:ext uri="{FF2B5EF4-FFF2-40B4-BE49-F238E27FC236}">
                <a16:creationId xmlns:a16="http://schemas.microsoft.com/office/drawing/2014/main" id="{342A94A5-3B71-4383-AFD8-4717BDA0A60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301178" y="2201707"/>
            <a:ext cx="5629774" cy="3992544"/>
          </a:xfrm>
        </p:spPr>
      </p:pic>
    </p:spTree>
    <p:extLst>
      <p:ext uri="{BB962C8B-B14F-4D97-AF65-F5344CB8AC3E}">
        <p14:creationId xmlns:p14="http://schemas.microsoft.com/office/powerpoint/2010/main" val="64718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COVID Unemployment Rate</a:t>
            </a:r>
          </a:p>
        </p:txBody>
      </p:sp>
      <p:pic>
        <p:nvPicPr>
          <p:cNvPr id="1028" name="Picture 4">
            <a:extLst>
              <a:ext uri="{FF2B5EF4-FFF2-40B4-BE49-F238E27FC236}">
                <a16:creationId xmlns:a16="http://schemas.microsoft.com/office/drawing/2014/main" id="{3EC2AA11-EB2E-4571-8E7E-9889DF268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517" y="1434654"/>
            <a:ext cx="8020180" cy="5296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07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COVID Unemployment Rate</a:t>
            </a:r>
          </a:p>
        </p:txBody>
      </p:sp>
      <p:pic>
        <p:nvPicPr>
          <p:cNvPr id="2054" name="Picture 6">
            <a:extLst>
              <a:ext uri="{FF2B5EF4-FFF2-40B4-BE49-F238E27FC236}">
                <a16:creationId xmlns:a16="http://schemas.microsoft.com/office/drawing/2014/main" id="{AC09A8EF-EF89-4437-88E5-8F4D5F72B1B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58212" y="1499695"/>
            <a:ext cx="7921690" cy="5231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7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Unemployment Conclusion</a:t>
            </a:r>
          </a:p>
        </p:txBody>
      </p:sp>
      <p:sp>
        <p:nvSpPr>
          <p:cNvPr id="3" name="Content Placeholder 2"/>
          <p:cNvSpPr>
            <a:spLocks noGrp="1"/>
          </p:cNvSpPr>
          <p:nvPr>
            <p:ph idx="1"/>
          </p:nvPr>
        </p:nvSpPr>
        <p:spPr/>
        <p:txBody>
          <a:bodyPr/>
          <a:lstStyle/>
          <a:p>
            <a:r>
              <a:rPr lang="en-US" b="0" i="0" dirty="0">
                <a:effectLst/>
                <a:latin typeface="Slack-Lato"/>
              </a:rPr>
              <a:t>Unemployment: Overall, the states seem to be clustered together in terms of the unemployment rate except for 4 notable outliers Arizona, California, Mississippi, and Montana. These 4 states have all been hit hard with labor market immobility. These states have in common tourism by way of several hundreds of thousands of people visiting each state for either their national parks, and or entertainment attractions. Based off the pandemic, these jobs have left thousands immobile within their careers and not having an opportunity to transfer their skillsets readily.</a:t>
            </a:r>
            <a:endParaRPr lang="en-US" dirty="0"/>
          </a:p>
        </p:txBody>
      </p:sp>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 Testing</a:t>
            </a:r>
          </a:p>
        </p:txBody>
      </p:sp>
      <p:pic>
        <p:nvPicPr>
          <p:cNvPr id="1028" name="Picture 4">
            <a:extLst>
              <a:ext uri="{FF2B5EF4-FFF2-40B4-BE49-F238E27FC236}">
                <a16:creationId xmlns:a16="http://schemas.microsoft.com/office/drawing/2014/main" id="{EAFB75AE-7ACC-44C8-802F-B050495B8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893" y="1946332"/>
            <a:ext cx="6112992" cy="4225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2315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204</TotalTime>
  <Words>372</Words>
  <Application>Microsoft Office PowerPoint</Application>
  <PresentationFormat>Widescreen</PresentationFormat>
  <Paragraphs>34</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Bitter</vt:lpstr>
      <vt:lpstr>Calibri</vt:lpstr>
      <vt:lpstr>Slack-Lato</vt:lpstr>
      <vt:lpstr>Science Project 16x9</vt:lpstr>
      <vt:lpstr>COVID-19</vt:lpstr>
      <vt:lpstr>What’s Up In Our County?</vt:lpstr>
      <vt:lpstr>Project Overview</vt:lpstr>
      <vt:lpstr>Research – COVID Positive Rate by Vote</vt:lpstr>
      <vt:lpstr>Research – COVID Negative Rate by Vote</vt:lpstr>
      <vt:lpstr>Research – COVID Unemployment Rate</vt:lpstr>
      <vt:lpstr>Research – COVID Unemployment Rate</vt:lpstr>
      <vt:lpstr>Unemployment Conclusion</vt:lpstr>
      <vt:lpstr>Research – Testing</vt:lpstr>
      <vt:lpstr>Research – Testing</vt:lpstr>
      <vt:lpstr>Research – Testing</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Lori Bruce</dc:creator>
  <cp:lastModifiedBy>Lori Bruce</cp:lastModifiedBy>
  <cp:revision>11</cp:revision>
  <dcterms:created xsi:type="dcterms:W3CDTF">2021-01-15T23:52:37Z</dcterms:created>
  <dcterms:modified xsi:type="dcterms:W3CDTF">2021-01-16T04:18:31Z</dcterms:modified>
</cp:coreProperties>
</file>