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76" r:id="rId5"/>
    <p:sldId id="269" r:id="rId6"/>
    <p:sldId id="262" r:id="rId7"/>
    <p:sldId id="280" r:id="rId8"/>
    <p:sldId id="270" r:id="rId9"/>
    <p:sldId id="266" r:id="rId10"/>
    <p:sldId id="273" r:id="rId11"/>
    <p:sldId id="279" r:id="rId12"/>
    <p:sldId id="281" r:id="rId13"/>
    <p:sldId id="267" r:id="rId14"/>
    <p:sldId id="278" r:id="rId15"/>
    <p:sldId id="272" r:id="rId16"/>
    <p:sldId id="277" r:id="rId17"/>
    <p:sldId id="263" r:id="rId18"/>
    <p:sldId id="264" r:id="rId19"/>
    <p:sldId id="282" r:id="rId20"/>
    <p:sldId id="259" r:id="rId21"/>
    <p:sldId id="260" r:id="rId22"/>
    <p:sldId id="26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 horzBarState="maximized">
    <p:restoredLeft sz="16.98%" autoAdjust="0"/>
    <p:restoredTop sz="94.66%"/>
  </p:normalViewPr>
  <p:slideViewPr>
    <p:cSldViewPr snapToGrid="0">
      <p:cViewPr varScale="1">
        <p:scale>
          <a:sx n="54" d="100"/>
          <a:sy n="54" d="100"/>
        </p:scale>
        <p:origin x="33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13" Type="http://purl.oclc.org/ooxml/officeDocument/relationships/slide" Target="slides/slide12.xml"/><Relationship Id="rId18" Type="http://purl.oclc.org/ooxml/officeDocument/relationships/slide" Target="slides/slide17.xml"/><Relationship Id="rId26" Type="http://purl.oclc.org/ooxml/officeDocument/relationships/viewProps" Target="viewProps.xml"/><Relationship Id="rId3" Type="http://purl.oclc.org/ooxml/officeDocument/relationships/slide" Target="slides/slide2.xml"/><Relationship Id="rId21" Type="http://purl.oclc.org/ooxml/officeDocument/relationships/slide" Target="slides/slide20.xml"/><Relationship Id="rId7" Type="http://purl.oclc.org/ooxml/officeDocument/relationships/slide" Target="slides/slide6.xml"/><Relationship Id="rId12" Type="http://purl.oclc.org/ooxml/officeDocument/relationships/slide" Target="slides/slide11.xml"/><Relationship Id="rId17" Type="http://purl.oclc.org/ooxml/officeDocument/relationships/slide" Target="slides/slide16.xml"/><Relationship Id="rId25" Type="http://purl.oclc.org/ooxml/officeDocument/relationships/presProps" Target="presProps.xml"/><Relationship Id="rId2" Type="http://purl.oclc.org/ooxml/officeDocument/relationships/slide" Target="slides/slide1.xml"/><Relationship Id="rId16" Type="http://purl.oclc.org/ooxml/officeDocument/relationships/slide" Target="slides/slide15.xml"/><Relationship Id="rId20" Type="http://purl.oclc.org/ooxml/officeDocument/relationships/slide" Target="slides/slide19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slide" Target="slides/slide10.xml"/><Relationship Id="rId24" Type="http://purl.oclc.org/ooxml/officeDocument/relationships/notesMaster" Target="notesMasters/notesMaster1.xml"/><Relationship Id="rId5" Type="http://purl.oclc.org/ooxml/officeDocument/relationships/slide" Target="slides/slide4.xml"/><Relationship Id="rId15" Type="http://purl.oclc.org/ooxml/officeDocument/relationships/slide" Target="slides/slide14.xml"/><Relationship Id="rId23" Type="http://purl.oclc.org/ooxml/officeDocument/relationships/slide" Target="slides/slide22.xml"/><Relationship Id="rId28" Type="http://purl.oclc.org/ooxml/officeDocument/relationships/tableStyles" Target="tableStyles.xml"/><Relationship Id="rId10" Type="http://purl.oclc.org/ooxml/officeDocument/relationships/slide" Target="slides/slide9.xml"/><Relationship Id="rId19" Type="http://purl.oclc.org/ooxml/officeDocument/relationships/slide" Target="slides/slide18.xml"/><Relationship Id="rId4" Type="http://purl.oclc.org/ooxml/officeDocument/relationships/slide" Target="slides/slide3.xml"/><Relationship Id="rId9" Type="http://purl.oclc.org/ooxml/officeDocument/relationships/slide" Target="slides/slide8.xml"/><Relationship Id="rId14" Type="http://purl.oclc.org/ooxml/officeDocument/relationships/slide" Target="slides/slide13.xml"/><Relationship Id="rId22" Type="http://purl.oclc.org/ooxml/officeDocument/relationships/slide" Target="slides/slide21.xml"/><Relationship Id="rId27" Type="http://purl.oclc.org/ooxml/officeDocument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2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0EAFC-292A-419F-8FB6-2785D85462B8}" type="datetimeFigureOut">
              <a:rPr lang="en-AU" smtClean="0"/>
              <a:t>12/07/2017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01A7A-8D75-4834-9FBB-D55729EE16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0237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purl.oclc.org/ooxml/officeDocument/relationships/slide" Target="../slides/slide1.xml"/><Relationship Id="rId1" Type="http://purl.oclc.org/ooxml/officeDocument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purl.oclc.org/ooxml/officeDocument/relationships/slide" Target="../slides/slide2.xml"/><Relationship Id="rId1" Type="http://purl.oclc.org/ooxml/officeDocument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purl.oclc.org/ooxml/officeDocument/relationships/slide" Target="../slides/slide3.xml"/><Relationship Id="rId1" Type="http://purl.oclc.org/ooxml/officeDocument/relationships/notesMaster" Target="../notesMasters/notesMaster1.xml"/></Relationships>
</file>

<file path=ppt/notesSlides/notesSlide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01A7A-8D75-4834-9FBB-D55729EE16C6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8059565"/>
      </p:ext>
    </p:extLst>
  </p:cSld>
  <p:clrMapOvr>
    <a:masterClrMapping/>
  </p:clrMapOvr>
</p:notes>
</file>

<file path=ppt/notesSlides/notesSlide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01A7A-8D75-4834-9FBB-D55729EE16C6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014516"/>
      </p:ext>
    </p:extLst>
  </p:cSld>
  <p:clrMapOvr>
    <a:masterClrMapping/>
  </p:clrMapOvr>
</p:notes>
</file>

<file path=ppt/notesSlides/notesSlide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01A7A-8D75-4834-9FBB-D55729EE16C6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0592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824D4-2149-4023-8C23-188109F2ACD1}" type="datetime1">
              <a:rPr lang="en-AU" smtClean="0"/>
              <a:t>12/07/2017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https://github.com/claxton/talks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11C7-ED0F-4538-96F0-68C0C12813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9427396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B97D-1B37-4330-8BA1-C4E69FA40AC7}" type="datetime1">
              <a:rPr lang="en-AU" smtClean="0"/>
              <a:t>12/07/2017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https://github.com/claxton/talks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11C7-ED0F-4538-96F0-68C0C12813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6293477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A3AE-F6B9-41B7-8AB0-4BA08EC2500B}" type="datetime1">
              <a:rPr lang="en-AU" smtClean="0"/>
              <a:t>12/07/2017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https://github.com/claxton/talks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11C7-ED0F-4538-96F0-68C0C12813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3199470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B25B6-A40F-47E1-806A-2F66E3CFCF50}" type="datetime1">
              <a:rPr lang="en-AU" smtClean="0"/>
              <a:t>12/07/2017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https://github.com/claxton/talks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11C7-ED0F-4538-96F0-68C0C12813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2690085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%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1492C-2722-4760-9099-ECC4149F49DE}" type="datetime1">
              <a:rPr lang="en-AU" smtClean="0"/>
              <a:t>12/07/2017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https://github.com/claxton/talks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11C7-ED0F-4538-96F0-68C0C12813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8290147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9DF6-E01A-4D89-86A3-F07DBA3856B2}" type="datetime1">
              <a:rPr lang="en-AU" smtClean="0"/>
              <a:t>12/07/2017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https://github.com/claxton/talks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11C7-ED0F-4538-96F0-68C0C12813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6390764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BFFCB-5168-42E0-975C-1E09B77F531C}" type="datetime1">
              <a:rPr lang="en-AU" smtClean="0"/>
              <a:t>12/07/2017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https://github.com/claxton/talks</a:t>
            </a:r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11C7-ED0F-4538-96F0-68C0C12813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1737939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034E-2A41-4F76-9BAC-9107A20E7A7F}" type="datetime1">
              <a:rPr lang="en-AU" smtClean="0"/>
              <a:t>12/07/2017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https://github.com/claxton/talks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11C7-ED0F-4538-96F0-68C0C12813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7005077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5BBB-4FC9-410D-8790-5B61266916D2}" type="datetime1">
              <a:rPr lang="en-AU" smtClean="0"/>
              <a:t>12/07/2017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https://github.com/claxton/talks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11C7-ED0F-4538-96F0-68C0C12813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5195919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C74E-BC23-4A08-9AE4-D0DAE306A589}" type="datetime1">
              <a:rPr lang="en-AU" smtClean="0"/>
              <a:t>12/07/2017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https://github.com/claxton/talks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11C7-ED0F-4538-96F0-68C0C12813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2222139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E9D59-74B0-4F00-B3E0-455B5F6F5BED}" type="datetime1">
              <a:rPr lang="en-AU" smtClean="0"/>
              <a:t>12/07/2017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https://github.com/claxton/talks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11C7-ED0F-4538-96F0-68C0C12813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0014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5490D306-43D3-4C1E-92BF-AA8F75AD3056}" type="datetime1">
              <a:rPr lang="en-AU" smtClean="0"/>
              <a:t>12/07/2017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r>
              <a:rPr lang="en-AU" smtClean="0"/>
              <a:t>https://github.com/claxton/talks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249611C7-ED0F-4538-96F0-68C0C12813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4600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%"/>
        </a:lnSpc>
        <a:spcBef>
          <a:spcPct val="0%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%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.xml"/><Relationship Id="rId1" Type="http://purl.oclc.org/ooxml/officeDocument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purl.oclc.org/ooxml/officeDocument/relationships/image" Target="../media/image2.png"/><Relationship Id="rId1" Type="http://purl.oclc.org/ooxml/officeDocument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purl.oclc.org/ooxml/officeDocument/relationships/hyperlink" Target="https://tools.ietf.org/html/rfc7807" TargetMode="External"/><Relationship Id="rId1" Type="http://purl.oclc.org/ooxml/officeDocument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purl.oclc.org/ooxml/officeDocument/relationships/image" Target="../media/image4.png"/><Relationship Id="rId1" Type="http://purl.oclc.org/ooxml/officeDocument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purl.oclc.org/ooxml/officeDocument/relationships/image" Target="../media/image5.png"/><Relationship Id="rId1" Type="http://purl.oclc.org/ooxml/officeDocument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purl.oclc.org/ooxml/officeDocument/relationships/hyperlink" Target="https://docs.pact.io/" TargetMode="External"/><Relationship Id="rId1" Type="http://purl.oclc.org/ooxml/officeDocument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2.xml"/><Relationship Id="rId1" Type="http://purl.oclc.org/ooxml/officeDocument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3.xml"/><Relationship Id="rId1" Type="http://purl.oclc.org/ooxml/officeDocument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purl.oclc.org/ooxml/officeDocument/relationships/image" Target="../media/image1.png"/><Relationship Id="rId1" Type="http://purl.oclc.org/ooxml/officeDocument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purl.oclc.org/ooxml/officeDocument/relationships/hyperlink" Target="https://research.google.com/pubs/pub36356.html" TargetMode="External"/><Relationship Id="rId1" Type="http://purl.oclc.org/ooxml/officeDocument/relationships/slideLayout" Target="../slideLayouts/slideLayout2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REST Best Practices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42343"/>
            <a:ext cx="9144000" cy="739473"/>
          </a:xfrm>
        </p:spPr>
        <p:txBody>
          <a:bodyPr>
            <a:normAutofit fontScale="92.5%" lnSpcReduction="20%"/>
          </a:bodyPr>
          <a:lstStyle/>
          <a:p>
            <a:r>
              <a:rPr lang="en-AU" dirty="0" smtClean="0"/>
              <a:t>Claxton Correya</a:t>
            </a:r>
          </a:p>
          <a:p>
            <a:r>
              <a:rPr lang="en-AU" dirty="0" err="1" smtClean="0"/>
              <a:t>Dev@CBA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https://github.com/claxton/talks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11C7-ED0F-4538-96F0-68C0C12813E4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475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9762" y="2895651"/>
            <a:ext cx="8372475" cy="2714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Examples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https://github.com/claxton/talks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11C7-ED0F-4538-96F0-68C0C12813E4}" type="slidenum">
              <a:rPr lang="en-AU" smtClean="0"/>
              <a:t>10</a:t>
            </a:fld>
            <a:endParaRPr lang="en-AU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%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GET /accounts/a23f-ssd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514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Caching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Complex problem to solve</a:t>
            </a:r>
          </a:p>
          <a:p>
            <a:r>
              <a:rPr lang="en-AU" dirty="0" smtClean="0"/>
              <a:t>Set to no-cache to start of with</a:t>
            </a:r>
          </a:p>
          <a:p>
            <a:r>
              <a:rPr lang="en-AU" dirty="0" smtClean="0"/>
              <a:t>This takes out any unknown behaviour from day one</a:t>
            </a:r>
          </a:p>
          <a:p>
            <a:r>
              <a:rPr lang="en-AU" dirty="0" err="1" smtClean="0"/>
              <a:t>ETag</a:t>
            </a:r>
            <a:r>
              <a:rPr lang="en-AU" dirty="0" smtClean="0"/>
              <a:t> &amp; Last Modified</a:t>
            </a:r>
          </a:p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https://github.com/claxton/talks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11C7-ED0F-4538-96F0-68C0C12813E4}" type="slidenum">
              <a:rPr lang="en-AU" smtClean="0"/>
              <a:t>11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71925"/>
            <a:ext cx="121920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73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Different views of the same Resource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GET /accounts/060-32100001111/views/balance</a:t>
            </a:r>
          </a:p>
          <a:p>
            <a:r>
              <a:rPr lang="en-AU" dirty="0" smtClean="0"/>
              <a:t>GET /accounts/060-32100001111/views/tplus1</a:t>
            </a:r>
          </a:p>
          <a:p>
            <a:r>
              <a:rPr lang="en-AU" dirty="0" smtClean="0"/>
              <a:t>GET </a:t>
            </a:r>
            <a:r>
              <a:rPr lang="en-AU" dirty="0" smtClean="0"/>
              <a:t>/accounts/060-32100001111?view=</a:t>
            </a:r>
            <a:r>
              <a:rPr lang="en-AU" dirty="0" err="1" smtClean="0"/>
              <a:t>balance&amp;expand</a:t>
            </a:r>
            <a:r>
              <a:rPr lang="en-AU" dirty="0" smtClean="0"/>
              <a:t>=agent</a:t>
            </a:r>
            <a:endParaRPr lang="en-AU" dirty="0" smtClean="0"/>
          </a:p>
          <a:p>
            <a:r>
              <a:rPr lang="en-AU" dirty="0" smtClean="0"/>
              <a:t>GET /</a:t>
            </a:r>
            <a:r>
              <a:rPr lang="en-AU" dirty="0" err="1" smtClean="0"/>
              <a:t>accounts?view</a:t>
            </a:r>
            <a:r>
              <a:rPr lang="en-AU" dirty="0" smtClean="0"/>
              <a:t>=</a:t>
            </a:r>
            <a:r>
              <a:rPr lang="en-AU" dirty="0" err="1" smtClean="0"/>
              <a:t>agentdetails</a:t>
            </a:r>
            <a:endParaRPr lang="en-AU" dirty="0" smtClean="0"/>
          </a:p>
          <a:p>
            <a:r>
              <a:rPr lang="en-AU" dirty="0" smtClean="0"/>
              <a:t>GET /views/accounts/</a:t>
            </a:r>
            <a:r>
              <a:rPr lang="en-AU" dirty="0" err="1" smtClean="0"/>
              <a:t>realtimebalance</a:t>
            </a:r>
            <a:endParaRPr lang="en-AU" dirty="0" smtClean="0"/>
          </a:p>
          <a:p>
            <a:r>
              <a:rPr lang="en-AU" dirty="0" smtClean="0"/>
              <a:t>GET /views/accounts/</a:t>
            </a:r>
            <a:r>
              <a:rPr lang="en-AU" dirty="0" err="1" smtClean="0"/>
              <a:t>agentdetails</a:t>
            </a:r>
            <a:endParaRPr lang="en-AU" dirty="0" smtClean="0"/>
          </a:p>
          <a:p>
            <a:r>
              <a:rPr lang="en-AU" dirty="0" smtClean="0"/>
              <a:t>PREFER header (ODATA - Open Data </a:t>
            </a:r>
            <a:r>
              <a:rPr lang="en-AU" dirty="0" err="1" smtClean="0"/>
              <a:t>Procotol</a:t>
            </a:r>
            <a:r>
              <a:rPr lang="en-AU" dirty="0" smtClean="0"/>
              <a:t>)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https://github.com/claxton/talks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11C7-ED0F-4538-96F0-68C0C12813E4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770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Validation, Errors &amp; Warnings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Validating a request before submitting</a:t>
            </a:r>
          </a:p>
          <a:p>
            <a:r>
              <a:rPr lang="en-AU" dirty="0" smtClean="0"/>
              <a:t>S</a:t>
            </a:r>
            <a:r>
              <a:rPr lang="en-AU" dirty="0" smtClean="0"/>
              <a:t>tructure to the response</a:t>
            </a:r>
          </a:p>
          <a:p>
            <a:r>
              <a:rPr lang="en-AU" dirty="0" smtClean="0"/>
              <a:t>Many servers in between</a:t>
            </a:r>
          </a:p>
          <a:p>
            <a:r>
              <a:rPr lang="en-AU" dirty="0" smtClean="0"/>
              <a:t>4XX or 5XX with a known structure makes it easier to </a:t>
            </a:r>
            <a:r>
              <a:rPr lang="en-AU" dirty="0" err="1" smtClean="0"/>
              <a:t>differntiate</a:t>
            </a:r>
            <a:endParaRPr lang="en-AU" dirty="0" smtClean="0"/>
          </a:p>
          <a:p>
            <a:r>
              <a:rPr lang="en-AU" dirty="0" smtClean="0"/>
              <a:t>Link to documentation if possible</a:t>
            </a:r>
            <a:endParaRPr lang="en-AU" dirty="0" smtClean="0"/>
          </a:p>
          <a:p>
            <a:r>
              <a:rPr lang="en-AU" dirty="0" smtClean="0"/>
              <a:t>Auto mappers &amp; Fluent Validators – Good or Bad?</a:t>
            </a:r>
          </a:p>
          <a:p>
            <a:r>
              <a:rPr lang="en-AU" dirty="0" smtClean="0"/>
              <a:t>Read about </a:t>
            </a:r>
            <a:r>
              <a:rPr lang="en-AU" dirty="0" smtClean="0">
                <a:hlinkClick r:id="rId2"/>
              </a:rPr>
              <a:t>Problem Details for HTTP APIs</a:t>
            </a:r>
            <a:r>
              <a:rPr lang="en-AU" dirty="0" smtClean="0"/>
              <a:t> (</a:t>
            </a:r>
            <a:r>
              <a:rPr lang="en-AU" dirty="0" smtClean="0"/>
              <a:t>application/</a:t>
            </a:r>
            <a:r>
              <a:rPr lang="en-AU" dirty="0" err="1" smtClean="0"/>
              <a:t>problem+json</a:t>
            </a:r>
            <a:r>
              <a:rPr lang="en-AU" dirty="0" smtClean="0"/>
              <a:t>)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https://github.com/claxton/talks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11C7-ED0F-4538-96F0-68C0C12813E4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537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POST </a:t>
            </a:r>
            <a:r>
              <a:rPr lang="en-AU" dirty="0" smtClean="0"/>
              <a:t>/accounts/actions/validate</a:t>
            </a:r>
          </a:p>
          <a:p>
            <a:pPr lvl="1"/>
            <a:r>
              <a:rPr lang="en-AU" dirty="0" smtClean="0"/>
              <a:t>200 OK</a:t>
            </a:r>
          </a:p>
          <a:p>
            <a:pPr lvl="1"/>
            <a:r>
              <a:rPr lang="en-AU" dirty="0" smtClean="0"/>
              <a:t>400 Bad Request</a:t>
            </a:r>
            <a:endParaRPr lang="en-AU" dirty="0"/>
          </a:p>
          <a:p>
            <a:r>
              <a:rPr lang="en-AU" dirty="0" smtClean="0"/>
              <a:t>POST /validators/accounts</a:t>
            </a:r>
          </a:p>
          <a:p>
            <a:pPr lvl="1"/>
            <a:r>
              <a:rPr lang="en-AU" dirty="0" smtClean="0"/>
              <a:t>200 OK</a:t>
            </a:r>
          </a:p>
          <a:p>
            <a:pPr lvl="1"/>
            <a:r>
              <a:rPr lang="en-AU" dirty="0" smtClean="0"/>
              <a:t>400 Bad Request</a:t>
            </a:r>
            <a:endParaRPr lang="en-AU" dirty="0"/>
          </a:p>
          <a:p>
            <a:r>
              <a:rPr lang="en-AU" dirty="0" smtClean="0"/>
              <a:t>POST /accounts           followed by    POST /accounts/a23f-ssd/states</a:t>
            </a:r>
          </a:p>
          <a:p>
            <a:pPr lvl="1"/>
            <a:r>
              <a:rPr lang="en-AU" dirty="0" smtClean="0"/>
              <a:t>2xx (internally stored as initiated and then created)</a:t>
            </a:r>
          </a:p>
          <a:p>
            <a:pPr lvl="1"/>
            <a:r>
              <a:rPr lang="en-AU" dirty="0" smtClean="0"/>
              <a:t>4xx</a:t>
            </a:r>
          </a:p>
          <a:p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https://github.com/claxton/talks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11C7-ED0F-4538-96F0-68C0C12813E4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268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%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PUT /accounts/a23f-ssd</a:t>
            </a:r>
          </a:p>
          <a:p>
            <a:r>
              <a:rPr lang="en-AU" dirty="0" smtClean="0"/>
              <a:t>400 Bad Request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Examples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5931" y="2933489"/>
            <a:ext cx="8372475" cy="292417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https://github.com/claxton/talks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11C7-ED0F-4538-96F0-68C0C12813E4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279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PUT</a:t>
            </a:r>
            <a:r>
              <a:rPr lang="en-AU" dirty="0" smtClean="0"/>
              <a:t> /accounts/a23f-ssd</a:t>
            </a:r>
            <a:endParaRPr lang="en-AU" dirty="0" smtClean="0"/>
          </a:p>
          <a:p>
            <a:r>
              <a:rPr lang="en-AU" dirty="0" smtClean="0"/>
              <a:t>200 OK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https://github.com/claxton/talks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11C7-ED0F-4538-96F0-68C0C12813E4}" type="slidenum">
              <a:rPr lang="en-AU" smtClean="0"/>
              <a:t>16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643" y="2385647"/>
            <a:ext cx="873442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94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Maintenance &amp; Deprecation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APIs have a life cycle</a:t>
            </a:r>
          </a:p>
          <a:p>
            <a:r>
              <a:rPr lang="en-AU" dirty="0" smtClean="0"/>
              <a:t>Months to Years</a:t>
            </a:r>
          </a:p>
          <a:p>
            <a:r>
              <a:rPr lang="en-AU" dirty="0" smtClean="0"/>
              <a:t>Give clients option to test and stub</a:t>
            </a:r>
          </a:p>
          <a:p>
            <a:r>
              <a:rPr lang="en-AU" dirty="0" smtClean="0"/>
              <a:t>Have contract tests to honour client calls</a:t>
            </a:r>
            <a:endParaRPr lang="en-AU" dirty="0"/>
          </a:p>
          <a:p>
            <a:r>
              <a:rPr lang="en-AU" dirty="0" smtClean="0"/>
              <a:t>Read about </a:t>
            </a:r>
            <a:r>
              <a:rPr lang="en-AU" dirty="0" smtClean="0">
                <a:hlinkClick r:id="rId2"/>
              </a:rPr>
              <a:t>PACT</a:t>
            </a:r>
            <a:endParaRPr lang="en-AU" dirty="0" smtClean="0"/>
          </a:p>
          <a:p>
            <a:r>
              <a:rPr lang="en-AU" dirty="0" smtClean="0"/>
              <a:t>Start with a readme file</a:t>
            </a:r>
          </a:p>
          <a:p>
            <a:r>
              <a:rPr lang="en-AU" dirty="0" smtClean="0"/>
              <a:t>Swagger vs RAML vs API Blueprint vs …</a:t>
            </a:r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https://github.com/claxton/talks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11C7-ED0F-4538-96F0-68C0C12813E4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677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Security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Basic Authentication</a:t>
            </a:r>
          </a:p>
          <a:p>
            <a:r>
              <a:rPr lang="en-AU" dirty="0" smtClean="0"/>
              <a:t>OAuth</a:t>
            </a:r>
          </a:p>
          <a:p>
            <a:r>
              <a:rPr lang="en-AU" dirty="0" smtClean="0"/>
              <a:t>SASL </a:t>
            </a:r>
          </a:p>
          <a:p>
            <a:r>
              <a:rPr lang="en-AU" dirty="0" smtClean="0"/>
              <a:t>Certificates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https://github.com/claxton/talks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11C7-ED0F-4538-96F0-68C0C12813E4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619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Rate Limitation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Rate limiter throttling</a:t>
            </a:r>
          </a:p>
          <a:p>
            <a:r>
              <a:rPr lang="en-AU" dirty="0" smtClean="0"/>
              <a:t>Rate limiter response headers</a:t>
            </a:r>
          </a:p>
          <a:p>
            <a:pPr lvl="1"/>
            <a:r>
              <a:rPr lang="en-AU" dirty="0" smtClean="0"/>
              <a:t>X-Rate-Limit vs X-</a:t>
            </a:r>
            <a:r>
              <a:rPr lang="en-AU" dirty="0" err="1" smtClean="0"/>
              <a:t>RateLimit</a:t>
            </a:r>
            <a:endParaRPr lang="en-AU" dirty="0" smtClean="0"/>
          </a:p>
          <a:p>
            <a:pPr lvl="2"/>
            <a:r>
              <a:rPr lang="en-AU" dirty="0" smtClean="0"/>
              <a:t>Handle Limit</a:t>
            </a:r>
          </a:p>
          <a:p>
            <a:pPr lvl="2"/>
            <a:r>
              <a:rPr lang="en-AU" dirty="0" smtClean="0"/>
              <a:t>Handle Remaining</a:t>
            </a:r>
          </a:p>
          <a:p>
            <a:pPr lvl="2"/>
            <a:r>
              <a:rPr lang="en-AU" dirty="0" smtClean="0"/>
              <a:t>Handle Reset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https://github.com/claxton/talks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11C7-ED0F-4538-96F0-68C0C12813E4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683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Agenda (or </a:t>
            </a:r>
            <a:r>
              <a:rPr lang="en-AU" dirty="0" smtClean="0"/>
              <a:t>Why bother with this talk?)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Standards, guidelines and the rest of the noise</a:t>
            </a:r>
          </a:p>
          <a:p>
            <a:r>
              <a:rPr lang="en-AU" dirty="0" smtClean="0"/>
              <a:t>How to deal with the problems that Dev’s &amp; QA’s face</a:t>
            </a:r>
          </a:p>
          <a:p>
            <a:pPr lvl="1"/>
            <a:r>
              <a:rPr lang="en-AU" dirty="0" smtClean="0"/>
              <a:t>E.g. Versioning, Caching, Validation, Tracing</a:t>
            </a:r>
          </a:p>
          <a:p>
            <a:r>
              <a:rPr lang="en-AU" dirty="0" smtClean="0"/>
              <a:t>Alternates like </a:t>
            </a:r>
            <a:r>
              <a:rPr lang="en-AU" dirty="0" err="1" smtClean="0"/>
              <a:t>GraphQL</a:t>
            </a:r>
            <a:endParaRPr lang="en-AU" dirty="0" smtClean="0"/>
          </a:p>
          <a:p>
            <a:r>
              <a:rPr lang="en-AU" dirty="0" smtClean="0"/>
              <a:t>Answer any questions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https://github.com/claxton/talks</a:t>
            </a:r>
            <a:endParaRPr lang="en-A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11C7-ED0F-4538-96F0-68C0C12813E4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088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Alternates &amp; Future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 smtClean="0"/>
              <a:t>GraphQL</a:t>
            </a:r>
            <a:endParaRPr lang="en-AU" dirty="0" smtClean="0"/>
          </a:p>
          <a:p>
            <a:r>
              <a:rPr lang="en-AU" dirty="0" smtClean="0"/>
              <a:t>REST for </a:t>
            </a:r>
            <a:r>
              <a:rPr lang="en-AU" dirty="0" err="1" smtClean="0"/>
              <a:t>IoT</a:t>
            </a:r>
            <a:r>
              <a:rPr lang="en-AU" dirty="0" smtClean="0"/>
              <a:t> devices</a:t>
            </a:r>
            <a:endParaRPr lang="en-AU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https://github.com/claxton/talks</a:t>
            </a:r>
            <a:endParaRPr lang="en-A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11C7-ED0F-4538-96F0-68C0C12813E4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492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Summary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Why pragmatism helps</a:t>
            </a:r>
          </a:p>
          <a:p>
            <a:pPr lvl="1"/>
            <a:r>
              <a:rPr lang="en-AU" dirty="0" smtClean="0"/>
              <a:t>Respecting Dev’s &amp; QA’s</a:t>
            </a:r>
          </a:p>
          <a:p>
            <a:r>
              <a:rPr lang="en-AU" dirty="0" smtClean="0"/>
              <a:t>Opinionated: How to deal with common situations</a:t>
            </a:r>
          </a:p>
          <a:p>
            <a:r>
              <a:rPr lang="en-AU" dirty="0" smtClean="0"/>
              <a:t>Future of REST APIs</a:t>
            </a:r>
            <a:endParaRPr lang="en-AU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https://github.com/claxton/talks</a:t>
            </a:r>
            <a:endParaRPr lang="en-A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11C7-ED0F-4538-96F0-68C0C12813E4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30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711" y="2620128"/>
            <a:ext cx="10515600" cy="1325563"/>
          </a:xfrm>
        </p:spPr>
        <p:txBody>
          <a:bodyPr/>
          <a:lstStyle/>
          <a:p>
            <a:pPr algn="ctr"/>
            <a:r>
              <a:rPr lang="en-AU" dirty="0" smtClean="0"/>
              <a:t>Questions?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https://github.com/claxton/talks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11C7-ED0F-4538-96F0-68C0C12813E4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86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Why business requirements over standards?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Unfortunately we have deadlines</a:t>
            </a:r>
          </a:p>
          <a:p>
            <a:r>
              <a:rPr lang="en-AU" dirty="0" smtClean="0"/>
              <a:t>Security, Caching, Independence, Scalable etc. are hard</a:t>
            </a:r>
          </a:p>
          <a:p>
            <a:r>
              <a:rPr lang="en-AU" dirty="0" smtClean="0"/>
              <a:t>Some guidelines are hard or might not work for us</a:t>
            </a:r>
          </a:p>
          <a:p>
            <a:pPr lvl="1"/>
            <a:r>
              <a:rPr lang="en-AU" dirty="0"/>
              <a:t>S</a:t>
            </a:r>
            <a:r>
              <a:rPr lang="en-AU" dirty="0" smtClean="0"/>
              <a:t>pecifically HTTP + JSON</a:t>
            </a:r>
          </a:p>
          <a:p>
            <a:pPr lvl="1"/>
            <a:r>
              <a:rPr lang="en-AU" dirty="0" smtClean="0"/>
              <a:t>HATEOAS (Hypermedia As The Engine Of Application State)</a:t>
            </a:r>
          </a:p>
          <a:p>
            <a:r>
              <a:rPr lang="en-AU" dirty="0" smtClean="0"/>
              <a:t>Make SSL mandatory</a:t>
            </a:r>
          </a:p>
          <a:p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https://github.com/claxton/talks</a:t>
            </a:r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11C7-ED0F-4538-96F0-68C0C12813E4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888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GET /accounts/a23f-ssd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r>
              <a:rPr lang="en-AU" dirty="0" smtClean="0"/>
              <a:t>But what if the response was an image?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Examples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https://github.com/claxton/talks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11C7-ED0F-4538-96F0-68C0C12813E4}" type="slidenum">
              <a:rPr lang="en-AU" smtClean="0"/>
              <a:t>4</a:t>
            </a:fld>
            <a:endParaRPr lang="en-A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2590546"/>
            <a:ext cx="84201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89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711" y="2620128"/>
            <a:ext cx="10515600" cy="1325563"/>
          </a:xfrm>
        </p:spPr>
        <p:txBody>
          <a:bodyPr/>
          <a:lstStyle/>
          <a:p>
            <a:pPr algn="ctr"/>
            <a:r>
              <a:rPr lang="en-AU" dirty="0" smtClean="0"/>
              <a:t>How to deal with …?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https://github.com/claxton/talks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11C7-ED0F-4538-96F0-68C0C12813E4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684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Request &amp; Response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%"/>
          </a:bodyPr>
          <a:lstStyle/>
          <a:p>
            <a:r>
              <a:rPr lang="en-AU" dirty="0" smtClean="0"/>
              <a:t>Verbs – GET PUT POST DELETE </a:t>
            </a:r>
            <a:r>
              <a:rPr lang="en-AU" strike="sngStrike" dirty="0" smtClean="0"/>
              <a:t>HEAD PATCH CONNECT OPTIONS</a:t>
            </a:r>
          </a:p>
          <a:p>
            <a:pPr lvl="1"/>
            <a:r>
              <a:rPr lang="en-AU" dirty="0" smtClean="0"/>
              <a:t>Not really CRUD</a:t>
            </a:r>
          </a:p>
          <a:p>
            <a:r>
              <a:rPr lang="en-AU" dirty="0" smtClean="0"/>
              <a:t>Headers – Accept, Content, Cache</a:t>
            </a:r>
          </a:p>
          <a:p>
            <a:r>
              <a:rPr lang="en-AU" dirty="0" smtClean="0"/>
              <a:t>Status Codes </a:t>
            </a:r>
          </a:p>
          <a:p>
            <a:pPr lvl="1"/>
            <a:r>
              <a:rPr lang="en-AU" dirty="0" smtClean="0"/>
              <a:t>Success: 200 201 </a:t>
            </a:r>
            <a:r>
              <a:rPr lang="en-AU" strike="sngStrike" dirty="0" smtClean="0"/>
              <a:t>202</a:t>
            </a:r>
            <a:r>
              <a:rPr lang="en-AU" dirty="0" smtClean="0"/>
              <a:t> 204</a:t>
            </a:r>
          </a:p>
          <a:p>
            <a:pPr lvl="1"/>
            <a:r>
              <a:rPr lang="en-AU" dirty="0" smtClean="0"/>
              <a:t>Redirection: </a:t>
            </a:r>
            <a:r>
              <a:rPr lang="en-AU" strike="sngStrike" dirty="0" smtClean="0"/>
              <a:t>301 302</a:t>
            </a:r>
          </a:p>
          <a:p>
            <a:pPr lvl="1"/>
            <a:r>
              <a:rPr lang="en-AU" dirty="0" smtClean="0"/>
              <a:t>Client Error: 400 401 403 404 </a:t>
            </a:r>
            <a:r>
              <a:rPr lang="en-AU" strike="sngStrike" dirty="0" smtClean="0"/>
              <a:t>409 413 415</a:t>
            </a:r>
          </a:p>
          <a:p>
            <a:pPr lvl="1"/>
            <a:r>
              <a:rPr lang="en-AU" dirty="0" smtClean="0"/>
              <a:t>Server Error: 500 503</a:t>
            </a:r>
          </a:p>
          <a:p>
            <a:r>
              <a:rPr lang="en-AU" dirty="0" smtClean="0"/>
              <a:t>What about Facebook 200 OK with response body having error details?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https://github.com/claxton/talks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11C7-ED0F-4538-96F0-68C0C12813E4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054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Request &amp; Response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Nouns not Verbs</a:t>
            </a:r>
          </a:p>
          <a:p>
            <a:r>
              <a:rPr lang="en-AU" dirty="0" smtClean="0"/>
              <a:t>Collections and instances</a:t>
            </a:r>
          </a:p>
          <a:p>
            <a:r>
              <a:rPr lang="en-AU" dirty="0" smtClean="0"/>
              <a:t>CONTENT Header &amp; ACCEPT Header</a:t>
            </a:r>
          </a:p>
          <a:p>
            <a:pPr lvl="1"/>
            <a:r>
              <a:rPr lang="en-AU" dirty="0" smtClean="0"/>
              <a:t>Accept application/</a:t>
            </a:r>
            <a:r>
              <a:rPr lang="en-AU" dirty="0" err="1" smtClean="0"/>
              <a:t>json</a:t>
            </a:r>
            <a:r>
              <a:rPr lang="en-AU" dirty="0" smtClean="0"/>
              <a:t>, text/plain</a:t>
            </a:r>
          </a:p>
          <a:p>
            <a:r>
              <a:rPr lang="en-AU" dirty="0" smtClean="0"/>
              <a:t>Filter, Sort and Pagination</a:t>
            </a:r>
          </a:p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https://github.com/claxton/talks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11C7-ED0F-4538-96F0-68C0C12813E4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186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Versioning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Headers vs URL vs Query String</a:t>
            </a:r>
          </a:p>
          <a:p>
            <a:r>
              <a:rPr lang="en-AU" dirty="0" smtClean="0"/>
              <a:t>Treat version as feature toggle (</a:t>
            </a:r>
            <a:r>
              <a:rPr lang="en-AU" dirty="0" smtClean="0"/>
              <a:t>branching by abstraction)</a:t>
            </a:r>
            <a:endParaRPr lang="en-AU" dirty="0" smtClean="0"/>
          </a:p>
          <a:p>
            <a:r>
              <a:rPr lang="en-AU" dirty="0" smtClean="0"/>
              <a:t>Start with single deployment for multiple versions</a:t>
            </a:r>
          </a:p>
          <a:p>
            <a:r>
              <a:rPr lang="en-AU" dirty="0" smtClean="0"/>
              <a:t>Separate deployments for separate versions (SLA based)</a:t>
            </a:r>
          </a:p>
          <a:p>
            <a:r>
              <a:rPr lang="en-AU" dirty="0" smtClean="0"/>
              <a:t>GIT: master branch vs separate version branches vs separate forks </a:t>
            </a:r>
          </a:p>
          <a:p>
            <a:r>
              <a:rPr lang="en-AU" dirty="0" smtClean="0"/>
              <a:t>Semantic versioning of APIs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https://github.com/claxton/talks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11C7-ED0F-4538-96F0-68C0C12813E4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542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Tracing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</a:t>
            </a:r>
            <a:r>
              <a:rPr lang="en-AU" dirty="0" smtClean="0"/>
              <a:t>tart with sending back a Correlation-Id</a:t>
            </a:r>
          </a:p>
          <a:p>
            <a:r>
              <a:rPr lang="en-AU" dirty="0" smtClean="0"/>
              <a:t>Honour any </a:t>
            </a:r>
            <a:r>
              <a:rPr lang="en-AU" dirty="0" smtClean="0"/>
              <a:t>Correlation-Id </a:t>
            </a:r>
            <a:endParaRPr lang="en-AU" dirty="0" smtClean="0"/>
          </a:p>
          <a:p>
            <a:r>
              <a:rPr lang="en-AU" dirty="0" smtClean="0"/>
              <a:t>Pass this to calling systems (APIs, DBs </a:t>
            </a:r>
            <a:r>
              <a:rPr lang="en-AU" dirty="0" err="1" smtClean="0"/>
              <a:t>etc</a:t>
            </a:r>
            <a:r>
              <a:rPr lang="en-AU" dirty="0" smtClean="0"/>
              <a:t>)</a:t>
            </a:r>
          </a:p>
          <a:p>
            <a:r>
              <a:rPr lang="en-AU" dirty="0" smtClean="0"/>
              <a:t>Read about </a:t>
            </a:r>
            <a:r>
              <a:rPr lang="en-AU" dirty="0" smtClean="0">
                <a:hlinkClick r:id="rId2"/>
              </a:rPr>
              <a:t>Dapper</a:t>
            </a:r>
            <a:r>
              <a:rPr lang="en-AU" dirty="0" smtClean="0"/>
              <a:t> (Distributed Tracing Google White Paper)</a:t>
            </a:r>
          </a:p>
          <a:p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https://github.com/claxton/talks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11C7-ED0F-4538-96F0-68C0C12813E4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930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otalTime>750</TotalTime>
  <Words>632</Words>
  <PresentationFormat>Widescreen</PresentationFormat>
  <Paragraphs>170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REST Best Practices</vt:lpstr>
      <vt:lpstr>Agenda (or Why bother with this talk?)</vt:lpstr>
      <vt:lpstr>Why business requirements over standards?</vt:lpstr>
      <vt:lpstr>Examples</vt:lpstr>
      <vt:lpstr>How to deal with …?</vt:lpstr>
      <vt:lpstr>Request &amp; Response</vt:lpstr>
      <vt:lpstr>Request &amp; Response</vt:lpstr>
      <vt:lpstr>Versioning</vt:lpstr>
      <vt:lpstr>Tracing</vt:lpstr>
      <vt:lpstr>Examples</vt:lpstr>
      <vt:lpstr>Caching</vt:lpstr>
      <vt:lpstr>Different views of the same Resource</vt:lpstr>
      <vt:lpstr>Validation, Errors &amp; Warnings</vt:lpstr>
      <vt:lpstr>Examples</vt:lpstr>
      <vt:lpstr>Examples</vt:lpstr>
      <vt:lpstr>Examples</vt:lpstr>
      <vt:lpstr>Maintenance &amp; Deprecation</vt:lpstr>
      <vt:lpstr>Security</vt:lpstr>
      <vt:lpstr>Rate Limitation</vt:lpstr>
      <vt:lpstr>Alternates &amp; Future</vt:lpstr>
      <vt:lpstr>Summary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2017-07-11T15:20:41Z</dcterms:created>
  <dcterms:modified xsi:type="dcterms:W3CDTF">2017-07-12T03:50:45Z</dcterms:modified>
</cp:coreProperties>
</file>