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2" r:id="rId4"/>
    <p:sldId id="267" r:id="rId5"/>
    <p:sldId id="270" r:id="rId6"/>
    <p:sldId id="271" r:id="rId7"/>
    <p:sldId id="257" r:id="rId8"/>
    <p:sldId id="260" r:id="rId9"/>
    <p:sldId id="273" r:id="rId10"/>
    <p:sldId id="262" r:id="rId11"/>
    <p:sldId id="261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4"/>
    <p:restoredTop sz="94663"/>
  </p:normalViewPr>
  <p:slideViewPr>
    <p:cSldViewPr snapToGrid="0" snapToObjects="1">
      <p:cViewPr>
        <p:scale>
          <a:sx n="100" d="100"/>
          <a:sy n="100" d="100"/>
        </p:scale>
        <p:origin x="88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FA0E-3CDB-4423-BC87-46FE39CFCA8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806B8-9453-4A88-99D1-1F003FA90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3DE2-F304-D342-9F8D-3C90EEFE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E19D8-B501-A645-932B-628C06720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84D5-9E9D-F74C-8D37-040A368D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44265-98EB-DD4D-A0DA-DD50B52C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DF571-1941-4948-A05F-492E0496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8677-9A29-FD46-8EF3-57D531B3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9654E-9CCE-0F45-A376-CBE15D3A9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76F9-B8FE-D945-9824-39D14B2F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2F95-0684-F945-B507-0F2669CB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0018-7D36-2847-831E-D1C114DC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9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7DF7B-072B-324A-A351-350B104C8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0B085-4F1D-E447-9DD1-06D95D941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AFD4-A9B8-EF45-BB7E-386887A5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08B44-9B76-DF4E-AB81-685B7627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92165-F575-D84A-97CE-39A9F7C2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2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D0DA-A438-7A4E-9306-08714017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C9EA-D42F-8A42-8BA3-EB623BD3D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03F45-BA8D-EF47-B9EE-9DB4BCAA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1826-10E4-6D47-B7A3-5AE561A1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6BDA-AFC5-804B-B952-89E3DB90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7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25CF-E0A3-3448-B405-35EF314E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27CA8-EB90-7D4C-AED6-20F5AED3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891E3-CC25-4F44-A738-FAB2D86D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6394-C728-694B-886F-60281740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790EB-B4C5-614B-8F12-E052B84E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6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DAA3-7722-104F-B1C7-030894C4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5115-C127-8D4E-937C-BFF5917B1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79F8F-B974-8D4C-8B10-5C63A66CD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868ED-FA45-324E-B15D-6EDD286F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91F18-708C-B04A-9B40-A9AD89E0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6062B-3F03-924F-88AD-43020F98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2A37-FAFA-D04B-8385-3E8C9826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56374-88D7-A243-9B3C-17BD49FBF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4801D-1883-6E41-9946-D2801651C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06EF6-229A-2C41-B5CE-6B2C6BC9F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ACB63-05D4-9A4D-A449-AF0FF4E0F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F2A61-E9F1-FF4D-8BDC-70F07050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9954A-23F8-C74F-ADB2-0F612102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676CD-505C-D940-A889-C81A9A5D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D05C-8256-C54C-9C50-4EB8C4E8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B0177-D437-A146-93F8-E298F836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29CB7-0C64-0B41-A65E-230494DB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CF068-636E-4148-B111-010ECA98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6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9D522-DF4D-DA42-9BB5-5B29BE82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A3210-6B53-9B4D-BDD4-401DCFE8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27CF8-CB94-5641-845C-741A691E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1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0832-E2C5-1B4A-BF55-93DA6604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80C-D37D-6245-9CD6-1DFEE2F5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91808-4F58-7F47-A8F8-D90199E74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C3C7F-8BB5-6B4F-9448-54EABC64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4A610-187A-D946-9B20-723A4682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01F77-40D5-7A43-9DC3-6BDFC8E1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8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2950-8A4D-0342-AE24-0D7D453A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94B99-EBEF-8A47-A986-E3BE334FA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29AD4-D4E3-0D45-8CCA-D72B411B2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A9422-C313-484F-840D-D20B4E7E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EF461-A625-AF43-9773-3BD34106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32527-51CA-0340-9701-26F7FAEA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A846D-FA63-CE4E-8C26-E13115AC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2F7D2-96A5-8443-B74F-F2B52836E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17B44-A333-CE4E-B4EC-E7AD761F8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AB5E2-DA67-904E-9809-DC699C88F76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AB84A-C9D5-714C-B2E1-B6035FE97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3BE42-056A-DD46-ADC3-F12715FA9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7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Northwestern logo">
            <a:extLst>
              <a:ext uri="{FF2B5EF4-FFF2-40B4-BE49-F238E27FC236}">
                <a16:creationId xmlns:a16="http://schemas.microsoft.com/office/drawing/2014/main" id="{AC1AB80A-8BB3-4BA6-92C0-639E5444D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180891"/>
            <a:ext cx="4742993" cy="249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7B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Image result for playing dungeons and dragons">
            <a:extLst>
              <a:ext uri="{FF2B5EF4-FFF2-40B4-BE49-F238E27FC236}">
                <a16:creationId xmlns:a16="http://schemas.microsoft.com/office/drawing/2014/main" id="{9A47A007-FDCA-471D-89A2-32BB10FB04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0" r="1" b="8387"/>
          <a:stretch/>
        </p:blipFill>
        <p:spPr bwMode="auto">
          <a:xfrm rot="21600000">
            <a:off x="6343240" y="2290112"/>
            <a:ext cx="4728015" cy="22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C31878-9816-4E66-8D2F-454B3CFE7136}"/>
              </a:ext>
            </a:extLst>
          </p:cNvPr>
          <p:cNvSpPr/>
          <p:nvPr/>
        </p:nvSpPr>
        <p:spPr>
          <a:xfrm>
            <a:off x="1779909" y="3696295"/>
            <a:ext cx="31838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0"/>
                <a:solidFill>
                  <a:srgbClr val="7030A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Bootcamp Project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88AAF-73F0-48CB-9657-71378CA570EB}"/>
              </a:ext>
            </a:extLst>
          </p:cNvPr>
          <p:cNvSpPr/>
          <p:nvPr/>
        </p:nvSpPr>
        <p:spPr>
          <a:xfrm>
            <a:off x="2263961" y="4062552"/>
            <a:ext cx="208044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Heather, Jarvis, Alan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023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 descr="Rendered Image">
            <a:extLst>
              <a:ext uri="{FF2B5EF4-FFF2-40B4-BE49-F238E27FC236}">
                <a16:creationId xmlns:a16="http://schemas.microsoft.com/office/drawing/2014/main" id="{BB87D92B-BED3-4DF9-9D10-5B66ED3F5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70" y="662883"/>
            <a:ext cx="4313663" cy="48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8746E3B-F8E8-439C-BADC-37C9D40BD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29" y="1148169"/>
            <a:ext cx="5951764" cy="4629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AE7EF24-3312-4CEB-A0F5-A6ACB8937977}"/>
              </a:ext>
            </a:extLst>
          </p:cNvPr>
          <p:cNvSpPr/>
          <p:nvPr/>
        </p:nvSpPr>
        <p:spPr>
          <a:xfrm>
            <a:off x="7770558" y="1669633"/>
            <a:ext cx="3810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Questions we had: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there a correlation between wisdom and Intelligence?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Does Strength play a roll in intelligence and Wisdom?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Where is the general mean or mid point of Wisdom and Intelligence and who are the outliers?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78BF5-392E-48C1-84A4-7C9417013010}"/>
              </a:ext>
            </a:extLst>
          </p:cNvPr>
          <p:cNvSpPr/>
          <p:nvPr/>
        </p:nvSpPr>
        <p:spPr>
          <a:xfrm>
            <a:off x="7447403" y="648404"/>
            <a:ext cx="45926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dern No. 20" panose="02070704070505020303" pitchFamily="18" charset="0"/>
              </a:rPr>
              <a:t>Grouped by Monster Types and representing mean of Wisdom, Intelligence, and Strength within the type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05F17F-57BF-4000-AD8D-765368A2AD92}"/>
              </a:ext>
            </a:extLst>
          </p:cNvPr>
          <p:cNvCxnSpPr/>
          <p:nvPr/>
        </p:nvCxnSpPr>
        <p:spPr>
          <a:xfrm>
            <a:off x="7903961" y="1571734"/>
            <a:ext cx="41360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32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Content Placeholder 12">
            <a:extLst>
              <a:ext uri="{FF2B5EF4-FFF2-40B4-BE49-F238E27FC236}">
                <a16:creationId xmlns:a16="http://schemas.microsoft.com/office/drawing/2014/main" id="{E7A95DA1-B0E7-461F-BF70-D10BD2708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01" y="1140225"/>
            <a:ext cx="5510771" cy="42846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194" name="Picture 2" descr="Rendered Image">
            <a:extLst>
              <a:ext uri="{FF2B5EF4-FFF2-40B4-BE49-F238E27FC236}">
                <a16:creationId xmlns:a16="http://schemas.microsoft.com/office/drawing/2014/main" id="{2D525D3F-ED44-4327-A21B-EDD0A27AC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9" y="536831"/>
            <a:ext cx="5171093" cy="6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3646ED-438C-41E2-A60E-A98837F33A46}"/>
              </a:ext>
            </a:extLst>
          </p:cNvPr>
          <p:cNvSpPr/>
          <p:nvPr/>
        </p:nvSpPr>
        <p:spPr>
          <a:xfrm>
            <a:off x="342900" y="696564"/>
            <a:ext cx="4705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dern No. 20" panose="02070704070505020303" pitchFamily="18" charset="0"/>
              </a:rPr>
              <a:t>Grouped by Monster Types and representing mean of Hit Points and Challenge Rating.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FE7D3D-8BAA-41DC-A857-8301CBF89838}"/>
              </a:ext>
            </a:extLst>
          </p:cNvPr>
          <p:cNvSpPr/>
          <p:nvPr/>
        </p:nvSpPr>
        <p:spPr>
          <a:xfrm>
            <a:off x="342900" y="1404769"/>
            <a:ext cx="41529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Questions we had: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there a correlation between Hit Points and Challenge Rating?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Where is the general mean or midpoint of Wisdom and Intelligence and who are the outliers?</a:t>
            </a:r>
          </a:p>
        </p:txBody>
      </p:sp>
    </p:spTree>
    <p:extLst>
      <p:ext uri="{BB962C8B-B14F-4D97-AF65-F5344CB8AC3E}">
        <p14:creationId xmlns:p14="http://schemas.microsoft.com/office/powerpoint/2010/main" val="2960980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3F87BB4A-3BA1-4303-B6D3-FA085D413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83" y="1842555"/>
            <a:ext cx="3387105" cy="3628495"/>
          </a:xfrm>
        </p:spPr>
        <p:txBody>
          <a:bodyPr>
            <a:normAutofit/>
          </a:bodyPr>
          <a:lstStyle/>
          <a:p>
            <a:r>
              <a:rPr lang="en-US" sz="1800" dirty="0"/>
              <a:t>Questions we had:</a:t>
            </a:r>
          </a:p>
          <a:p>
            <a:pPr marL="285750" indent="-285750"/>
            <a:r>
              <a:rPr lang="en-US" sz="1800" dirty="0"/>
              <a:t>Is there a correlation between Hit Points and Strength. </a:t>
            </a:r>
          </a:p>
          <a:p>
            <a:pPr marL="285750" indent="-285750"/>
            <a:r>
              <a:rPr lang="en-US" sz="1800" dirty="0"/>
              <a:t>Where is the general mean or mid point of both Strength and Hit Points?</a:t>
            </a:r>
          </a:p>
          <a:p>
            <a:pPr marL="285750" indent="-285750"/>
            <a:r>
              <a:rPr lang="en-US" sz="1800" dirty="0"/>
              <a:t>Do the strongest Monsters also have the highest HP on average?</a:t>
            </a:r>
          </a:p>
          <a:p>
            <a:endParaRPr lang="en-US" sz="1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Content Placeholder 8">
            <a:extLst>
              <a:ext uri="{FF2B5EF4-FFF2-40B4-BE49-F238E27FC236}">
                <a16:creationId xmlns:a16="http://schemas.microsoft.com/office/drawing/2014/main" id="{9BBE7576-7F60-3145-840F-18F5D9EE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95" y="691153"/>
            <a:ext cx="4028945" cy="268596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Content Placeholder 16">
            <a:extLst>
              <a:ext uri="{FF2B5EF4-FFF2-40B4-BE49-F238E27FC236}">
                <a16:creationId xmlns:a16="http://schemas.microsoft.com/office/drawing/2014/main" id="{AEEB50FC-B66A-49DC-9337-68A2F0D9F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219" y="4206224"/>
            <a:ext cx="3647305" cy="2279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222291-6C7A-4449-85FA-57AEE5751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583" y="1382649"/>
            <a:ext cx="2549292" cy="452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AB3355-1C79-4319-9396-CDAE0A495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156" y="4314916"/>
            <a:ext cx="2743887" cy="658533"/>
          </a:xfrm>
          <a:prstGeom prst="rect">
            <a:avLst/>
          </a:prstGeom>
        </p:spPr>
      </p:pic>
      <p:pic>
        <p:nvPicPr>
          <p:cNvPr id="9218" name="Picture 2" descr="Rendered Image">
            <a:extLst>
              <a:ext uri="{FF2B5EF4-FFF2-40B4-BE49-F238E27FC236}">
                <a16:creationId xmlns:a16="http://schemas.microsoft.com/office/drawing/2014/main" id="{5CC73100-96F7-4741-9A0C-AC1673C56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9" y="1304265"/>
            <a:ext cx="3823024" cy="60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5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endered Image">
            <a:extLst>
              <a:ext uri="{FF2B5EF4-FFF2-40B4-BE49-F238E27FC236}">
                <a16:creationId xmlns:a16="http://schemas.microsoft.com/office/drawing/2014/main" id="{9F43E212-9FB7-4B4E-9026-9ECFEB741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93" y="3484800"/>
            <a:ext cx="5069382" cy="9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825E-2170-2A43-AF61-2367C363D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791502" cy="3873999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400" dirty="0"/>
              <a:t>While beasts and swarms of beasts make up almost a third of all monsters in the game Dragons and Celestials are the monsters you should be most concerned with since they are predominate outliers. </a:t>
            </a:r>
          </a:p>
          <a:p>
            <a:r>
              <a:rPr lang="en-US" sz="2400" dirty="0"/>
              <a:t>Intelligence is far more common then wisdom even in a game of make belief. </a:t>
            </a:r>
          </a:p>
          <a:p>
            <a:r>
              <a:rPr lang="en-US" sz="2400" dirty="0"/>
              <a:t>Ultimately we learned that there are a lot of cool monsters in Dungeons and Dragons that provide a solid foundation for any epic tale from start to end. </a:t>
            </a:r>
          </a:p>
        </p:txBody>
      </p:sp>
      <p:pic>
        <p:nvPicPr>
          <p:cNvPr id="11268" name="Picture 4" descr="Image result for Conclusion logo">
            <a:extLst>
              <a:ext uri="{FF2B5EF4-FFF2-40B4-BE49-F238E27FC236}">
                <a16:creationId xmlns:a16="http://schemas.microsoft.com/office/drawing/2014/main" id="{8B01F09C-3EEB-4EAB-9B3F-3F0E29740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802" y="230507"/>
            <a:ext cx="2048644" cy="204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2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26C27D-6E35-40C6-BB36-9F220D03E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3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75925-2704-44BE-8471-23F9E9932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3468" y="4741948"/>
            <a:ext cx="6829520" cy="862031"/>
          </a:xfrm>
        </p:spPr>
        <p:txBody>
          <a:bodyPr>
            <a:normAutofit/>
          </a:bodyPr>
          <a:lstStyle/>
          <a:p>
            <a:pPr algn="l"/>
            <a:r>
              <a:rPr lang="en-US" sz="3700" dirty="0">
                <a:solidFill>
                  <a:srgbClr val="FFFFFF"/>
                </a:solidFill>
              </a:rPr>
              <a:t>𝔚𝔥𝔞𝔱 𝔦𝔰 𝔇𝔲𝔫𝔤𝔢𝔬𝔫𝔰 𝔞𝔫𝔡 𝔇𝔯𝔞𝔤𝔬𝔫𝔰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5B2DBCC-952E-40B4-B8DB-770E5F33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37" y="96639"/>
            <a:ext cx="6438900" cy="1702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021BFE-DBA1-4985-8FE2-F78EA2747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524" y="4489793"/>
            <a:ext cx="8924670" cy="20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9C403-DC53-4461-AAEF-E457F34DA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6" y="2047875"/>
            <a:ext cx="6283512" cy="4181475"/>
          </a:xfrm>
          <a:prstGeom prst="rect">
            <a:avLst/>
          </a:prstGeom>
        </p:spPr>
      </p:pic>
      <p:pic>
        <p:nvPicPr>
          <p:cNvPr id="5124" name="Picture 4" descr="Image result for Famous Dungeons and Dragons players">
            <a:extLst>
              <a:ext uri="{FF2B5EF4-FFF2-40B4-BE49-F238E27FC236}">
                <a16:creationId xmlns:a16="http://schemas.microsoft.com/office/drawing/2014/main" id="{8D4FA89A-E388-48C2-B58A-FAD076B58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4" b="-1"/>
          <a:stretch/>
        </p:blipFill>
        <p:spPr bwMode="auto">
          <a:xfrm>
            <a:off x="9467850" y="4225057"/>
            <a:ext cx="2636256" cy="21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56FF2-7B82-445B-8B3E-D410F9850D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65"/>
          <a:stretch/>
        </p:blipFill>
        <p:spPr>
          <a:xfrm>
            <a:off x="6916319" y="153424"/>
            <a:ext cx="5187787" cy="4071633"/>
          </a:xfrm>
          <a:prstGeom prst="rect">
            <a:avLst/>
          </a:prstGeom>
        </p:spPr>
      </p:pic>
      <p:pic>
        <p:nvPicPr>
          <p:cNvPr id="11" name="Picture 10" descr="Image result for The rock plays d and d">
            <a:extLst>
              <a:ext uri="{FF2B5EF4-FFF2-40B4-BE49-F238E27FC236}">
                <a16:creationId xmlns:a16="http://schemas.microsoft.com/office/drawing/2014/main" id="{19578ABF-D643-4BF6-9716-ABD1F9737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23" y="4225057"/>
            <a:ext cx="1682750" cy="21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23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antasy Crossroad">
            <a:extLst>
              <a:ext uri="{FF2B5EF4-FFF2-40B4-BE49-F238E27FC236}">
                <a16:creationId xmlns:a16="http://schemas.microsoft.com/office/drawing/2014/main" id="{46E5BA53-1D81-4496-87A5-020EB1A8F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0" r="3433"/>
          <a:stretch/>
        </p:blipFill>
        <p:spPr bwMode="auto">
          <a:xfrm>
            <a:off x="66678" y="-7619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89DC30-B982-402E-BA77-E91F8544F769}"/>
              </a:ext>
            </a:extLst>
          </p:cNvPr>
          <p:cNvSpPr/>
          <p:nvPr/>
        </p:nvSpPr>
        <p:spPr>
          <a:xfrm>
            <a:off x="8782047" y="167758"/>
            <a:ext cx="3409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Source Sans Pro" panose="020B0503030403020204" pitchFamily="34" charset="0"/>
              </a:rPr>
              <a:t>🅸</a:t>
            </a:r>
            <a:r>
              <a:rPr lang="en-US" sz="3600" dirty="0">
                <a:solidFill>
                  <a:srgbClr val="111111"/>
                </a:solidFill>
                <a:latin typeface="Source Sans Pro" panose="020B0503030403020204" pitchFamily="34" charset="0"/>
              </a:rPr>
              <a:t>🅼</a:t>
            </a:r>
            <a:r>
              <a:rPr lang="en-US" sz="3600" dirty="0">
                <a:solidFill>
                  <a:srgbClr val="FF0000"/>
                </a:solidFill>
                <a:latin typeface="Source Sans Pro" panose="020B0503030403020204" pitchFamily="34" charset="0"/>
              </a:rPr>
              <a:t>🅰</a:t>
            </a:r>
            <a:r>
              <a:rPr lang="en-US" sz="3600" dirty="0">
                <a:solidFill>
                  <a:srgbClr val="111111"/>
                </a:solidFill>
                <a:latin typeface="Source Sans Pro" panose="020B0503030403020204" pitchFamily="34" charset="0"/>
              </a:rPr>
              <a:t>🅶</a:t>
            </a:r>
            <a:r>
              <a:rPr lang="en-US" sz="3600" dirty="0">
                <a:solidFill>
                  <a:srgbClr val="00B050"/>
                </a:solidFill>
                <a:latin typeface="Source Sans Pro" panose="020B0503030403020204" pitchFamily="34" charset="0"/>
              </a:rPr>
              <a:t>🅸</a:t>
            </a:r>
            <a:r>
              <a:rPr lang="en-US" sz="3600" dirty="0">
                <a:solidFill>
                  <a:schemeClr val="accent1"/>
                </a:solidFill>
                <a:latin typeface="Source Sans Pro" panose="020B0503030403020204" pitchFamily="34" charset="0"/>
              </a:rPr>
              <a:t>🅽</a:t>
            </a:r>
            <a:r>
              <a:rPr lang="en-US" sz="3600" dirty="0">
                <a:solidFill>
                  <a:srgbClr val="111111"/>
                </a:solidFill>
                <a:latin typeface="Source Sans Pro" panose="020B0503030403020204" pitchFamily="34" charset="0"/>
              </a:rPr>
              <a:t>🅴</a:t>
            </a:r>
            <a:endParaRPr lang="en-US" sz="3600" dirty="0"/>
          </a:p>
        </p:txBody>
      </p:sp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A353357A-7065-4287-9B44-0B241D48B159}"/>
              </a:ext>
            </a:extLst>
          </p:cNvPr>
          <p:cNvSpPr/>
          <p:nvPr/>
        </p:nvSpPr>
        <p:spPr>
          <a:xfrm>
            <a:off x="6686550" y="814090"/>
            <a:ext cx="1485900" cy="171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B176F35D-8564-4245-83E3-5743F9E25958}"/>
              </a:ext>
            </a:extLst>
          </p:cNvPr>
          <p:cNvSpPr/>
          <p:nvPr/>
        </p:nvSpPr>
        <p:spPr>
          <a:xfrm>
            <a:off x="2781300" y="2004715"/>
            <a:ext cx="1485900" cy="171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5" action="ppaction://hlinksldjump"/>
            <a:extLst>
              <a:ext uri="{FF2B5EF4-FFF2-40B4-BE49-F238E27FC236}">
                <a16:creationId xmlns:a16="http://schemas.microsoft.com/office/drawing/2014/main" id="{CDACA1C2-0925-4D5A-8C71-E05F3D793A2D}"/>
              </a:ext>
            </a:extLst>
          </p:cNvPr>
          <p:cNvSpPr/>
          <p:nvPr/>
        </p:nvSpPr>
        <p:spPr>
          <a:xfrm>
            <a:off x="10706097" y="5147964"/>
            <a:ext cx="1485900" cy="171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4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Goblin at a camp fire">
            <a:extLst>
              <a:ext uri="{FF2B5EF4-FFF2-40B4-BE49-F238E27FC236}">
                <a16:creationId xmlns:a16="http://schemas.microsoft.com/office/drawing/2014/main" id="{C6ED0F3A-1668-463F-B9F3-CE20D9D81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32" r="1" b="5312"/>
          <a:stretch/>
        </p:blipFill>
        <p:spPr bwMode="auto">
          <a:xfrm>
            <a:off x="838200" y="-3810"/>
            <a:ext cx="992886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hlinkClick r:id="rId4" action="ppaction://hlinksldjump"/>
            <a:extLst>
              <a:ext uri="{FF2B5EF4-FFF2-40B4-BE49-F238E27FC236}">
                <a16:creationId xmlns:a16="http://schemas.microsoft.com/office/drawing/2014/main" id="{8CDB59C5-2984-4326-A4A1-FDB5A9A95AC8}"/>
              </a:ext>
            </a:extLst>
          </p:cNvPr>
          <p:cNvSpPr/>
          <p:nvPr/>
        </p:nvSpPr>
        <p:spPr>
          <a:xfrm>
            <a:off x="1914525" y="3004840"/>
            <a:ext cx="1485900" cy="171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2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1B0CFD50-EA71-4135-9C79-B3D2B9301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 r="-1" b="20855"/>
          <a:stretch/>
        </p:blipFill>
        <p:spPr bwMode="auto"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ABA7DE8A-DBAC-4DAA-8B1A-48AC8979513D}"/>
              </a:ext>
            </a:extLst>
          </p:cNvPr>
          <p:cNvSpPr/>
          <p:nvPr/>
        </p:nvSpPr>
        <p:spPr>
          <a:xfrm>
            <a:off x="2438400" y="3938290"/>
            <a:ext cx="1485900" cy="171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2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E5778E-C2F1-4386-865E-AF308191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904"/>
          <a:stretch/>
        </p:blipFill>
        <p:spPr>
          <a:xfrm>
            <a:off x="379005" y="1253251"/>
            <a:ext cx="2014207" cy="39664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FC5F3-0F3A-43CF-B81E-97FF721B8E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653"/>
          <a:stretch/>
        </p:blipFill>
        <p:spPr>
          <a:xfrm>
            <a:off x="7004199" y="1066800"/>
            <a:ext cx="1933575" cy="405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21076-51C3-4DE1-991F-FBC6B428B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304800"/>
            <a:ext cx="6400800" cy="76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B3EFC1-903A-4DEF-92ED-1AC63FAE1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882" y="1701234"/>
            <a:ext cx="3495238" cy="27523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997217-D782-4F93-81DC-C3099D7BB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325" y="1701234"/>
            <a:ext cx="2276475" cy="18383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2135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88D9A5-FABD-9845-B496-6352C952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425" y="1322702"/>
            <a:ext cx="7107755" cy="1401448"/>
          </a:xfrm>
          <a:prstGeom prst="ellipse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Modern No. 20" panose="02070704070505020303" pitchFamily="18" charset="0"/>
              </a:rPr>
              <a:t>Group by Monster Size Categorization and representing Count</a:t>
            </a:r>
            <a:br>
              <a:rPr lang="en-US" sz="2400" dirty="0">
                <a:solidFill>
                  <a:srgbClr val="000000"/>
                </a:solidFill>
                <a:latin typeface="Modern No. 20" panose="02070704070505020303" pitchFamily="18" charset="0"/>
              </a:rPr>
            </a:br>
            <a:br>
              <a:rPr lang="en-US" sz="2400" dirty="0">
                <a:solidFill>
                  <a:srgbClr val="000000"/>
                </a:solidFill>
                <a:latin typeface="Modern No. 20" panose="02070704070505020303" pitchFamily="18" charset="0"/>
              </a:rPr>
            </a:br>
            <a:br>
              <a:rPr lang="en-US" sz="2400" dirty="0">
                <a:solidFill>
                  <a:srgbClr val="000000"/>
                </a:solidFill>
                <a:latin typeface="Modern No. 20" panose="02070704070505020303" pitchFamily="18" charset="0"/>
              </a:rPr>
            </a:br>
            <a:br>
              <a:rPr lang="en-US" sz="2400" dirty="0">
                <a:solidFill>
                  <a:srgbClr val="000000"/>
                </a:solidFill>
                <a:latin typeface="Modern No. 20" panose="02070704070505020303" pitchFamily="18" charset="0"/>
              </a:rPr>
            </a:br>
            <a:endParaRPr lang="en-US" sz="2400" dirty="0">
              <a:solidFill>
                <a:srgbClr val="000000"/>
              </a:solidFill>
              <a:latin typeface="Modern No. 20" panose="02070704070505020303" pitchFamily="18" charset="0"/>
            </a:endParaRPr>
          </a:p>
        </p:txBody>
      </p:sp>
      <p:sp>
        <p:nvSpPr>
          <p:cNvPr id="2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A9B22-9D53-4E01-BF26-2026F75704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11545" t="1" r="1441" b="3"/>
          <a:stretch/>
        </p:blipFill>
        <p:spPr>
          <a:xfrm>
            <a:off x="-306" y="770038"/>
            <a:ext cx="5305731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F5623-115F-4711-A71D-C6FDC3846185}"/>
              </a:ext>
            </a:extLst>
          </p:cNvPr>
          <p:cNvSpPr txBox="1"/>
          <p:nvPr/>
        </p:nvSpPr>
        <p:spPr>
          <a:xfrm>
            <a:off x="6591905" y="2505075"/>
            <a:ext cx="4486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Breakout understanding compared to initial assumptions.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does this data tell us about D and D base monster breakout and how can that impact games?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D4DB3-A494-4243-9262-8003B0B409FC}"/>
              </a:ext>
            </a:extLst>
          </p:cNvPr>
          <p:cNvCxnSpPr/>
          <p:nvPr/>
        </p:nvCxnSpPr>
        <p:spPr>
          <a:xfrm>
            <a:off x="6462369" y="2409825"/>
            <a:ext cx="461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0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0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07B2DFA-D717-4536-82C4-EAEE57122C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2226" r="136" b="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C8D2A6EE-A388-43C6-BC68-48167EC447C5}"/>
              </a:ext>
            </a:extLst>
          </p:cNvPr>
          <p:cNvSpPr txBox="1">
            <a:spLocks/>
          </p:cNvSpPr>
          <p:nvPr/>
        </p:nvSpPr>
        <p:spPr>
          <a:xfrm>
            <a:off x="5800726" y="1155911"/>
            <a:ext cx="5934075" cy="2054165"/>
          </a:xfrm>
          <a:prstGeom prst="ellipse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Modern No. 20" panose="02070704070505020303" pitchFamily="18" charset="0"/>
              </a:rPr>
              <a:t>Grouped by Monster Types and representing counts of type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4B7066-7EBC-4D7C-9E3E-C4C783B6309F}"/>
              </a:ext>
            </a:extLst>
          </p:cNvPr>
          <p:cNvSpPr/>
          <p:nvPr/>
        </p:nvSpPr>
        <p:spPr>
          <a:xfrm>
            <a:off x="6618322" y="2373039"/>
            <a:ext cx="381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Breakout understanding compared to initial assumptions.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 to the game as a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for the Dungeon Master to consider these probabilities when making their story come to life.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9293B6-77EC-402E-8B49-E42DDC0378E8}"/>
              </a:ext>
            </a:extLst>
          </p:cNvPr>
          <p:cNvCxnSpPr/>
          <p:nvPr/>
        </p:nvCxnSpPr>
        <p:spPr>
          <a:xfrm>
            <a:off x="6719101" y="2257425"/>
            <a:ext cx="461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8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314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Modern No. 20</vt:lpstr>
      <vt:lpstr>Source Sans Pro</vt:lpstr>
      <vt:lpstr>Office Theme</vt:lpstr>
      <vt:lpstr>PowerPoint Presentation</vt:lpstr>
      <vt:lpstr>PowerPoint Presentation</vt:lpstr>
      <vt:lpstr>𝔚𝔥𝔞𝔱 𝔦𝔰 𝔇𝔲𝔫𝔤𝔢𝔬𝔫𝔰 𝔞𝔫𝔡 𝔇𝔯𝔞𝔤𝔬𝔫𝔰</vt:lpstr>
      <vt:lpstr>PowerPoint Presentation</vt:lpstr>
      <vt:lpstr>PowerPoint Presentation</vt:lpstr>
      <vt:lpstr>PowerPoint Presentation</vt:lpstr>
      <vt:lpstr>PowerPoint Presentation</vt:lpstr>
      <vt:lpstr>Group by Monster Size Categorization and representing Count 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Bajramovic, Alan</dc:creator>
  <cp:lastModifiedBy>Bajramovic, Alan</cp:lastModifiedBy>
  <cp:revision>2</cp:revision>
  <dcterms:created xsi:type="dcterms:W3CDTF">2019-04-01T16:48:55Z</dcterms:created>
  <dcterms:modified xsi:type="dcterms:W3CDTF">2019-04-01T16:56:51Z</dcterms:modified>
</cp:coreProperties>
</file>