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60" r:id="rId5"/>
    <p:sldId id="262" r:id="rId6"/>
    <p:sldId id="261" r:id="rId7"/>
    <p:sldId id="263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17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A357-8086-BF40-A86C-8A6D5F0C130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AFD0-3CB7-3045-B8B2-3801CC20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4u.com/differential-amplifi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88D-2B2F-184A-AB9D-C3D12B1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Differential Amplifier, Feedback, servo-control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53F24-8BBE-5E4E-AEFD-5AE01FDDC46F}"/>
              </a:ext>
            </a:extLst>
          </p:cNvPr>
          <p:cNvGrpSpPr/>
          <p:nvPr/>
        </p:nvGrpSpPr>
        <p:grpSpPr>
          <a:xfrm>
            <a:off x="6785934" y="2065389"/>
            <a:ext cx="5242543" cy="3974257"/>
            <a:chOff x="4823005" y="643412"/>
            <a:chExt cx="5242543" cy="3974257"/>
          </a:xfrm>
        </p:grpSpPr>
        <p:sp>
          <p:nvSpPr>
            <p:cNvPr id="5" name="Text Box 81">
              <a:extLst>
                <a:ext uri="{FF2B5EF4-FFF2-40B4-BE49-F238E27FC236}">
                  <a16:creationId xmlns:a16="http://schemas.microsoft.com/office/drawing/2014/main" id="{8B79F489-B87A-3F44-90BC-F856DFDF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48" y="3817569"/>
              <a:ext cx="19431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Offset, pot</a:t>
              </a:r>
            </a:p>
          </p:txBody>
        </p:sp>
        <p:sp>
          <p:nvSpPr>
            <p:cNvPr id="6" name="Line 79">
              <a:extLst>
                <a:ext uri="{FF2B5EF4-FFF2-40B4-BE49-F238E27FC236}">
                  <a16:creationId xmlns:a16="http://schemas.microsoft.com/office/drawing/2014/main" id="{A6F487E1-A41A-B64C-90BB-1E2572439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7846" y="2536985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8">
              <a:extLst>
                <a:ext uri="{FF2B5EF4-FFF2-40B4-BE49-F238E27FC236}">
                  <a16:creationId xmlns:a16="http://schemas.microsoft.com/office/drawing/2014/main" id="{4EE3FF9B-8DB7-D947-91C4-088FDE7C5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6746" y="2536985"/>
              <a:ext cx="228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6">
              <a:extLst>
                <a:ext uri="{FF2B5EF4-FFF2-40B4-BE49-F238E27FC236}">
                  <a16:creationId xmlns:a16="http://schemas.microsoft.com/office/drawing/2014/main" id="{B8C00F64-A335-2C4F-8CA4-E9D62E691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8781" y="2521744"/>
              <a:ext cx="0" cy="13857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72">
              <a:extLst>
                <a:ext uri="{FF2B5EF4-FFF2-40B4-BE49-F238E27FC236}">
                  <a16:creationId xmlns:a16="http://schemas.microsoft.com/office/drawing/2014/main" id="{A0F8D13E-E2DC-8340-8F85-D36D0943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1046" y="3169200"/>
              <a:ext cx="228600" cy="114300"/>
              <a:chOff x="1883" y="4144"/>
              <a:chExt cx="360" cy="180"/>
            </a:xfrm>
          </p:grpSpPr>
          <p:sp>
            <p:nvSpPr>
              <p:cNvPr id="43" name="Line 75">
                <a:extLst>
                  <a:ext uri="{FF2B5EF4-FFF2-40B4-BE49-F238E27FC236}">
                    <a16:creationId xmlns:a16="http://schemas.microsoft.com/office/drawing/2014/main" id="{D65B8F1A-4DF7-6347-B8ED-581E42702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3" y="4144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74">
                <a:extLst>
                  <a:ext uri="{FF2B5EF4-FFF2-40B4-BE49-F238E27FC236}">
                    <a16:creationId xmlns:a16="http://schemas.microsoft.com/office/drawing/2014/main" id="{CCB97F9F-26BF-4945-8240-E21954E34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4233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73">
                <a:extLst>
                  <a:ext uri="{FF2B5EF4-FFF2-40B4-BE49-F238E27FC236}">
                    <a16:creationId xmlns:a16="http://schemas.microsoft.com/office/drawing/2014/main" id="{B5F8AC71-03B7-124D-82B2-6CC2F4472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4324"/>
                <a:ext cx="1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 Box 71">
              <a:extLst>
                <a:ext uri="{FF2B5EF4-FFF2-40B4-BE49-F238E27FC236}">
                  <a16:creationId xmlns:a16="http://schemas.microsoft.com/office/drawing/2014/main" id="{C502A894-84C0-2F4A-873E-97A48CEAD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6696" y="643412"/>
              <a:ext cx="3379758" cy="2389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Diff. Amp, e.g. INA105</a:t>
              </a:r>
            </a:p>
          </p:txBody>
        </p:sp>
        <p:sp>
          <p:nvSpPr>
            <p:cNvPr id="11" name="Line 69">
              <a:extLst>
                <a:ext uri="{FF2B5EF4-FFF2-40B4-BE49-F238E27FC236}">
                  <a16:creationId xmlns:a16="http://schemas.microsoft.com/office/drawing/2014/main" id="{EFC33231-2C03-E347-962B-0DEAA88BC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7846" y="1580927"/>
              <a:ext cx="0" cy="469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68">
              <a:extLst>
                <a:ext uri="{FF2B5EF4-FFF2-40B4-BE49-F238E27FC236}">
                  <a16:creationId xmlns:a16="http://schemas.microsoft.com/office/drawing/2014/main" id="{8233FA9A-F11E-DF44-B548-50D3D9EE58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6480">
              <a:off x="6892590" y="1888935"/>
              <a:ext cx="914400" cy="762000"/>
            </a:xfrm>
            <a:prstGeom prst="triangle">
              <a:avLst>
                <a:gd name="adj" fmla="val 5182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67">
              <a:extLst>
                <a:ext uri="{FF2B5EF4-FFF2-40B4-BE49-F238E27FC236}">
                  <a16:creationId xmlns:a16="http://schemas.microsoft.com/office/drawing/2014/main" id="{EF7F88FE-8273-7544-AA4C-08FA5BCD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1240" y="2888945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-V</a:t>
              </a:r>
            </a:p>
          </p:txBody>
        </p:sp>
        <p:sp>
          <p:nvSpPr>
            <p:cNvPr id="14" name="Text Box 66">
              <a:extLst>
                <a:ext uri="{FF2B5EF4-FFF2-40B4-BE49-F238E27FC236}">
                  <a16:creationId xmlns:a16="http://schemas.microsoft.com/office/drawing/2014/main" id="{9F65C9B2-2B8F-6149-807C-D0481C069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759" y="1238027"/>
              <a:ext cx="645169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+V</a:t>
              </a:r>
            </a:p>
          </p:txBody>
        </p:sp>
        <p:sp>
          <p:nvSpPr>
            <p:cNvPr id="15" name="Text Box 65">
              <a:extLst>
                <a:ext uri="{FF2B5EF4-FFF2-40B4-BE49-F238E27FC236}">
                  <a16:creationId xmlns:a16="http://schemas.microsoft.com/office/drawing/2014/main" id="{3C33F7C4-6C27-224D-B751-39482AC35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7516" y="217868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6" name="Text Box 64">
              <a:extLst>
                <a:ext uri="{FF2B5EF4-FFF2-40B4-BE49-F238E27FC236}">
                  <a16:creationId xmlns:a16="http://schemas.microsoft.com/office/drawing/2014/main" id="{C8F7C1B1-0BCA-FB40-96B9-BF562A0C3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0481" y="1707889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7" name="Text Box 63">
              <a:extLst>
                <a:ext uri="{FF2B5EF4-FFF2-40B4-BE49-F238E27FC236}">
                  <a16:creationId xmlns:a16="http://schemas.microsoft.com/office/drawing/2014/main" id="{B7DC87CD-26DD-8D40-A3F9-817A7B171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919" y="1742735"/>
              <a:ext cx="571500" cy="46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 Box 62">
              <a:extLst>
                <a:ext uri="{FF2B5EF4-FFF2-40B4-BE49-F238E27FC236}">
                  <a16:creationId xmlns:a16="http://schemas.microsoft.com/office/drawing/2014/main" id="{D888762E-5565-DE48-AFE7-3F83F1464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230" y="1851744"/>
              <a:ext cx="774436" cy="396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5, 6</a:t>
              </a: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45D17A44-ABA4-CF46-82A9-AA9C819B0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4527" y="3907490"/>
              <a:ext cx="3429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46">
              <a:extLst>
                <a:ext uri="{FF2B5EF4-FFF2-40B4-BE49-F238E27FC236}">
                  <a16:creationId xmlns:a16="http://schemas.microsoft.com/office/drawing/2014/main" id="{0E117B35-E96B-684B-AA3A-A1550C590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7427" y="3564590"/>
              <a:ext cx="342900" cy="806450"/>
              <a:chOff x="7101" y="4144"/>
              <a:chExt cx="540" cy="1270"/>
            </a:xfrm>
          </p:grpSpPr>
          <p:sp>
            <p:nvSpPr>
              <p:cNvPr id="29" name="Line 60">
                <a:extLst>
                  <a:ext uri="{FF2B5EF4-FFF2-40B4-BE49-F238E27FC236}">
                    <a16:creationId xmlns:a16="http://schemas.microsoft.com/office/drawing/2014/main" id="{F4E22AC3-8503-5E47-8A00-60A0B14C4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1" y="4433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59">
                <a:extLst>
                  <a:ext uri="{FF2B5EF4-FFF2-40B4-BE49-F238E27FC236}">
                    <a16:creationId xmlns:a16="http://schemas.microsoft.com/office/drawing/2014/main" id="{CD3E4617-E4C1-FA48-9789-0D252BCA7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1" y="4660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8">
                <a:extLst>
                  <a:ext uri="{FF2B5EF4-FFF2-40B4-BE49-F238E27FC236}">
                    <a16:creationId xmlns:a16="http://schemas.microsoft.com/office/drawing/2014/main" id="{31F3A3E5-5008-0B41-8D1E-3FC759F27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01" y="4547"/>
                <a:ext cx="18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57">
                <a:extLst>
                  <a:ext uri="{FF2B5EF4-FFF2-40B4-BE49-F238E27FC236}">
                    <a16:creationId xmlns:a16="http://schemas.microsoft.com/office/drawing/2014/main" id="{E3DADE8B-2754-924D-8B48-A50505B1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1" y="4888"/>
                <a:ext cx="18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D25A5059-12B6-0748-B88B-35B6F3BC8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01" y="4774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55">
                <a:extLst>
                  <a:ext uri="{FF2B5EF4-FFF2-40B4-BE49-F238E27FC236}">
                    <a16:creationId xmlns:a16="http://schemas.microsoft.com/office/drawing/2014/main" id="{21C6CAF0-51E1-8942-8008-1E3E1A389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01" y="5001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52">
                <a:extLst>
                  <a:ext uri="{FF2B5EF4-FFF2-40B4-BE49-F238E27FC236}">
                    <a16:creationId xmlns:a16="http://schemas.microsoft.com/office/drawing/2014/main" id="{0E0F97C8-10A7-1440-8231-C6CAC4C92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1" y="4324"/>
                <a:ext cx="86" cy="109"/>
                <a:chOff x="8001" y="4864"/>
                <a:chExt cx="180" cy="360"/>
              </a:xfrm>
            </p:grpSpPr>
            <p:sp>
              <p:nvSpPr>
                <p:cNvPr id="41" name="Line 54">
                  <a:extLst>
                    <a:ext uri="{FF2B5EF4-FFF2-40B4-BE49-F238E27FC236}">
                      <a16:creationId xmlns:a16="http://schemas.microsoft.com/office/drawing/2014/main" id="{6D5384F0-DA64-244D-98E5-080B4AD2D5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81" y="4864"/>
                  <a:ext cx="0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53">
                  <a:extLst>
                    <a:ext uri="{FF2B5EF4-FFF2-40B4-BE49-F238E27FC236}">
                      <a16:creationId xmlns:a16="http://schemas.microsoft.com/office/drawing/2014/main" id="{EC6AC7A2-3058-7045-B741-2394F6682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001" y="5044"/>
                  <a:ext cx="180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" name="Line 51">
                <a:extLst>
                  <a:ext uri="{FF2B5EF4-FFF2-40B4-BE49-F238E27FC236}">
                    <a16:creationId xmlns:a16="http://schemas.microsoft.com/office/drawing/2014/main" id="{0DC628EA-1C94-F94B-9CE2-A7A74A0FF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01" y="5115"/>
                <a:ext cx="86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50">
                <a:extLst>
                  <a:ext uri="{FF2B5EF4-FFF2-40B4-BE49-F238E27FC236}">
                    <a16:creationId xmlns:a16="http://schemas.microsoft.com/office/drawing/2014/main" id="{9047B25C-BB7B-F746-B128-9BF38DE7D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6" y="4144"/>
                <a:ext cx="4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49">
                <a:extLst>
                  <a:ext uri="{FF2B5EF4-FFF2-40B4-BE49-F238E27FC236}">
                    <a16:creationId xmlns:a16="http://schemas.microsoft.com/office/drawing/2014/main" id="{148384DF-CA98-294A-92A2-3302E1325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6" y="5404"/>
                <a:ext cx="4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48">
                <a:extLst>
                  <a:ext uri="{FF2B5EF4-FFF2-40B4-BE49-F238E27FC236}">
                    <a16:creationId xmlns:a16="http://schemas.microsoft.com/office/drawing/2014/main" id="{070C6B2B-B04D-504C-A2AE-A1E0CFB14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86" y="5184"/>
                <a:ext cx="0" cy="2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47">
                <a:extLst>
                  <a:ext uri="{FF2B5EF4-FFF2-40B4-BE49-F238E27FC236}">
                    <a16:creationId xmlns:a16="http://schemas.microsoft.com/office/drawing/2014/main" id="{64A705F1-78E7-554A-B9E7-28C256BB0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86" y="4144"/>
                <a:ext cx="0" cy="2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 Box 45">
              <a:extLst>
                <a:ext uri="{FF2B5EF4-FFF2-40B4-BE49-F238E27FC236}">
                  <a16:creationId xmlns:a16="http://schemas.microsoft.com/office/drawing/2014/main" id="{A10A6788-3689-274C-90E0-7DCFEC163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728" y="3374221"/>
              <a:ext cx="1833159" cy="1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-10V</a:t>
              </a:r>
            </a:p>
          </p:txBody>
        </p:sp>
        <p:sp>
          <p:nvSpPr>
            <p:cNvPr id="22" name="Text Box 44">
              <a:extLst>
                <a:ext uri="{FF2B5EF4-FFF2-40B4-BE49-F238E27FC236}">
                  <a16:creationId xmlns:a16="http://schemas.microsoft.com/office/drawing/2014/main" id="{594D989B-C771-4044-90C0-C2457822B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0326" y="4250390"/>
              <a:ext cx="841553" cy="33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+10V</a:t>
              </a:r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E16E2DEC-ED78-0A4B-92DA-E4A65830F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4022" y="2266644"/>
              <a:ext cx="800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">
              <a:extLst>
                <a:ext uri="{FF2B5EF4-FFF2-40B4-BE49-F238E27FC236}">
                  <a16:creationId xmlns:a16="http://schemas.microsoft.com/office/drawing/2014/main" id="{4DD9F446-B899-D045-B599-9C1607632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38046" y="2076610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63">
              <a:extLst>
                <a:ext uri="{FF2B5EF4-FFF2-40B4-BE49-F238E27FC236}">
                  <a16:creationId xmlns:a16="http://schemas.microsoft.com/office/drawing/2014/main" id="{47A60694-A030-5940-AB19-A7034995A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4610" y="2402511"/>
              <a:ext cx="460620" cy="33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4</a:t>
              </a:r>
            </a:p>
          </p:txBody>
        </p: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60746EB6-BE21-5342-8834-7F14994F8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17681" y="2704612"/>
              <a:ext cx="0" cy="3958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AA1F99-65B6-FF4B-9ACB-AC8628DD7EF8}"/>
                </a:ext>
              </a:extLst>
            </p:cNvPr>
            <p:cNvSpPr/>
            <p:nvPr/>
          </p:nvSpPr>
          <p:spPr>
            <a:xfrm>
              <a:off x="6915769" y="2339966"/>
              <a:ext cx="2748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charset="0"/>
                </a:rPr>
                <a:t>1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204CFA-AB99-534B-8D1B-F6AEFFD96F8A}"/>
                </a:ext>
              </a:extLst>
            </p:cNvPr>
            <p:cNvSpPr/>
            <p:nvPr/>
          </p:nvSpPr>
          <p:spPr>
            <a:xfrm>
              <a:off x="4823005" y="1759872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charset="0"/>
                </a:rPr>
                <a:t>input</a:t>
              </a:r>
              <a:endParaRPr lang="en-US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D023D51-6C0E-6D46-8F0A-F02CEE5D6019}"/>
              </a:ext>
            </a:extLst>
          </p:cNvPr>
          <p:cNvSpPr/>
          <p:nvPr/>
        </p:nvSpPr>
        <p:spPr>
          <a:xfrm>
            <a:off x="763549" y="23848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" charset="0"/>
              </a:rPr>
              <a:t>READ BEFORE CLASS:</a:t>
            </a:r>
          </a:p>
          <a:p>
            <a:endParaRPr lang="en-US" dirty="0">
              <a:latin typeface="Arial" charset="0"/>
              <a:hlinkClick r:id="rId2"/>
            </a:endParaRPr>
          </a:p>
          <a:p>
            <a:r>
              <a:rPr lang="en-US" dirty="0">
                <a:latin typeface="Arial" charset="0"/>
                <a:hlinkClick r:id="rId2"/>
              </a:rPr>
              <a:t>https://www.electrical4u.com/differential-amplifier/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476990" y="2129204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3594100" y="476250"/>
            <a:ext cx="914400" cy="800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DFC2C-9A34-1E44-A21F-B058F4BF3E7A}"/>
              </a:ext>
            </a:extLst>
          </p:cNvPr>
          <p:cNvGrpSpPr/>
          <p:nvPr/>
        </p:nvGrpSpPr>
        <p:grpSpPr>
          <a:xfrm>
            <a:off x="4823005" y="643412"/>
            <a:ext cx="5242543" cy="3974257"/>
            <a:chOff x="4823005" y="643412"/>
            <a:chExt cx="5242543" cy="3974257"/>
          </a:xfrm>
        </p:grpSpPr>
        <p:sp>
          <p:nvSpPr>
            <p:cNvPr id="4" name="Text Box 81"/>
            <p:cNvSpPr txBox="1">
              <a:spLocks noChangeArrowheads="1"/>
            </p:cNvSpPr>
            <p:nvPr/>
          </p:nvSpPr>
          <p:spPr bwMode="auto">
            <a:xfrm>
              <a:off x="8122448" y="3817569"/>
              <a:ext cx="19431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Offset, pot</a:t>
              </a:r>
            </a:p>
          </p:txBody>
        </p:sp>
        <p:sp>
          <p:nvSpPr>
            <p:cNvPr id="6" name="Line 79"/>
            <p:cNvSpPr>
              <a:spLocks noChangeShapeType="1"/>
            </p:cNvSpPr>
            <p:nvPr/>
          </p:nvSpPr>
          <p:spPr bwMode="auto">
            <a:xfrm flipV="1">
              <a:off x="7337846" y="2536985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8"/>
            <p:cNvSpPr>
              <a:spLocks noChangeShapeType="1"/>
            </p:cNvSpPr>
            <p:nvPr/>
          </p:nvSpPr>
          <p:spPr bwMode="auto">
            <a:xfrm flipH="1" flipV="1">
              <a:off x="6766746" y="2536985"/>
              <a:ext cx="228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>
              <a:off x="6778781" y="2521744"/>
              <a:ext cx="0" cy="13857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6881046" y="3169200"/>
              <a:ext cx="228600" cy="114300"/>
              <a:chOff x="1883" y="4144"/>
              <a:chExt cx="360" cy="180"/>
            </a:xfrm>
          </p:grpSpPr>
          <p:sp>
            <p:nvSpPr>
              <p:cNvPr id="11" name="Line 75"/>
              <p:cNvSpPr>
                <a:spLocks noChangeShapeType="1"/>
              </p:cNvSpPr>
              <p:nvPr/>
            </p:nvSpPr>
            <p:spPr bwMode="auto">
              <a:xfrm>
                <a:off x="1883" y="4144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74"/>
              <p:cNvSpPr>
                <a:spLocks noChangeShapeType="1"/>
              </p:cNvSpPr>
              <p:nvPr/>
            </p:nvSpPr>
            <p:spPr bwMode="auto">
              <a:xfrm>
                <a:off x="1926" y="4233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3"/>
              <p:cNvSpPr>
                <a:spLocks noChangeShapeType="1"/>
              </p:cNvSpPr>
              <p:nvPr/>
            </p:nvSpPr>
            <p:spPr bwMode="auto">
              <a:xfrm>
                <a:off x="1973" y="4324"/>
                <a:ext cx="1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Text Box 71"/>
            <p:cNvSpPr txBox="1">
              <a:spLocks noChangeArrowheads="1"/>
            </p:cNvSpPr>
            <p:nvPr/>
          </p:nvSpPr>
          <p:spPr bwMode="auto">
            <a:xfrm>
              <a:off x="6366696" y="643412"/>
              <a:ext cx="3379758" cy="2389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Diff. Amp, e.g. INA105</a:t>
              </a:r>
            </a:p>
          </p:txBody>
        </p:sp>
        <p:sp>
          <p:nvSpPr>
            <p:cNvPr id="16" name="Line 69"/>
            <p:cNvSpPr>
              <a:spLocks noChangeShapeType="1"/>
            </p:cNvSpPr>
            <p:nvPr/>
          </p:nvSpPr>
          <p:spPr bwMode="auto">
            <a:xfrm flipV="1">
              <a:off x="7337846" y="1580927"/>
              <a:ext cx="0" cy="469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68"/>
            <p:cNvSpPr>
              <a:spLocks noChangeArrowheads="1"/>
            </p:cNvSpPr>
            <p:nvPr/>
          </p:nvSpPr>
          <p:spPr bwMode="auto">
            <a:xfrm rot="5366480">
              <a:off x="6892590" y="1888935"/>
              <a:ext cx="914400" cy="762000"/>
            </a:xfrm>
            <a:prstGeom prst="triangle">
              <a:avLst>
                <a:gd name="adj" fmla="val 5182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7321240" y="2888945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-V</a:t>
              </a:r>
            </a:p>
          </p:txBody>
        </p:sp>
        <p:sp>
          <p:nvSpPr>
            <p:cNvPr id="19" name="Text Box 66"/>
            <p:cNvSpPr txBox="1">
              <a:spLocks noChangeArrowheads="1"/>
            </p:cNvSpPr>
            <p:nvPr/>
          </p:nvSpPr>
          <p:spPr bwMode="auto">
            <a:xfrm>
              <a:off x="7100759" y="1238027"/>
              <a:ext cx="645169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+V</a:t>
              </a:r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6597516" y="217868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1" name="Text Box 64"/>
            <p:cNvSpPr txBox="1">
              <a:spLocks noChangeArrowheads="1"/>
            </p:cNvSpPr>
            <p:nvPr/>
          </p:nvSpPr>
          <p:spPr bwMode="auto">
            <a:xfrm>
              <a:off x="6560481" y="1707889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7247919" y="1742735"/>
              <a:ext cx="571500" cy="46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7735230" y="1851744"/>
              <a:ext cx="774436" cy="396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5, 6</a:t>
              </a:r>
            </a:p>
          </p:txBody>
        </p:sp>
        <p:sp>
          <p:nvSpPr>
            <p:cNvPr id="24" name="Line 61"/>
            <p:cNvSpPr>
              <a:spLocks noChangeShapeType="1"/>
            </p:cNvSpPr>
            <p:nvPr/>
          </p:nvSpPr>
          <p:spPr bwMode="auto">
            <a:xfrm flipH="1" flipV="1">
              <a:off x="6764527" y="3907490"/>
              <a:ext cx="3429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46"/>
            <p:cNvGrpSpPr>
              <a:grpSpLocks/>
            </p:cNvGrpSpPr>
            <p:nvPr/>
          </p:nvGrpSpPr>
          <p:grpSpPr bwMode="auto">
            <a:xfrm>
              <a:off x="7107427" y="3564590"/>
              <a:ext cx="342900" cy="806450"/>
              <a:chOff x="7101" y="4144"/>
              <a:chExt cx="540" cy="1270"/>
            </a:xfrm>
          </p:grpSpPr>
          <p:sp>
            <p:nvSpPr>
              <p:cNvPr id="26" name="Line 60"/>
              <p:cNvSpPr>
                <a:spLocks noChangeShapeType="1"/>
              </p:cNvSpPr>
              <p:nvPr/>
            </p:nvSpPr>
            <p:spPr bwMode="auto">
              <a:xfrm>
                <a:off x="7101" y="4433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59"/>
              <p:cNvSpPr>
                <a:spLocks noChangeShapeType="1"/>
              </p:cNvSpPr>
              <p:nvPr/>
            </p:nvSpPr>
            <p:spPr bwMode="auto">
              <a:xfrm>
                <a:off x="7101" y="4660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 flipH="1">
                <a:off x="7101" y="4547"/>
                <a:ext cx="18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7101" y="4888"/>
                <a:ext cx="18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56"/>
              <p:cNvSpPr>
                <a:spLocks noChangeShapeType="1"/>
              </p:cNvSpPr>
              <p:nvPr/>
            </p:nvSpPr>
            <p:spPr bwMode="auto">
              <a:xfrm flipH="1">
                <a:off x="7101" y="4774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5"/>
              <p:cNvSpPr>
                <a:spLocks noChangeShapeType="1"/>
              </p:cNvSpPr>
              <p:nvPr/>
            </p:nvSpPr>
            <p:spPr bwMode="auto">
              <a:xfrm flipH="1">
                <a:off x="7101" y="5001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52"/>
              <p:cNvGrpSpPr>
                <a:grpSpLocks/>
              </p:cNvGrpSpPr>
              <p:nvPr/>
            </p:nvGrpSpPr>
            <p:grpSpPr bwMode="auto">
              <a:xfrm>
                <a:off x="7101" y="4324"/>
                <a:ext cx="86" cy="109"/>
                <a:chOff x="8001" y="4864"/>
                <a:chExt cx="180" cy="360"/>
              </a:xfrm>
            </p:grpSpPr>
            <p:sp>
              <p:nvSpPr>
                <p:cNvPr id="38" name="Line 54"/>
                <p:cNvSpPr>
                  <a:spLocks noChangeShapeType="1"/>
                </p:cNvSpPr>
                <p:nvPr/>
              </p:nvSpPr>
              <p:spPr bwMode="auto">
                <a:xfrm>
                  <a:off x="8181" y="4864"/>
                  <a:ext cx="0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001" y="5044"/>
                  <a:ext cx="180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Line 51"/>
              <p:cNvSpPr>
                <a:spLocks noChangeShapeType="1"/>
              </p:cNvSpPr>
              <p:nvPr/>
            </p:nvSpPr>
            <p:spPr bwMode="auto">
              <a:xfrm flipH="1" flipV="1">
                <a:off x="7101" y="5115"/>
                <a:ext cx="86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 flipH="1" flipV="1">
                <a:off x="7186" y="4144"/>
                <a:ext cx="4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 flipH="1" flipV="1">
                <a:off x="7186" y="5404"/>
                <a:ext cx="4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 flipV="1">
                <a:off x="7186" y="5184"/>
                <a:ext cx="0" cy="2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 flipV="1">
                <a:off x="7186" y="4144"/>
                <a:ext cx="0" cy="2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7464728" y="3374221"/>
              <a:ext cx="1833159" cy="1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-10V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7450326" y="4250390"/>
              <a:ext cx="841553" cy="33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+10V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 flipV="1">
              <a:off x="7694022" y="2266644"/>
              <a:ext cx="800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"/>
            <p:cNvSpPr>
              <a:spLocks noChangeShapeType="1"/>
            </p:cNvSpPr>
            <p:nvPr/>
          </p:nvSpPr>
          <p:spPr bwMode="auto">
            <a:xfrm flipH="1" flipV="1">
              <a:off x="5738046" y="2076610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 Box 63"/>
            <p:cNvSpPr txBox="1">
              <a:spLocks noChangeArrowheads="1"/>
            </p:cNvSpPr>
            <p:nvPr/>
          </p:nvSpPr>
          <p:spPr bwMode="auto">
            <a:xfrm>
              <a:off x="7274610" y="2402511"/>
              <a:ext cx="460620" cy="33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4</a:t>
              </a: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 flipV="1">
              <a:off x="7017681" y="2704612"/>
              <a:ext cx="0" cy="3958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915769" y="2339966"/>
              <a:ext cx="2748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charset="0"/>
                </a:rPr>
                <a:t>1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23005" y="1759872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charset="0"/>
                </a:rPr>
                <a:t>input</a:t>
              </a:r>
              <a:endParaRPr lang="en-US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31" y="33358"/>
            <a:ext cx="5022947" cy="65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476990" y="2129204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583" y="228600"/>
            <a:ext cx="571671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charset="0"/>
              </a:rPr>
              <a:t>Biax</a:t>
            </a:r>
            <a:r>
              <a:rPr lang="en-US" dirty="0">
                <a:latin typeface="Arial" charset="0"/>
              </a:rPr>
              <a:t>: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Let’s look at the vertical ram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Start with a balanced system, so that the servo error signal is zero.  This means that the command and feedback are the same.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is the output voltage of the DCDT ____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Now let’s look at what happens to the DCDT output when we offset the signal using just the offset pot.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After turning the pot 360° what is the output voltage of the DCDT ____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Is that what you expected?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Now let’s lock the ram –or just turn off the hyd. power supply.  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After turning the pot 360° what is the output voltage of the DCDT ____       Is that what you expected?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4C211E-EF23-4945-9F23-ABB89E736291}"/>
              </a:ext>
            </a:extLst>
          </p:cNvPr>
          <p:cNvGrpSpPr/>
          <p:nvPr/>
        </p:nvGrpSpPr>
        <p:grpSpPr>
          <a:xfrm>
            <a:off x="6533387" y="1161415"/>
            <a:ext cx="5243107" cy="3379642"/>
            <a:chOff x="6533387" y="1161415"/>
            <a:chExt cx="5243107" cy="3379642"/>
          </a:xfrm>
        </p:grpSpPr>
        <p:sp>
          <p:nvSpPr>
            <p:cNvPr id="4" name="Text Box 81"/>
            <p:cNvSpPr txBox="1">
              <a:spLocks noChangeArrowheads="1"/>
            </p:cNvSpPr>
            <p:nvPr/>
          </p:nvSpPr>
          <p:spPr bwMode="auto">
            <a:xfrm>
              <a:off x="9393309" y="3740957"/>
              <a:ext cx="19431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Offset, pot</a:t>
              </a:r>
            </a:p>
          </p:txBody>
        </p:sp>
        <p:sp>
          <p:nvSpPr>
            <p:cNvPr id="6" name="Line 79"/>
            <p:cNvSpPr>
              <a:spLocks noChangeShapeType="1"/>
            </p:cNvSpPr>
            <p:nvPr/>
          </p:nvSpPr>
          <p:spPr bwMode="auto">
            <a:xfrm flipV="1">
              <a:off x="8608707" y="2460373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8"/>
            <p:cNvSpPr>
              <a:spLocks noChangeShapeType="1"/>
            </p:cNvSpPr>
            <p:nvPr/>
          </p:nvSpPr>
          <p:spPr bwMode="auto">
            <a:xfrm flipH="1" flipV="1">
              <a:off x="8037607" y="2460373"/>
              <a:ext cx="228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>
              <a:off x="8049642" y="2445132"/>
              <a:ext cx="0" cy="13857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8151907" y="3092588"/>
              <a:ext cx="228600" cy="114300"/>
              <a:chOff x="1883" y="4144"/>
              <a:chExt cx="360" cy="180"/>
            </a:xfrm>
          </p:grpSpPr>
          <p:sp>
            <p:nvSpPr>
              <p:cNvPr id="11" name="Line 75"/>
              <p:cNvSpPr>
                <a:spLocks noChangeShapeType="1"/>
              </p:cNvSpPr>
              <p:nvPr/>
            </p:nvSpPr>
            <p:spPr bwMode="auto">
              <a:xfrm>
                <a:off x="1883" y="4144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74"/>
              <p:cNvSpPr>
                <a:spLocks noChangeShapeType="1"/>
              </p:cNvSpPr>
              <p:nvPr/>
            </p:nvSpPr>
            <p:spPr bwMode="auto">
              <a:xfrm>
                <a:off x="1926" y="4233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3"/>
              <p:cNvSpPr>
                <a:spLocks noChangeShapeType="1"/>
              </p:cNvSpPr>
              <p:nvPr/>
            </p:nvSpPr>
            <p:spPr bwMode="auto">
              <a:xfrm>
                <a:off x="1973" y="4324"/>
                <a:ext cx="1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69"/>
            <p:cNvSpPr>
              <a:spLocks noChangeShapeType="1"/>
            </p:cNvSpPr>
            <p:nvPr/>
          </p:nvSpPr>
          <p:spPr bwMode="auto">
            <a:xfrm flipV="1">
              <a:off x="8608707" y="1504315"/>
              <a:ext cx="0" cy="469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68"/>
            <p:cNvSpPr>
              <a:spLocks noChangeArrowheads="1"/>
            </p:cNvSpPr>
            <p:nvPr/>
          </p:nvSpPr>
          <p:spPr bwMode="auto">
            <a:xfrm rot="5366480">
              <a:off x="8163451" y="1812323"/>
              <a:ext cx="914400" cy="762000"/>
            </a:xfrm>
            <a:prstGeom prst="triangle">
              <a:avLst>
                <a:gd name="adj" fmla="val 5182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8592101" y="2812333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-V</a:t>
              </a:r>
            </a:p>
          </p:txBody>
        </p:sp>
        <p:sp>
          <p:nvSpPr>
            <p:cNvPr id="19" name="Text Box 66"/>
            <p:cNvSpPr txBox="1">
              <a:spLocks noChangeArrowheads="1"/>
            </p:cNvSpPr>
            <p:nvPr/>
          </p:nvSpPr>
          <p:spPr bwMode="auto">
            <a:xfrm>
              <a:off x="8371620" y="1161415"/>
              <a:ext cx="645169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+V</a:t>
              </a:r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7868377" y="2102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1" name="Text Box 64"/>
            <p:cNvSpPr txBox="1">
              <a:spLocks noChangeArrowheads="1"/>
            </p:cNvSpPr>
            <p:nvPr/>
          </p:nvSpPr>
          <p:spPr bwMode="auto">
            <a:xfrm>
              <a:off x="7831342" y="1631277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8518780" y="1666123"/>
              <a:ext cx="571500" cy="46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9006091" y="1775132"/>
              <a:ext cx="774436" cy="396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5, 6</a:t>
              </a:r>
            </a:p>
          </p:txBody>
        </p:sp>
        <p:sp>
          <p:nvSpPr>
            <p:cNvPr id="24" name="Line 61"/>
            <p:cNvSpPr>
              <a:spLocks noChangeShapeType="1"/>
            </p:cNvSpPr>
            <p:nvPr/>
          </p:nvSpPr>
          <p:spPr bwMode="auto">
            <a:xfrm flipH="1" flipV="1">
              <a:off x="8035388" y="3830878"/>
              <a:ext cx="3429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46"/>
            <p:cNvGrpSpPr>
              <a:grpSpLocks/>
            </p:cNvGrpSpPr>
            <p:nvPr/>
          </p:nvGrpSpPr>
          <p:grpSpPr bwMode="auto">
            <a:xfrm>
              <a:off x="8378288" y="3487978"/>
              <a:ext cx="342900" cy="806450"/>
              <a:chOff x="7101" y="4144"/>
              <a:chExt cx="540" cy="1270"/>
            </a:xfrm>
          </p:grpSpPr>
          <p:sp>
            <p:nvSpPr>
              <p:cNvPr id="26" name="Line 60"/>
              <p:cNvSpPr>
                <a:spLocks noChangeShapeType="1"/>
              </p:cNvSpPr>
              <p:nvPr/>
            </p:nvSpPr>
            <p:spPr bwMode="auto">
              <a:xfrm>
                <a:off x="7101" y="4433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59"/>
              <p:cNvSpPr>
                <a:spLocks noChangeShapeType="1"/>
              </p:cNvSpPr>
              <p:nvPr/>
            </p:nvSpPr>
            <p:spPr bwMode="auto">
              <a:xfrm>
                <a:off x="7101" y="4660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 flipH="1">
                <a:off x="7101" y="4547"/>
                <a:ext cx="18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7101" y="4888"/>
                <a:ext cx="18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56"/>
              <p:cNvSpPr>
                <a:spLocks noChangeShapeType="1"/>
              </p:cNvSpPr>
              <p:nvPr/>
            </p:nvSpPr>
            <p:spPr bwMode="auto">
              <a:xfrm flipH="1">
                <a:off x="7101" y="4774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5"/>
              <p:cNvSpPr>
                <a:spLocks noChangeShapeType="1"/>
              </p:cNvSpPr>
              <p:nvPr/>
            </p:nvSpPr>
            <p:spPr bwMode="auto">
              <a:xfrm flipH="1">
                <a:off x="7101" y="5001"/>
                <a:ext cx="180" cy="1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52"/>
              <p:cNvGrpSpPr>
                <a:grpSpLocks/>
              </p:cNvGrpSpPr>
              <p:nvPr/>
            </p:nvGrpSpPr>
            <p:grpSpPr bwMode="auto">
              <a:xfrm>
                <a:off x="7101" y="4324"/>
                <a:ext cx="86" cy="109"/>
                <a:chOff x="8001" y="4864"/>
                <a:chExt cx="180" cy="360"/>
              </a:xfrm>
            </p:grpSpPr>
            <p:sp>
              <p:nvSpPr>
                <p:cNvPr id="38" name="Line 54"/>
                <p:cNvSpPr>
                  <a:spLocks noChangeShapeType="1"/>
                </p:cNvSpPr>
                <p:nvPr/>
              </p:nvSpPr>
              <p:spPr bwMode="auto">
                <a:xfrm>
                  <a:off x="8181" y="4864"/>
                  <a:ext cx="0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001" y="5044"/>
                  <a:ext cx="180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Line 51"/>
              <p:cNvSpPr>
                <a:spLocks noChangeShapeType="1"/>
              </p:cNvSpPr>
              <p:nvPr/>
            </p:nvSpPr>
            <p:spPr bwMode="auto">
              <a:xfrm flipH="1" flipV="1">
                <a:off x="7101" y="5115"/>
                <a:ext cx="86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 flipH="1" flipV="1">
                <a:off x="7186" y="4144"/>
                <a:ext cx="4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 flipH="1" flipV="1">
                <a:off x="7186" y="5404"/>
                <a:ext cx="4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 flipV="1">
                <a:off x="7186" y="5184"/>
                <a:ext cx="0" cy="2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 flipV="1">
                <a:off x="7186" y="4144"/>
                <a:ext cx="0" cy="2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8735589" y="3297609"/>
              <a:ext cx="1833159" cy="1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-10V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8721187" y="4173778"/>
              <a:ext cx="841553" cy="33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+10V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8964883" y="2175901"/>
              <a:ext cx="1442492" cy="141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"/>
            <p:cNvSpPr>
              <a:spLocks noChangeShapeType="1"/>
            </p:cNvSpPr>
            <p:nvPr/>
          </p:nvSpPr>
          <p:spPr bwMode="auto">
            <a:xfrm flipH="1" flipV="1">
              <a:off x="7008907" y="1999998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 Box 63"/>
            <p:cNvSpPr txBox="1">
              <a:spLocks noChangeArrowheads="1"/>
            </p:cNvSpPr>
            <p:nvPr/>
          </p:nvSpPr>
          <p:spPr bwMode="auto">
            <a:xfrm>
              <a:off x="8545471" y="2325899"/>
              <a:ext cx="460620" cy="33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4</a:t>
              </a: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 flipV="1">
              <a:off x="8288542" y="2628000"/>
              <a:ext cx="0" cy="3958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6630" y="2263354"/>
              <a:ext cx="2748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charset="0"/>
                </a:rPr>
                <a:t>1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33387" y="1554580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charset="0"/>
                </a:rPr>
                <a:t>input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07375" y="1614134"/>
              <a:ext cx="136911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charset="0"/>
                </a:rPr>
                <a:t>DCDT signal to servo amp</a:t>
              </a:r>
            </a:p>
            <a:p>
              <a:r>
                <a:rPr lang="en-US" dirty="0">
                  <a:latin typeface="Arial" charset="0"/>
                </a:rPr>
                <a:t>(servo feedback)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8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9"/>
          <p:cNvSpPr>
            <a:spLocks noChangeShapeType="1"/>
          </p:cNvSpPr>
          <p:nvPr/>
        </p:nvSpPr>
        <p:spPr bwMode="auto">
          <a:xfrm flipV="1">
            <a:off x="8608707" y="2460373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8151907" y="3092588"/>
            <a:ext cx="228600" cy="114300"/>
            <a:chOff x="1883" y="4144"/>
            <a:chExt cx="360" cy="180"/>
          </a:xfrm>
        </p:grpSpPr>
        <p:sp>
          <p:nvSpPr>
            <p:cNvPr id="11" name="Line 75"/>
            <p:cNvSpPr>
              <a:spLocks noChangeShapeType="1"/>
            </p:cNvSpPr>
            <p:nvPr/>
          </p:nvSpPr>
          <p:spPr bwMode="auto">
            <a:xfrm>
              <a:off x="1883" y="41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1926" y="4233"/>
              <a:ext cx="2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>
              <a:off x="1973" y="4324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Line 69"/>
          <p:cNvSpPr>
            <a:spLocks noChangeShapeType="1"/>
          </p:cNvSpPr>
          <p:nvPr/>
        </p:nvSpPr>
        <p:spPr bwMode="auto">
          <a:xfrm flipV="1">
            <a:off x="8608707" y="1504315"/>
            <a:ext cx="0" cy="469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8"/>
          <p:cNvSpPr>
            <a:spLocks noChangeArrowheads="1"/>
          </p:cNvSpPr>
          <p:nvPr/>
        </p:nvSpPr>
        <p:spPr bwMode="auto">
          <a:xfrm rot="5366480">
            <a:off x="8163451" y="1812323"/>
            <a:ext cx="914400" cy="762000"/>
          </a:xfrm>
          <a:prstGeom prst="triangle">
            <a:avLst>
              <a:gd name="adj" fmla="val 5182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8592101" y="2812333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-V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8371620" y="1161415"/>
            <a:ext cx="64516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+V</a:t>
            </a: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8518780" y="1666123"/>
            <a:ext cx="571500" cy="46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9006091" y="1775132"/>
            <a:ext cx="774436" cy="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5, 6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476990" y="2129204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H="1">
            <a:off x="8964883" y="2175901"/>
            <a:ext cx="1442492" cy="141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"/>
          <p:cNvSpPr>
            <a:spLocks noChangeShapeType="1"/>
          </p:cNvSpPr>
          <p:nvPr/>
        </p:nvSpPr>
        <p:spPr bwMode="auto">
          <a:xfrm flipH="1" flipV="1">
            <a:off x="6977911" y="1973430"/>
            <a:ext cx="1257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8545471" y="2325899"/>
            <a:ext cx="460620" cy="3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</a:t>
            </a: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H="1" flipV="1">
            <a:off x="8288542" y="2628000"/>
            <a:ext cx="0" cy="3958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6630" y="2263354"/>
            <a:ext cx="27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9557" y="143235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583" y="228600"/>
            <a:ext cx="571671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charset="0"/>
              </a:rPr>
              <a:t>Biax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Let’s look at the vertical ram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Where can the command originate?</a:t>
            </a:r>
          </a:p>
          <a:p>
            <a:r>
              <a:rPr lang="en-US" dirty="0">
                <a:latin typeface="Arial" charset="0"/>
              </a:rPr>
              <a:t>__________________________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Where can the feedback originate?</a:t>
            </a:r>
          </a:p>
          <a:p>
            <a:r>
              <a:rPr lang="en-US" dirty="0">
                <a:latin typeface="Arial" charset="0"/>
              </a:rPr>
              <a:t>__________________________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Let’s  use </a:t>
            </a:r>
            <a:r>
              <a:rPr lang="en-US" i="1" dirty="0">
                <a:latin typeface="Arial" charset="0"/>
              </a:rPr>
              <a:t>Panel</a:t>
            </a:r>
            <a:r>
              <a:rPr lang="en-US" dirty="0">
                <a:latin typeface="Arial" charset="0"/>
              </a:rPr>
              <a:t> for the command and </a:t>
            </a:r>
            <a:r>
              <a:rPr lang="en-US" i="1" dirty="0" err="1">
                <a:latin typeface="Arial" charset="0"/>
              </a:rPr>
              <a:t>Disp</a:t>
            </a:r>
            <a:r>
              <a:rPr lang="en-US" dirty="0">
                <a:latin typeface="Arial" charset="0"/>
              </a:rPr>
              <a:t> for the feedback.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Start with a balanced system, so that the servo error signal is zero.  This means that the command and feedback are the same.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Increase the voltage to the command.</a:t>
            </a:r>
          </a:p>
          <a:p>
            <a:r>
              <a:rPr lang="en-US" dirty="0">
                <a:latin typeface="Arial" charset="0"/>
              </a:rPr>
              <a:t>What happens to the output voltage of the feedback (DCDT) ? _________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80797" y="1801689"/>
            <a:ext cx="1369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to </a:t>
            </a:r>
            <a:r>
              <a:rPr lang="en-US">
                <a:latin typeface="Arial" charset="0"/>
              </a:rPr>
              <a:t>servo valve</a:t>
            </a:r>
            <a:endParaRPr lang="en-US" dirty="0"/>
          </a:p>
        </p:txBody>
      </p:sp>
      <p:sp>
        <p:nvSpPr>
          <p:cNvPr id="47" name="Line 1"/>
          <p:cNvSpPr>
            <a:spLocks noChangeShapeType="1"/>
          </p:cNvSpPr>
          <p:nvPr/>
        </p:nvSpPr>
        <p:spPr bwMode="auto">
          <a:xfrm flipH="1" flipV="1">
            <a:off x="6977911" y="2448020"/>
            <a:ext cx="1257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30003" y="244300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1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476990" y="2129204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583" y="228600"/>
            <a:ext cx="571671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charset="0"/>
              </a:rPr>
              <a:t>Biax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Let’s look at the vertical ram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Where can the command originate?</a:t>
            </a:r>
          </a:p>
          <a:p>
            <a:r>
              <a:rPr lang="en-US" dirty="0">
                <a:latin typeface="Arial" charset="0"/>
              </a:rPr>
              <a:t>__________________________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Where can the feedback originate?</a:t>
            </a:r>
          </a:p>
          <a:p>
            <a:r>
              <a:rPr lang="en-US" dirty="0">
                <a:latin typeface="Arial" charset="0"/>
              </a:rPr>
              <a:t>__________________________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Let’s  use </a:t>
            </a:r>
            <a:r>
              <a:rPr lang="en-US" i="1" dirty="0">
                <a:latin typeface="Arial" charset="0"/>
              </a:rPr>
              <a:t>Panel</a:t>
            </a:r>
            <a:r>
              <a:rPr lang="en-US" dirty="0">
                <a:latin typeface="Arial" charset="0"/>
              </a:rPr>
              <a:t> for the command and </a:t>
            </a:r>
            <a:r>
              <a:rPr lang="en-US" i="1" dirty="0" err="1">
                <a:latin typeface="Arial" charset="0"/>
              </a:rPr>
              <a:t>Disp</a:t>
            </a:r>
            <a:r>
              <a:rPr lang="en-US" dirty="0">
                <a:latin typeface="Arial" charset="0"/>
              </a:rPr>
              <a:t> for the feedback.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Start with a balanced system, so that the servo error signal is zero.  This means that the command and feedback are the same.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Increase the voltage to the command.</a:t>
            </a:r>
          </a:p>
          <a:p>
            <a:r>
              <a:rPr lang="en-US" dirty="0">
                <a:latin typeface="Arial" charset="0"/>
              </a:rPr>
              <a:t>What happens to the output voltage of the feedback (DCDT) ? _________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B5A83B-644C-E144-ACF7-A7EF3C5A6CB2}"/>
              </a:ext>
            </a:extLst>
          </p:cNvPr>
          <p:cNvGrpSpPr/>
          <p:nvPr/>
        </p:nvGrpSpPr>
        <p:grpSpPr>
          <a:xfrm>
            <a:off x="6269557" y="1161415"/>
            <a:ext cx="5580359" cy="2045473"/>
            <a:chOff x="6269557" y="1161415"/>
            <a:chExt cx="5580359" cy="2045473"/>
          </a:xfrm>
        </p:grpSpPr>
        <p:sp>
          <p:nvSpPr>
            <p:cNvPr id="6" name="Line 79"/>
            <p:cNvSpPr>
              <a:spLocks noChangeShapeType="1"/>
            </p:cNvSpPr>
            <p:nvPr/>
          </p:nvSpPr>
          <p:spPr bwMode="auto">
            <a:xfrm flipV="1">
              <a:off x="8608707" y="2460373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8151907" y="3092588"/>
              <a:ext cx="228600" cy="114300"/>
              <a:chOff x="1883" y="4144"/>
              <a:chExt cx="360" cy="180"/>
            </a:xfrm>
          </p:grpSpPr>
          <p:sp>
            <p:nvSpPr>
              <p:cNvPr id="11" name="Line 75"/>
              <p:cNvSpPr>
                <a:spLocks noChangeShapeType="1"/>
              </p:cNvSpPr>
              <p:nvPr/>
            </p:nvSpPr>
            <p:spPr bwMode="auto">
              <a:xfrm>
                <a:off x="1883" y="4144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74"/>
              <p:cNvSpPr>
                <a:spLocks noChangeShapeType="1"/>
              </p:cNvSpPr>
              <p:nvPr/>
            </p:nvSpPr>
            <p:spPr bwMode="auto">
              <a:xfrm>
                <a:off x="1926" y="4233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3"/>
              <p:cNvSpPr>
                <a:spLocks noChangeShapeType="1"/>
              </p:cNvSpPr>
              <p:nvPr/>
            </p:nvSpPr>
            <p:spPr bwMode="auto">
              <a:xfrm>
                <a:off x="1973" y="4324"/>
                <a:ext cx="1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69"/>
            <p:cNvSpPr>
              <a:spLocks noChangeShapeType="1"/>
            </p:cNvSpPr>
            <p:nvPr/>
          </p:nvSpPr>
          <p:spPr bwMode="auto">
            <a:xfrm flipV="1">
              <a:off x="8608707" y="1504315"/>
              <a:ext cx="0" cy="469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68"/>
            <p:cNvSpPr>
              <a:spLocks noChangeArrowheads="1"/>
            </p:cNvSpPr>
            <p:nvPr/>
          </p:nvSpPr>
          <p:spPr bwMode="auto">
            <a:xfrm rot="5366480">
              <a:off x="8163451" y="1812323"/>
              <a:ext cx="914400" cy="762000"/>
            </a:xfrm>
            <a:prstGeom prst="triangle">
              <a:avLst>
                <a:gd name="adj" fmla="val 5182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8592101" y="2812333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-V</a:t>
              </a:r>
            </a:p>
          </p:txBody>
        </p:sp>
        <p:sp>
          <p:nvSpPr>
            <p:cNvPr id="19" name="Text Box 66"/>
            <p:cNvSpPr txBox="1">
              <a:spLocks noChangeArrowheads="1"/>
            </p:cNvSpPr>
            <p:nvPr/>
          </p:nvSpPr>
          <p:spPr bwMode="auto">
            <a:xfrm>
              <a:off x="8371620" y="1161415"/>
              <a:ext cx="645169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+V</a:t>
              </a: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8518780" y="1666123"/>
              <a:ext cx="571500" cy="46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9006091" y="1775132"/>
              <a:ext cx="774436" cy="396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5, 6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8964883" y="2175901"/>
              <a:ext cx="1442492" cy="141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"/>
            <p:cNvSpPr>
              <a:spLocks noChangeShapeType="1"/>
            </p:cNvSpPr>
            <p:nvPr/>
          </p:nvSpPr>
          <p:spPr bwMode="auto">
            <a:xfrm flipH="1" flipV="1">
              <a:off x="6977911" y="1973430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 Box 63"/>
            <p:cNvSpPr txBox="1">
              <a:spLocks noChangeArrowheads="1"/>
            </p:cNvSpPr>
            <p:nvPr/>
          </p:nvSpPr>
          <p:spPr bwMode="auto">
            <a:xfrm>
              <a:off x="8545471" y="2325899"/>
              <a:ext cx="460620" cy="33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4</a:t>
              </a: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 flipV="1">
              <a:off x="8288542" y="2628000"/>
              <a:ext cx="0" cy="3958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6630" y="2263354"/>
              <a:ext cx="2748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charset="0"/>
                </a:rPr>
                <a:t>1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269557" y="1432357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Arial" charset="0"/>
                </a:rPr>
                <a:t>Command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80797" y="1801689"/>
              <a:ext cx="13691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charset="0"/>
                </a:rPr>
                <a:t>to </a:t>
              </a:r>
              <a:r>
                <a:rPr lang="en-US">
                  <a:latin typeface="Arial" charset="0"/>
                </a:rPr>
                <a:t>servo valve</a:t>
              </a:r>
              <a:endParaRPr lang="en-US" dirty="0"/>
            </a:p>
          </p:txBody>
        </p:sp>
        <p:sp>
          <p:nvSpPr>
            <p:cNvPr id="47" name="Line 1"/>
            <p:cNvSpPr>
              <a:spLocks noChangeShapeType="1"/>
            </p:cNvSpPr>
            <p:nvPr/>
          </p:nvSpPr>
          <p:spPr bwMode="auto">
            <a:xfrm flipH="1" flipV="1">
              <a:off x="6977911" y="2448020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30003" y="2443001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Arial" charset="0"/>
                </a:rPr>
                <a:t>Feedback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85" y="2733104"/>
            <a:ext cx="1642473" cy="37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9"/>
          <p:cNvSpPr>
            <a:spLocks noChangeShapeType="1"/>
          </p:cNvSpPr>
          <p:nvPr/>
        </p:nvSpPr>
        <p:spPr bwMode="auto">
          <a:xfrm flipV="1">
            <a:off x="8608707" y="2460373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8151907" y="3092588"/>
            <a:ext cx="228600" cy="114300"/>
            <a:chOff x="1883" y="4144"/>
            <a:chExt cx="360" cy="180"/>
          </a:xfrm>
        </p:grpSpPr>
        <p:sp>
          <p:nvSpPr>
            <p:cNvPr id="11" name="Line 75"/>
            <p:cNvSpPr>
              <a:spLocks noChangeShapeType="1"/>
            </p:cNvSpPr>
            <p:nvPr/>
          </p:nvSpPr>
          <p:spPr bwMode="auto">
            <a:xfrm>
              <a:off x="1883" y="41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1926" y="4233"/>
              <a:ext cx="2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>
              <a:off x="1973" y="4324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Line 69"/>
          <p:cNvSpPr>
            <a:spLocks noChangeShapeType="1"/>
          </p:cNvSpPr>
          <p:nvPr/>
        </p:nvSpPr>
        <p:spPr bwMode="auto">
          <a:xfrm flipV="1">
            <a:off x="8608707" y="1504315"/>
            <a:ext cx="0" cy="469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8"/>
          <p:cNvSpPr>
            <a:spLocks noChangeArrowheads="1"/>
          </p:cNvSpPr>
          <p:nvPr/>
        </p:nvSpPr>
        <p:spPr bwMode="auto">
          <a:xfrm rot="5366480">
            <a:off x="8163451" y="1812323"/>
            <a:ext cx="914400" cy="762000"/>
          </a:xfrm>
          <a:prstGeom prst="triangle">
            <a:avLst>
              <a:gd name="adj" fmla="val 5182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8592101" y="2812333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-V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8371620" y="1161415"/>
            <a:ext cx="64516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+V</a:t>
            </a: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8518780" y="1666123"/>
            <a:ext cx="571500" cy="46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9006091" y="1775132"/>
            <a:ext cx="774436" cy="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5, 6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476990" y="2129204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H="1">
            <a:off x="8964883" y="2175901"/>
            <a:ext cx="1442492" cy="141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"/>
          <p:cNvSpPr>
            <a:spLocks noChangeShapeType="1"/>
          </p:cNvSpPr>
          <p:nvPr/>
        </p:nvSpPr>
        <p:spPr bwMode="auto">
          <a:xfrm flipH="1" flipV="1">
            <a:off x="6977911" y="1973430"/>
            <a:ext cx="1257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8545471" y="2325899"/>
            <a:ext cx="460620" cy="3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</a:t>
            </a: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H="1" flipV="1">
            <a:off x="8288542" y="2628000"/>
            <a:ext cx="0" cy="3958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6630" y="2263354"/>
            <a:ext cx="27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9557" y="143235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583" y="228600"/>
            <a:ext cx="57167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charset="0"/>
              </a:rPr>
              <a:t>Biax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Now let’s send a continuously varying signal into the command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Let’s  use Ext2 for the command and </a:t>
            </a:r>
            <a:r>
              <a:rPr lang="en-US" dirty="0" err="1">
                <a:latin typeface="Arial" charset="0"/>
              </a:rPr>
              <a:t>Disp</a:t>
            </a:r>
            <a:r>
              <a:rPr lang="en-US" dirty="0">
                <a:latin typeface="Arial" charset="0"/>
              </a:rPr>
              <a:t> for the feedback.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Start with a balanced system, so that the servo error signal is zero.  This means that the command and feedback are the same.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Send in 10 digital counts per second</a:t>
            </a:r>
          </a:p>
          <a:p>
            <a:r>
              <a:rPr lang="en-US" dirty="0">
                <a:latin typeface="Arial" charset="0"/>
              </a:rPr>
              <a:t>What happens to the output voltage of the feedback (DCDT) ? _________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80797" y="1801689"/>
            <a:ext cx="1369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to </a:t>
            </a:r>
            <a:r>
              <a:rPr lang="en-US">
                <a:latin typeface="Arial" charset="0"/>
              </a:rPr>
              <a:t>servo valve</a:t>
            </a:r>
            <a:endParaRPr lang="en-US" dirty="0"/>
          </a:p>
        </p:txBody>
      </p:sp>
      <p:sp>
        <p:nvSpPr>
          <p:cNvPr id="47" name="Line 1"/>
          <p:cNvSpPr>
            <a:spLocks noChangeShapeType="1"/>
          </p:cNvSpPr>
          <p:nvPr/>
        </p:nvSpPr>
        <p:spPr bwMode="auto">
          <a:xfrm flipH="1" flipV="1">
            <a:off x="6977911" y="2448020"/>
            <a:ext cx="1257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30003" y="244300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4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9"/>
          <p:cNvSpPr>
            <a:spLocks noChangeShapeType="1"/>
          </p:cNvSpPr>
          <p:nvPr/>
        </p:nvSpPr>
        <p:spPr bwMode="auto">
          <a:xfrm flipV="1">
            <a:off x="8608707" y="2460373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8151907" y="3092588"/>
            <a:ext cx="228600" cy="114300"/>
            <a:chOff x="1883" y="4144"/>
            <a:chExt cx="360" cy="180"/>
          </a:xfrm>
        </p:grpSpPr>
        <p:sp>
          <p:nvSpPr>
            <p:cNvPr id="11" name="Line 75"/>
            <p:cNvSpPr>
              <a:spLocks noChangeShapeType="1"/>
            </p:cNvSpPr>
            <p:nvPr/>
          </p:nvSpPr>
          <p:spPr bwMode="auto">
            <a:xfrm>
              <a:off x="1883" y="41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1926" y="4233"/>
              <a:ext cx="2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>
              <a:off x="1973" y="4324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Line 69"/>
          <p:cNvSpPr>
            <a:spLocks noChangeShapeType="1"/>
          </p:cNvSpPr>
          <p:nvPr/>
        </p:nvSpPr>
        <p:spPr bwMode="auto">
          <a:xfrm flipV="1">
            <a:off x="8608707" y="1504315"/>
            <a:ext cx="0" cy="469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8"/>
          <p:cNvSpPr>
            <a:spLocks noChangeArrowheads="1"/>
          </p:cNvSpPr>
          <p:nvPr/>
        </p:nvSpPr>
        <p:spPr bwMode="auto">
          <a:xfrm rot="5366480">
            <a:off x="8163451" y="1812323"/>
            <a:ext cx="914400" cy="762000"/>
          </a:xfrm>
          <a:prstGeom prst="triangle">
            <a:avLst>
              <a:gd name="adj" fmla="val 5182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8592101" y="2812333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-V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8371620" y="1161415"/>
            <a:ext cx="64516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+V</a:t>
            </a: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8518780" y="1666123"/>
            <a:ext cx="571500" cy="46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9006091" y="1775132"/>
            <a:ext cx="774436" cy="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5, 6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476990" y="2129204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H="1">
            <a:off x="8964883" y="2175901"/>
            <a:ext cx="1442492" cy="141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"/>
          <p:cNvSpPr>
            <a:spLocks noChangeShapeType="1"/>
          </p:cNvSpPr>
          <p:nvPr/>
        </p:nvSpPr>
        <p:spPr bwMode="auto">
          <a:xfrm flipH="1" flipV="1">
            <a:off x="6977911" y="1973430"/>
            <a:ext cx="1257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8545471" y="2325899"/>
            <a:ext cx="460620" cy="3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</a:t>
            </a: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H="1" flipV="1">
            <a:off x="8288542" y="2628000"/>
            <a:ext cx="0" cy="3958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6630" y="2263354"/>
            <a:ext cx="27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9557" y="143235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583" y="228600"/>
            <a:ext cx="57167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charset="0"/>
              </a:rPr>
              <a:t>Biax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Now let’s look at what happens when we lock the system and change the command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Let’s  use Ext2 for the command and </a:t>
            </a:r>
            <a:r>
              <a:rPr lang="en-US" dirty="0" err="1">
                <a:latin typeface="Arial" charset="0"/>
              </a:rPr>
              <a:t>Disp</a:t>
            </a:r>
            <a:r>
              <a:rPr lang="en-US" dirty="0">
                <a:latin typeface="Arial" charset="0"/>
              </a:rPr>
              <a:t> for the feedback.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Start with a balanced system, so that the servo error signal is zero.  This means that the command and feedback are the same.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Lock the ram and then send in 1000 counts to the command.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Is it a good idea to unlock the ram right now?  (yes/no)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happens when you unlock?</a:t>
            </a:r>
          </a:p>
          <a:p>
            <a:r>
              <a:rPr lang="en-US" dirty="0">
                <a:latin typeface="Arial" charset="0"/>
              </a:rPr>
              <a:t>What is the output voltage of the feedback (DCDT) ? _________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80797" y="1801689"/>
            <a:ext cx="1369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to </a:t>
            </a:r>
            <a:r>
              <a:rPr lang="en-US">
                <a:latin typeface="Arial" charset="0"/>
              </a:rPr>
              <a:t>servo valve</a:t>
            </a:r>
            <a:endParaRPr lang="en-US" dirty="0"/>
          </a:p>
        </p:txBody>
      </p:sp>
      <p:sp>
        <p:nvSpPr>
          <p:cNvPr id="47" name="Line 1"/>
          <p:cNvSpPr>
            <a:spLocks noChangeShapeType="1"/>
          </p:cNvSpPr>
          <p:nvPr/>
        </p:nvSpPr>
        <p:spPr bwMode="auto">
          <a:xfrm flipH="1" flipV="1">
            <a:off x="6977911" y="2448020"/>
            <a:ext cx="1257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30003" y="244300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3594100" y="476250"/>
            <a:ext cx="914400" cy="800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12192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1870B6-9533-114A-9AFB-8597B7F57C7F}"/>
              </a:ext>
            </a:extLst>
          </p:cNvPr>
          <p:cNvGrpSpPr/>
          <p:nvPr/>
        </p:nvGrpSpPr>
        <p:grpSpPr>
          <a:xfrm>
            <a:off x="229900" y="1238027"/>
            <a:ext cx="8279766" cy="5661626"/>
            <a:chOff x="229900" y="1238027"/>
            <a:chExt cx="8279766" cy="5661626"/>
          </a:xfrm>
        </p:grpSpPr>
        <p:sp>
          <p:nvSpPr>
            <p:cNvPr id="6" name="Line 79"/>
            <p:cNvSpPr>
              <a:spLocks noChangeShapeType="1"/>
            </p:cNvSpPr>
            <p:nvPr/>
          </p:nvSpPr>
          <p:spPr bwMode="auto">
            <a:xfrm flipV="1">
              <a:off x="7337846" y="2536985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8"/>
            <p:cNvSpPr>
              <a:spLocks noChangeShapeType="1"/>
            </p:cNvSpPr>
            <p:nvPr/>
          </p:nvSpPr>
          <p:spPr bwMode="auto">
            <a:xfrm flipH="1" flipV="1">
              <a:off x="6766746" y="2536985"/>
              <a:ext cx="228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>
              <a:off x="6778781" y="2521744"/>
              <a:ext cx="0" cy="13857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6881046" y="3169200"/>
              <a:ext cx="228600" cy="114300"/>
              <a:chOff x="1883" y="4144"/>
              <a:chExt cx="360" cy="180"/>
            </a:xfrm>
          </p:grpSpPr>
          <p:sp>
            <p:nvSpPr>
              <p:cNvPr id="11" name="Line 75"/>
              <p:cNvSpPr>
                <a:spLocks noChangeShapeType="1"/>
              </p:cNvSpPr>
              <p:nvPr/>
            </p:nvSpPr>
            <p:spPr bwMode="auto">
              <a:xfrm>
                <a:off x="1883" y="4144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74"/>
              <p:cNvSpPr>
                <a:spLocks noChangeShapeType="1"/>
              </p:cNvSpPr>
              <p:nvPr/>
            </p:nvSpPr>
            <p:spPr bwMode="auto">
              <a:xfrm>
                <a:off x="1926" y="4233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3"/>
              <p:cNvSpPr>
                <a:spLocks noChangeShapeType="1"/>
              </p:cNvSpPr>
              <p:nvPr/>
            </p:nvSpPr>
            <p:spPr bwMode="auto">
              <a:xfrm>
                <a:off x="1973" y="4324"/>
                <a:ext cx="1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69"/>
            <p:cNvSpPr>
              <a:spLocks noChangeShapeType="1"/>
            </p:cNvSpPr>
            <p:nvPr/>
          </p:nvSpPr>
          <p:spPr bwMode="auto">
            <a:xfrm flipV="1">
              <a:off x="7337846" y="1580927"/>
              <a:ext cx="0" cy="469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68"/>
            <p:cNvSpPr>
              <a:spLocks noChangeArrowheads="1"/>
            </p:cNvSpPr>
            <p:nvPr/>
          </p:nvSpPr>
          <p:spPr bwMode="auto">
            <a:xfrm rot="5366480">
              <a:off x="6892590" y="1888935"/>
              <a:ext cx="914400" cy="762000"/>
            </a:xfrm>
            <a:prstGeom prst="triangle">
              <a:avLst>
                <a:gd name="adj" fmla="val 5182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7321240" y="2888945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-V</a:t>
              </a:r>
            </a:p>
          </p:txBody>
        </p:sp>
        <p:sp>
          <p:nvSpPr>
            <p:cNvPr id="19" name="Text Box 66"/>
            <p:cNvSpPr txBox="1">
              <a:spLocks noChangeArrowheads="1"/>
            </p:cNvSpPr>
            <p:nvPr/>
          </p:nvSpPr>
          <p:spPr bwMode="auto">
            <a:xfrm>
              <a:off x="7100759" y="1238027"/>
              <a:ext cx="645169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+V</a:t>
              </a:r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6597516" y="217868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1" name="Text Box 64"/>
            <p:cNvSpPr txBox="1">
              <a:spLocks noChangeArrowheads="1"/>
            </p:cNvSpPr>
            <p:nvPr/>
          </p:nvSpPr>
          <p:spPr bwMode="auto">
            <a:xfrm>
              <a:off x="6560481" y="1707889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7247919" y="1742735"/>
              <a:ext cx="571500" cy="46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7735230" y="1851744"/>
              <a:ext cx="774436" cy="396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5, 6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2476990" y="2129204"/>
              <a:ext cx="1257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 flipV="1">
              <a:off x="7694022" y="2266644"/>
              <a:ext cx="800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"/>
            <p:cNvSpPr>
              <a:spLocks noChangeShapeType="1"/>
            </p:cNvSpPr>
            <p:nvPr/>
          </p:nvSpPr>
          <p:spPr bwMode="auto">
            <a:xfrm flipH="1" flipV="1">
              <a:off x="5738046" y="2076610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 Box 63"/>
            <p:cNvSpPr txBox="1">
              <a:spLocks noChangeArrowheads="1"/>
            </p:cNvSpPr>
            <p:nvPr/>
          </p:nvSpPr>
          <p:spPr bwMode="auto">
            <a:xfrm>
              <a:off x="7274610" y="2402511"/>
              <a:ext cx="460620" cy="33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4</a:t>
              </a: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 flipV="1">
              <a:off x="7017681" y="2704612"/>
              <a:ext cx="0" cy="3958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915769" y="2339966"/>
              <a:ext cx="2748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charset="0"/>
                </a:rPr>
                <a:t>1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23005" y="1759872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charset="0"/>
                </a:rPr>
                <a:t>input</a:t>
              </a:r>
              <a:endParaRPr lang="en-US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09180" y="2048558"/>
              <a:ext cx="5490175" cy="4212016"/>
            </a:xfrm>
            <a:prstGeom prst="rect">
              <a:avLst/>
            </a:prstGeom>
          </p:spPr>
        </p:pic>
        <p:sp>
          <p:nvSpPr>
            <p:cNvPr id="24" name="Line 61"/>
            <p:cNvSpPr>
              <a:spLocks noChangeShapeType="1"/>
            </p:cNvSpPr>
            <p:nvPr/>
          </p:nvSpPr>
          <p:spPr bwMode="auto">
            <a:xfrm flipV="1">
              <a:off x="4195734" y="3907490"/>
              <a:ext cx="25687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764527" y="4217011"/>
            <a:ext cx="51475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Homework</a:t>
            </a:r>
          </a:p>
          <a:p>
            <a:r>
              <a:rPr lang="en-US" dirty="0">
                <a:latin typeface="Arial" charset="0"/>
              </a:rPr>
              <a:t>Analyze this circuit and determine the voltage at: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Pin 1 in switch position 1, 2 and 3</a:t>
            </a:r>
          </a:p>
          <a:p>
            <a:r>
              <a:rPr lang="en-US" dirty="0">
                <a:latin typeface="Arial" charset="0"/>
              </a:rPr>
              <a:t>Pin 5 in switch position 1, 2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8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9"/>
          <p:cNvSpPr>
            <a:spLocks noChangeShapeType="1"/>
          </p:cNvSpPr>
          <p:nvPr/>
        </p:nvSpPr>
        <p:spPr bwMode="auto">
          <a:xfrm flipV="1">
            <a:off x="7337846" y="2536985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8"/>
          <p:cNvSpPr>
            <a:spLocks noChangeShapeType="1"/>
          </p:cNvSpPr>
          <p:nvPr/>
        </p:nvSpPr>
        <p:spPr bwMode="auto">
          <a:xfrm flipH="1" flipV="1">
            <a:off x="6766746" y="2536985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>
            <a:off x="6778781" y="2521744"/>
            <a:ext cx="0" cy="13857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6881046" y="3169200"/>
            <a:ext cx="228600" cy="114300"/>
            <a:chOff x="1883" y="4144"/>
            <a:chExt cx="360" cy="180"/>
          </a:xfrm>
        </p:grpSpPr>
        <p:sp>
          <p:nvSpPr>
            <p:cNvPr id="11" name="Line 75"/>
            <p:cNvSpPr>
              <a:spLocks noChangeShapeType="1"/>
            </p:cNvSpPr>
            <p:nvPr/>
          </p:nvSpPr>
          <p:spPr bwMode="auto">
            <a:xfrm>
              <a:off x="1883" y="41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1926" y="4233"/>
              <a:ext cx="2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>
              <a:off x="1973" y="4324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71"/>
          <p:cNvSpPr txBox="1">
            <a:spLocks noChangeArrowheads="1"/>
          </p:cNvSpPr>
          <p:nvPr/>
        </p:nvSpPr>
        <p:spPr bwMode="auto">
          <a:xfrm>
            <a:off x="6366696" y="643412"/>
            <a:ext cx="3379758" cy="2389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Diff. Amp, e.g. INA105</a:t>
            </a:r>
          </a:p>
        </p:txBody>
      </p:sp>
      <p:sp>
        <p:nvSpPr>
          <p:cNvPr id="16" name="Line 69"/>
          <p:cNvSpPr>
            <a:spLocks noChangeShapeType="1"/>
          </p:cNvSpPr>
          <p:nvPr/>
        </p:nvSpPr>
        <p:spPr bwMode="auto">
          <a:xfrm flipV="1">
            <a:off x="7337846" y="1580927"/>
            <a:ext cx="0" cy="469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8"/>
          <p:cNvSpPr>
            <a:spLocks noChangeArrowheads="1"/>
          </p:cNvSpPr>
          <p:nvPr/>
        </p:nvSpPr>
        <p:spPr bwMode="auto">
          <a:xfrm rot="5366480">
            <a:off x="6892590" y="1888935"/>
            <a:ext cx="914400" cy="762000"/>
          </a:xfrm>
          <a:prstGeom prst="triangle">
            <a:avLst>
              <a:gd name="adj" fmla="val 5182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7321240" y="2888945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-V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7100759" y="1238027"/>
            <a:ext cx="64516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+V</a:t>
            </a:r>
          </a:p>
        </p:txBody>
      </p:sp>
      <p:sp>
        <p:nvSpPr>
          <p:cNvPr id="20" name="Text Box 65"/>
          <p:cNvSpPr txBox="1">
            <a:spLocks noChangeArrowheads="1"/>
          </p:cNvSpPr>
          <p:nvPr/>
        </p:nvSpPr>
        <p:spPr bwMode="auto">
          <a:xfrm>
            <a:off x="6597516" y="2178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6560481" y="1707889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7247919" y="1742735"/>
            <a:ext cx="571500" cy="46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7735230" y="1851744"/>
            <a:ext cx="774436" cy="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5, 6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476990" y="2129204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H="1" flipV="1">
            <a:off x="7694022" y="2266644"/>
            <a:ext cx="8001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3594100" y="476250"/>
            <a:ext cx="914400" cy="800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"/>
          <p:cNvSpPr>
            <a:spLocks noChangeShapeType="1"/>
          </p:cNvSpPr>
          <p:nvPr/>
        </p:nvSpPr>
        <p:spPr bwMode="auto">
          <a:xfrm flipH="1" flipV="1">
            <a:off x="5738046" y="2076610"/>
            <a:ext cx="1257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7274610" y="2402511"/>
            <a:ext cx="460620" cy="3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</a:t>
            </a: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H="1" flipV="1">
            <a:off x="7017681" y="2704612"/>
            <a:ext cx="0" cy="3958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15769" y="2339966"/>
            <a:ext cx="27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23005" y="175987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input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5218" y="2390631"/>
            <a:ext cx="4823525" cy="3458042"/>
          </a:xfrm>
          <a:prstGeom prst="rect">
            <a:avLst/>
          </a:prstGeom>
        </p:spPr>
      </p:pic>
      <p:sp>
        <p:nvSpPr>
          <p:cNvPr id="24" name="Line 61"/>
          <p:cNvSpPr>
            <a:spLocks noChangeShapeType="1"/>
          </p:cNvSpPr>
          <p:nvPr/>
        </p:nvSpPr>
        <p:spPr bwMode="auto">
          <a:xfrm flipV="1">
            <a:off x="4195734" y="3907490"/>
            <a:ext cx="256879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705</Words>
  <Application>Microsoft Macintosh PowerPoint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Differential Amplifier, Feedback, servo-control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Marone</dc:creator>
  <cp:lastModifiedBy>Wood, Clay Emerson</cp:lastModifiedBy>
  <cp:revision>27</cp:revision>
  <dcterms:created xsi:type="dcterms:W3CDTF">2021-02-04T10:25:26Z</dcterms:created>
  <dcterms:modified xsi:type="dcterms:W3CDTF">2021-02-09T18:16:07Z</dcterms:modified>
</cp:coreProperties>
</file>