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9"/>
    <p:restoredTop sz="94677"/>
  </p:normalViewPr>
  <p:slideViewPr>
    <p:cSldViewPr snapToGrid="0" snapToObjects="1">
      <p:cViewPr>
        <p:scale>
          <a:sx n="118" d="100"/>
          <a:sy n="118" d="100"/>
        </p:scale>
        <p:origin x="560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13F9-110D-0E48-9BB0-2E3BF9663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C879F-99A1-9B4E-B2E4-0E1C3AF57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EBB46-029E-5541-986D-E0B5CBD2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D8E4-56FD-3143-9002-D21D91FB3DDD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12CCF-76F6-B647-9422-3871E108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1E1D7-4859-874B-BAC9-C6A74D5E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131D-1633-DE4D-95E6-CC74C696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8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C3EB-4FCC-C84B-B67A-88EE06BC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423F1-53AE-3947-939F-BED455FBB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6D33E-733E-BF44-A076-206EB197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D8E4-56FD-3143-9002-D21D91FB3DDD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F4D94-0A41-1E4A-BB65-11732B6F3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0ED5-27E6-B540-B70E-D01C05B3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131D-1633-DE4D-95E6-CC74C696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8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A0D8DB-2E77-8B45-8608-B15FE12D6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ABF87-382F-F44F-A75E-083A46F61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8B6A3-B5AF-7646-9C11-182167DC3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D8E4-56FD-3143-9002-D21D91FB3DDD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77B9F-282B-714C-B99B-37CCD74C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5E355-1DCB-784F-9736-B1556543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131D-1633-DE4D-95E6-CC74C696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9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D68C9-5760-0C43-9276-AE7D395C4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78608-D58A-4845-9145-47B00E535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56482-CE5A-8844-84A0-BA7037AD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D8E4-56FD-3143-9002-D21D91FB3DDD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595EF-B114-7E42-B555-3AA37381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41C89-3C55-C240-B177-ACD192A9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131D-1633-DE4D-95E6-CC74C696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7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B7A4-DCC4-DE46-A72B-9B51061DB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AACA8-59BD-2A4B-8E50-2EF498D6E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AE2CE-0BED-AD4B-9FCC-B479437C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D8E4-56FD-3143-9002-D21D91FB3DDD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76A14-63FE-804F-BD23-AEB90493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3D948-8772-614F-8471-FC8DA542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131D-1633-DE4D-95E6-CC74C696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3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2A4A-53B9-3B4D-802D-AB2FEBB7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375F1-30DA-B243-B17A-097C40AD4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91A6A-2AC8-B049-892A-D5FCD329C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D7CCB-F112-6D49-9DC1-39573439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D8E4-56FD-3143-9002-D21D91FB3DDD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C4FA5-2866-F349-A9CC-B409B62A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C571E-7726-2043-BAEE-A1A9BBFC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131D-1633-DE4D-95E6-CC74C696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3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EFE8-2BAF-6C47-B9A2-FC19ADBB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17CEC-BF4A-8B44-8F76-050E5B85C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3AEEB-0042-EB40-9909-F0A946C69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2A7C0-9080-1A4C-997C-2DAFA1820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9BC07-3E03-1C4B-9570-EA552F0BF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4CB23B-15EC-2240-87C4-0477A7AD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D8E4-56FD-3143-9002-D21D91FB3DDD}" type="datetimeFigureOut">
              <a:rPr lang="en-US" smtClean="0"/>
              <a:t>1/22/21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E71166-17F6-0F4B-A568-03986939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0CFD56-453C-0441-95FA-EB40B28E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131D-1633-DE4D-95E6-CC74C696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6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E638-D7F5-4143-A4CF-4E390248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41E24-19D7-634F-A251-D244FDBD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D8E4-56FD-3143-9002-D21D91FB3DDD}" type="datetimeFigureOut">
              <a:rPr lang="en-US" smtClean="0"/>
              <a:t>1/22/21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3EB76-7AC2-3648-B12E-51A54C75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AA79-C316-D64C-BBAD-D134B96D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131D-1633-DE4D-95E6-CC74C696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1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89A17-1630-3349-955A-DC98251E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D8E4-56FD-3143-9002-D21D91FB3DDD}" type="datetimeFigureOut">
              <a:rPr lang="en-US" smtClean="0"/>
              <a:t>1/22/21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33AEB-A85F-2B49-8484-45752DF0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8EAF4-B7A6-6044-A50A-5176EDB3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131D-1633-DE4D-95E6-CC74C696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2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B9B3E-606C-B347-9A02-3510D91F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6966F-52D9-3F41-A6E7-5E88CBEA5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242B5-E023-1F42-A42A-FFBD35896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0816E-8EAC-A641-8693-B51112CB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D8E4-56FD-3143-9002-D21D91FB3DDD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0AC45-00C7-7441-BF88-BAAF39F8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8C69E-A5CB-3A47-8F6A-CBAF44F8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131D-1633-DE4D-95E6-CC74C696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3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5D908-6361-2846-B27C-40BB7AB35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803AD-8D96-5F40-B332-A09723D96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982DF-3A73-C04D-90BC-FB05655FA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2ADCD-34F4-3349-9C7F-3C2412D0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D8E4-56FD-3143-9002-D21D91FB3DDD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D6048-721C-8F46-9E78-7786401E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4D0CC-93A6-EC42-B3DC-C43055D5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131D-1633-DE4D-95E6-CC74C696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09581F-A54F-8D49-B937-803E16321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4E66D-11F4-2A4B-97AB-FF338697E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477D2-06D7-3D4C-8829-EE8CD2F9E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6D8E4-56FD-3143-9002-D21D91FB3DDD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7B5E1-8462-5245-8AD8-B3B1384E5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18834-B35E-074A-ABD4-FE8833F57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3131D-1633-DE4D-95E6-CC74C6969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1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F3E7EE-6526-244B-9FA0-B1B782493285}"/>
              </a:ext>
            </a:extLst>
          </p:cNvPr>
          <p:cNvSpPr txBox="1"/>
          <p:nvPr/>
        </p:nvSpPr>
        <p:spPr>
          <a:xfrm>
            <a:off x="4444746" y="61008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p5475 – Overview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71AC7-6000-4D4C-93B1-E6CAD784141E}"/>
              </a:ext>
            </a:extLst>
          </p:cNvPr>
          <p:cNvSpPr txBox="1"/>
          <p:nvPr/>
        </p:nvSpPr>
        <p:spPr>
          <a:xfrm>
            <a:off x="949703" y="1793391"/>
            <a:ext cx="102925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Perm. = 0 during p5369. No change in perm. in response to NS &amp; PP oscillations.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Purpose: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Measure permeability &amp; oscillate pore pressure in ex-situ fractured sample used for p5369.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Question: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the observation in p5369 be replicated using the same WG fractured sample?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60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AF93AB-FE40-AA43-92BD-58969E7D0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820" y="0"/>
            <a:ext cx="10597161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B4083B-A09D-2D48-94F0-C983883D2241}"/>
              </a:ext>
            </a:extLst>
          </p:cNvPr>
          <p:cNvSpPr/>
          <p:nvPr/>
        </p:nvSpPr>
        <p:spPr>
          <a:xfrm>
            <a:off x="43544" y="2319049"/>
            <a:ext cx="27858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Flow too quick @ 5MPa</a:t>
            </a:r>
            <a:endParaRPr lang="en-US" sz="16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DFAD8B-C1D9-2B40-9BDA-D5511266C32C}"/>
              </a:ext>
            </a:extLst>
          </p:cNvPr>
          <p:cNvSpPr/>
          <p:nvPr/>
        </p:nvSpPr>
        <p:spPr>
          <a:xfrm>
            <a:off x="5029200" y="3429000"/>
            <a:ext cx="448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Steady-state flow condition: |ΔQ|/</a:t>
            </a:r>
            <a:r>
              <a:rPr lang="en-US" sz="1600" b="1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</a:t>
            </a:r>
            <a:r>
              <a:rPr lang="en-US" sz="16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≤ 5%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334A09-A313-7F42-BFDA-5BC189647E9C}"/>
              </a:ext>
            </a:extLst>
          </p:cNvPr>
          <p:cNvSpPr/>
          <p:nvPr/>
        </p:nvSpPr>
        <p:spPr>
          <a:xfrm>
            <a:off x="3385457" y="169277"/>
            <a:ext cx="55843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Abridged version of PP oscillation protocol from p5369.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48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875D96-BB3D-C14E-B0BC-67E2CC15E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71" y="0"/>
            <a:ext cx="10565258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B18E2C8-1052-194C-ABE2-397B3C858299}"/>
              </a:ext>
            </a:extLst>
          </p:cNvPr>
          <p:cNvSpPr/>
          <p:nvPr/>
        </p:nvSpPr>
        <p:spPr>
          <a:xfrm>
            <a:off x="2514601" y="2449677"/>
            <a:ext cx="8055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0.1 Hz</a:t>
            </a:r>
            <a:endParaRPr lang="en-US" sz="1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5BAE82-B5C3-6F42-A371-5C1EA43A2EAE}"/>
              </a:ext>
            </a:extLst>
          </p:cNvPr>
          <p:cNvSpPr/>
          <p:nvPr/>
        </p:nvSpPr>
        <p:spPr>
          <a:xfrm>
            <a:off x="3984173" y="2449677"/>
            <a:ext cx="8055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 Hz</a:t>
            </a:r>
            <a:endParaRPr lang="en-US" sz="1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6920B3-C215-F549-9F0A-0EE97A0916DF}"/>
              </a:ext>
            </a:extLst>
          </p:cNvPr>
          <p:cNvSpPr/>
          <p:nvPr/>
        </p:nvSpPr>
        <p:spPr>
          <a:xfrm>
            <a:off x="4618602" y="2449677"/>
            <a:ext cx="8055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10 Hz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4818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D0E969-3E41-2E47-BC7C-A34FC7F9F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18" y="0"/>
            <a:ext cx="10380364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82D9E0-471D-EF4A-AE3D-2B1205C728BB}"/>
              </a:ext>
            </a:extLst>
          </p:cNvPr>
          <p:cNvSpPr/>
          <p:nvPr/>
        </p:nvSpPr>
        <p:spPr>
          <a:xfrm>
            <a:off x="4593774" y="272534"/>
            <a:ext cx="1393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 Hz, 1 MPa</a:t>
            </a:r>
            <a:endParaRPr lang="en-US" sz="16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4E68B6-4876-AA49-A303-4BC4924DC337}"/>
              </a:ext>
            </a:extLst>
          </p:cNvPr>
          <p:cNvCxnSpPr/>
          <p:nvPr/>
        </p:nvCxnSpPr>
        <p:spPr>
          <a:xfrm>
            <a:off x="1861457" y="5573486"/>
            <a:ext cx="2547257" cy="0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>
            <a:extLst>
              <a:ext uri="{FF2B5EF4-FFF2-40B4-BE49-F238E27FC236}">
                <a16:creationId xmlns:a16="http://schemas.microsoft.com/office/drawing/2014/main" id="{74C9A2A7-BA55-FC40-BFCA-D815A2C3ED8B}"/>
              </a:ext>
            </a:extLst>
          </p:cNvPr>
          <p:cNvSpPr/>
          <p:nvPr/>
        </p:nvSpPr>
        <p:spPr>
          <a:xfrm>
            <a:off x="6281057" y="4767943"/>
            <a:ext cx="4865914" cy="870857"/>
          </a:xfrm>
          <a:custGeom>
            <a:avLst/>
            <a:gdLst>
              <a:gd name="connsiteX0" fmla="*/ 0 w 4865914"/>
              <a:gd name="connsiteY0" fmla="*/ 0 h 870857"/>
              <a:gd name="connsiteX1" fmla="*/ 1121229 w 4865914"/>
              <a:gd name="connsiteY1" fmla="*/ 435428 h 870857"/>
              <a:gd name="connsiteX2" fmla="*/ 4865914 w 4865914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65914" h="870857">
                <a:moveTo>
                  <a:pt x="0" y="0"/>
                </a:moveTo>
                <a:cubicBezTo>
                  <a:pt x="155122" y="145142"/>
                  <a:pt x="310244" y="290285"/>
                  <a:pt x="1121229" y="435428"/>
                </a:cubicBezTo>
                <a:cubicBezTo>
                  <a:pt x="1932214" y="580571"/>
                  <a:pt x="3399064" y="725714"/>
                  <a:pt x="4865914" y="870857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E30C26-5809-6344-B24D-C27BBB813547}"/>
              </a:ext>
            </a:extLst>
          </p:cNvPr>
          <p:cNvSpPr/>
          <p:nvPr/>
        </p:nvSpPr>
        <p:spPr>
          <a:xfrm>
            <a:off x="4071263" y="3950419"/>
            <a:ext cx="2547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Great, this is familiar!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97D4BF-A556-1441-A8CF-B361386A8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668" y="0"/>
            <a:ext cx="6846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1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B56764-1634-1444-BE73-B092FAB1BA0F}"/>
              </a:ext>
            </a:extLst>
          </p:cNvPr>
          <p:cNvSpPr txBox="1"/>
          <p:nvPr/>
        </p:nvSpPr>
        <p:spPr>
          <a:xfrm>
            <a:off x="3736219" y="544771"/>
            <a:ext cx="4719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Experimental Plan – p5369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7E1EE62-F333-5E40-89D9-B4A003BEE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647580"/>
              </p:ext>
            </p:extLst>
          </p:nvPr>
        </p:nvGraphicFramePr>
        <p:xfrm>
          <a:off x="7886095" y="1872583"/>
          <a:ext cx="2137228" cy="402094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37228">
                  <a:extLst>
                    <a:ext uri="{9D8B030D-6E8A-4147-A177-3AD203B41FA5}">
                      <a16:colId xmlns:a16="http://schemas.microsoft.com/office/drawing/2014/main" val="2414121643"/>
                    </a:ext>
                  </a:extLst>
                </a:gridCol>
              </a:tblGrid>
              <a:tr h="387753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 10, 15, 20 MPa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056457"/>
                  </a:ext>
                </a:extLst>
              </a:tr>
              <a:tr h="605532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1:</a:t>
                      </a:r>
                    </a:p>
                    <a:p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Amp1, Amp2, Amp3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02031"/>
                  </a:ext>
                </a:extLst>
              </a:tr>
              <a:tr h="605532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2:</a:t>
                      </a:r>
                    </a:p>
                    <a:p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F1, 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380486"/>
                  </a:ext>
                </a:extLst>
              </a:tr>
              <a:tr h="605532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3: </a:t>
                      </a:r>
                    </a:p>
                    <a:p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Amp2, 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917009"/>
                  </a:ext>
                </a:extLst>
              </a:tr>
              <a:tr h="605532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4:</a:t>
                      </a:r>
                    </a:p>
                    <a:p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Amp4, Amp5, Amp6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15987"/>
                  </a:ext>
                </a:extLst>
              </a:tr>
              <a:tr h="605532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5:</a:t>
                      </a:r>
                    </a:p>
                    <a:p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F3, 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054311"/>
                  </a:ext>
                </a:extLst>
              </a:tr>
              <a:tr h="605532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6:</a:t>
                      </a:r>
                    </a:p>
                    <a:p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Amp5, 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6879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D929D3-7190-2E4B-9053-7F8FD5784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566100"/>
              </p:ext>
            </p:extLst>
          </p:nvPr>
        </p:nvGraphicFramePr>
        <p:xfrm>
          <a:off x="1678434" y="2110136"/>
          <a:ext cx="5254943" cy="3545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54943">
                  <a:extLst>
                    <a:ext uri="{9D8B030D-6E8A-4147-A177-3AD203B41FA5}">
                      <a16:colId xmlns:a16="http://schemas.microsoft.com/office/drawing/2014/main" val="2414121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 Stress Oscillations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38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Amp1 </a:t>
                      </a:r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[0.2, 0.4, 0.6, 0.4, 0.8, 0.4, 1.0] MPa @ 0.1 Hz</a:t>
                      </a:r>
                    </a:p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Amp2</a:t>
                      </a:r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[0.2, 0.4, 0.6, 0.4, 0.8, 0.4, 1.0] MPa @ 1.0 Hz </a:t>
                      </a:r>
                    </a:p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Amp3</a:t>
                      </a:r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[0.2, 0.4, 0.6, 0.4, 0.8, 0.4, 1.0] MPa @ 10 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91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[0.1, 1.0, 10] Hz @ 0.4 MPa</a:t>
                      </a:r>
                    </a:p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F2</a:t>
                      </a:r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[0.1, 1.0, 10] Hz @ 1.0 MPa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1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Pore Pressure Oscillations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05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Amp4 </a:t>
                      </a:r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[0.2, 0.4, 0.6, 0.4, 0.8, 0.4, 1.0] MPa @ 0.1 Hz</a:t>
                      </a:r>
                    </a:p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Amp5</a:t>
                      </a:r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[0.2, 0.4, 0.6, 0.4, 0.8, 0.4, 1.0] MPa @ 1.0 Hz </a:t>
                      </a:r>
                    </a:p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Amp6</a:t>
                      </a:r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[0.2, 0.4, 0.6, 0.4, 0.8, 0.4, 1.0] MPa @ 10 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81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F3</a:t>
                      </a:r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[0.1, 1.0, 10] Hz @ 0.4 MPa</a:t>
                      </a:r>
                    </a:p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F4</a:t>
                      </a:r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[0.1, 1.0, 10] Hz @ 1.0 MPa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90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306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B56764-1634-1444-BE73-B092FAB1BA0F}"/>
              </a:ext>
            </a:extLst>
          </p:cNvPr>
          <p:cNvSpPr txBox="1"/>
          <p:nvPr/>
        </p:nvSpPr>
        <p:spPr>
          <a:xfrm>
            <a:off x="3736219" y="544771"/>
            <a:ext cx="4719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Experimental Plan – p548x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D929D3-7190-2E4B-9053-7F8FD5784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186358"/>
              </p:ext>
            </p:extLst>
          </p:nvPr>
        </p:nvGraphicFramePr>
        <p:xfrm>
          <a:off x="849085" y="1471898"/>
          <a:ext cx="6858000" cy="1529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414121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Pore Pressure Oscillations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05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Amp1</a:t>
                      </a:r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[0.2, 0.3, 0.4, 0.5, 0.4, 0.6, 0.4, 0.7, 0.4, 0.8, 0.4, 1.0]MPa @ 1.0 Hz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81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[0.1, 1.0, 5] Hz @ 0.4 MPa</a:t>
                      </a:r>
                    </a:p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F2</a:t>
                      </a:r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[0.1, 1.0, 5] Hz @ 1.0 MPa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90459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15975828-0A29-AA41-8B4A-F71D272FD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853939"/>
              </p:ext>
            </p:extLst>
          </p:nvPr>
        </p:nvGraphicFramePr>
        <p:xfrm>
          <a:off x="8541657" y="1471898"/>
          <a:ext cx="2699204" cy="474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9204">
                  <a:extLst>
                    <a:ext uri="{9D8B030D-6E8A-4147-A177-3AD203B41FA5}">
                      <a16:colId xmlns:a16="http://schemas.microsoft.com/office/drawing/2014/main" val="3008240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MPa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73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1: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Amp1</a:t>
                      </a:r>
                    </a:p>
                    <a:p>
                      <a:r>
                        <a:rPr lang="en-US" sz="16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2: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F1, 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44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12.5 MPa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72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3: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Amp1</a:t>
                      </a:r>
                    </a:p>
                    <a:p>
                      <a:r>
                        <a:rPr lang="en-US" sz="16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4: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F1, 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68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MPa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64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5: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Amp1</a:t>
                      </a:r>
                    </a:p>
                    <a:p>
                      <a:r>
                        <a:rPr lang="en-US" sz="16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6: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F1, 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97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17.5 MPa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31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7: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Amp1</a:t>
                      </a:r>
                    </a:p>
                    <a:p>
                      <a:r>
                        <a:rPr lang="en-US" sz="16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8: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F1, 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62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MPa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14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9: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Amp1</a:t>
                      </a:r>
                    </a:p>
                    <a:p>
                      <a:r>
                        <a:rPr lang="en-US" sz="16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10: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F1, 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92312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12BCA8-C4C2-F845-9ACD-F58889718BCB}"/>
              </a:ext>
            </a:extLst>
          </p:cNvPr>
          <p:cNvSpPr txBox="1"/>
          <p:nvPr/>
        </p:nvSpPr>
        <p:spPr>
          <a:xfrm>
            <a:off x="2405737" y="3220219"/>
            <a:ext cx="3341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Estimated Time: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~ 45min/Run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AF20A8C6-2B61-0B40-AE99-A00B8E868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42443"/>
              </p:ext>
            </p:extLst>
          </p:nvPr>
        </p:nvGraphicFramePr>
        <p:xfrm>
          <a:off x="849085" y="4459002"/>
          <a:ext cx="203562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629">
                  <a:extLst>
                    <a:ext uri="{9D8B030D-6E8A-4147-A177-3AD203B41FA5}">
                      <a16:colId xmlns:a16="http://schemas.microsoft.com/office/drawing/2014/main" val="1766617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D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199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1: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13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2: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1 - 4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622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3: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5 -10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293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4: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Cleanup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928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475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489</Words>
  <Application>Microsoft Macintosh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Wood, Clay Emerson</dc:creator>
  <cp:lastModifiedBy>Wood, Clay Emerson</cp:lastModifiedBy>
  <cp:revision>16</cp:revision>
  <dcterms:created xsi:type="dcterms:W3CDTF">2021-01-22T14:22:00Z</dcterms:created>
  <dcterms:modified xsi:type="dcterms:W3CDTF">2021-01-22T18:29:50Z</dcterms:modified>
</cp:coreProperties>
</file>