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7"/>
  </p:notesMasterIdLst>
  <p:sldIdLst>
    <p:sldId id="303" r:id="rId2"/>
    <p:sldId id="439" r:id="rId3"/>
    <p:sldId id="474" r:id="rId4"/>
    <p:sldId id="493" r:id="rId5"/>
    <p:sldId id="503" r:id="rId6"/>
    <p:sldId id="504" r:id="rId7"/>
    <p:sldId id="490" r:id="rId8"/>
    <p:sldId id="505" r:id="rId9"/>
    <p:sldId id="506" r:id="rId10"/>
    <p:sldId id="507" r:id="rId11"/>
    <p:sldId id="508" r:id="rId12"/>
    <p:sldId id="492" r:id="rId13"/>
    <p:sldId id="509" r:id="rId14"/>
    <p:sldId id="510" r:id="rId15"/>
    <p:sldId id="48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Rong" initials="PR" lastIdx="3" clrIdx="0">
    <p:extLst>
      <p:ext uri="{19B8F6BF-5375-455C-9EA6-DF929625EA0E}">
        <p15:presenceInfo xmlns:p15="http://schemas.microsoft.com/office/powerpoint/2012/main" userId="7273139b470a3f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40006"/>
    <a:srgbClr val="FFFFFF"/>
    <a:srgbClr val="9DC3E6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1" autoAdjust="0"/>
    <p:restoredTop sz="84848" autoAdjust="0"/>
  </p:normalViewPr>
  <p:slideViewPr>
    <p:cSldViewPr snapToGrid="0">
      <p:cViewPr varScale="1">
        <p:scale>
          <a:sx n="97" d="100"/>
          <a:sy n="97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F55624F-95DD-4DD9-9D87-A530482CD426}"/>
    <pc:docChg chg="modSld">
      <pc:chgData name="" userId="" providerId="" clId="Web-{CF55624F-95DD-4DD9-9D87-A530482CD426}" dt="2018-08-19T18:27:16.003" v="3" actId="20577"/>
      <pc:docMkLst>
        <pc:docMk/>
      </pc:docMkLst>
      <pc:sldChg chg="modSp">
        <pc:chgData name="" userId="" providerId="" clId="Web-{CF55624F-95DD-4DD9-9D87-A530482CD426}" dt="2018-08-19T18:27:15.987" v="2" actId="20577"/>
        <pc:sldMkLst>
          <pc:docMk/>
          <pc:sldMk cId="1523678588" sldId="476"/>
        </pc:sldMkLst>
        <pc:spChg chg="mod">
          <ac:chgData name="" userId="" providerId="" clId="Web-{CF55624F-95DD-4DD9-9D87-A530482CD426}" dt="2018-08-19T18:27:15.987" v="2" actId="20577"/>
          <ac:spMkLst>
            <pc:docMk/>
            <pc:sldMk cId="1523678588" sldId="476"/>
            <ac:spMk id="2" creationId="{8AAEE305-83F4-4FDD-8303-7AD9838F7D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D63D2-283D-4F9D-82FC-4B87096E1361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6EC81-2127-42C3-870D-4380FEAFAE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0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EC81-2127-42C3-870D-4380FEAFAE4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23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另外展示深蹲动作的检测。这也是个广受欢迎却很容易受伤的动作。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EC81-2127-42C3-870D-4380FEAFAE4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3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DTW </a:t>
            </a:r>
            <a:r>
              <a:rPr lang="zh-CN" altLang="en-US" dirty="0"/>
              <a:t>就是用动态规划来匹配两个序列，这里我们将用来计算两个模板的相似程度来对动作进行量化。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EC81-2127-42C3-870D-4380FEAFAE4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11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我们用</a:t>
            </a:r>
            <a:r>
              <a:rPr lang="en-US" altLang="zh-CN" dirty="0"/>
              <a:t>DTW</a:t>
            </a:r>
            <a:r>
              <a:rPr lang="zh-CN" altLang="en-US" dirty="0"/>
              <a:t>计算出来的距离才判断是离正样本近还是负样本近：</a:t>
            </a:r>
            <a:endParaRPr lang="en-US" altLang="zh-CN" dirty="0"/>
          </a:p>
          <a:p>
            <a:r>
              <a:rPr lang="zh-CN" altLang="en-US" dirty="0"/>
              <a:t>然后进行分类：</a:t>
            </a:r>
            <a:endParaRPr lang="en-US" altLang="zh-CN" dirty="0"/>
          </a:p>
          <a:p>
            <a:r>
              <a:rPr lang="en-US" altLang="zh-CN" dirty="0"/>
              <a:t>Precision</a:t>
            </a:r>
            <a:r>
              <a:rPr lang="zh-CN" altLang="en-US" dirty="0"/>
              <a:t>：</a:t>
            </a:r>
            <a:r>
              <a:rPr lang="en-US" altLang="zh-CN" baseline="0" dirty="0"/>
              <a:t>  </a:t>
            </a:r>
            <a:r>
              <a:rPr lang="zh-CN" altLang="en-US" baseline="0" dirty="0"/>
              <a:t>被分类器挑选出来的正样本究竟多少是正样本</a:t>
            </a:r>
            <a:endParaRPr lang="en-US" altLang="zh-CN" baseline="0" dirty="0"/>
          </a:p>
          <a:p>
            <a:r>
              <a:rPr lang="en-US" altLang="zh-CN" baseline="0" dirty="0"/>
              <a:t>Recall</a:t>
            </a:r>
            <a:r>
              <a:rPr lang="zh-CN" altLang="en-US" baseline="0" dirty="0"/>
              <a:t>： 全部正样本中被分类器挑选了几个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EC81-2127-42C3-870D-4380FEAFAE4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1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EC81-2127-42C3-870D-4380FEAFAE4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00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EC81-2127-42C3-870D-4380FEAFAE4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1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EC81-2127-42C3-870D-4380FEAFAE4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我们完成这个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的初衷在于：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在健身过程中，不达标的动作会影响效果，同时过重的杠铃会造成伤害。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市面上普遍的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健身，都是主张智能管理，或者例如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 watch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，仅仅是对于完成次数的打卡，并没有注重质量。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因此，随着人体姿态检测的发展，我们试着应用其技术来完成我们对于健身动作的评估。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EC81-2127-42C3-870D-4380FEAFAE4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9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微软亚洲研究院的这篇文章，极度简化以往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pose estimation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的网络结构，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后只加 三层反卷积层，就在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COCO2018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挑战赛中取得第二名的成绩。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（输入是图片，输出是人体关键点采用高斯的热图）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我们的中期阶段也是围绕他复现学习。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EC81-2127-42C3-870D-4380FEAFAE4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54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我们发现的另一个有趣的网络是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openpose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同样这个网络也是经过了一个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VGG-19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，但之后分为了两支，上面一支输出 人体关键点的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，下面一支输出描述人体骨架上元素的走向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两者来共同来预测骨骼的关键点。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效果很好，相比之下，我们选择了技巧性更足的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openpose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作为我们的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estimator</a:t>
            </a: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EC81-2127-42C3-870D-4380FEAFAE4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5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EC81-2127-42C3-870D-4380FEAFAE4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1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世界的点投影到相机的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中时，物体的长度和角度关系将不会保持，因此在我们这个项目中，我们尽量使得被拍摄者处于相机的等高度，同时身体所在平面平行于相机平面。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EC81-2127-42C3-870D-4380FEAFAE4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9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杠铃弯举是训练肱二头的经典动作。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同时你需要担心的是上提的高度是否够，身体是否摆动，两臂是否贴近身体。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就是来检测这些指标。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EC81-2127-42C3-870D-4380FEAFAE4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83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如图展示的就是错误动作，我们能对错误动作截图并且给出每一轮动作的反馈。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EC81-2127-42C3-870D-4380FEAFAE4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4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663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86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620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890095"/>
            <a:ext cx="8201025" cy="652956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42975" y="1774031"/>
            <a:ext cx="3532909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82442" y="1774031"/>
            <a:ext cx="3532909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42975" y="6492876"/>
            <a:ext cx="2057400" cy="365125"/>
          </a:xfrm>
        </p:spPr>
        <p:txBody>
          <a:bodyPr/>
          <a:lstStyle/>
          <a:p>
            <a:r>
              <a:rPr lang="en-US" altLang="zh-CN"/>
              <a:t>1/17/2019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86113" y="6492875"/>
            <a:ext cx="3086100" cy="365125"/>
          </a:xfrm>
        </p:spPr>
        <p:txBody>
          <a:bodyPr/>
          <a:lstStyle/>
          <a:p>
            <a:r>
              <a:rPr lang="en-US" altLang="zh-CN"/>
              <a:t>Pose Estimation and Application in Fitness     DL Course Project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492876"/>
            <a:ext cx="2057400" cy="365125"/>
          </a:xfrm>
        </p:spPr>
        <p:txBody>
          <a:bodyPr/>
          <a:lstStyle/>
          <a:p>
            <a:fld id="{F8151C92-B52B-4E96-BDD2-6FCC7334E3B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890094"/>
            <a:ext cx="838200" cy="6529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4000" dirty="0"/>
          </a:p>
        </p:txBody>
      </p:sp>
      <p:sp>
        <p:nvSpPr>
          <p:cNvPr id="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90094"/>
            <a:ext cx="838200" cy="652956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fld id="{C0527E27-FAB5-4E6C-982F-AED77E3D2E9A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3560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5830" y="2038350"/>
            <a:ext cx="7589520" cy="4138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zh-CN" altLang="en-US" dirty="0"/>
              <a:t>编辑母版文本样式 </a:t>
            </a:r>
            <a:r>
              <a:rPr lang="en-US" altLang="zh-CN" dirty="0"/>
              <a:t>(Tab</a:t>
            </a:r>
            <a:r>
              <a:rPr lang="zh-CN" altLang="en-US" dirty="0"/>
              <a:t>切换至下级</a:t>
            </a:r>
            <a:r>
              <a:rPr lang="en-US" altLang="zh-CN" dirty="0"/>
              <a:t>, </a:t>
            </a:r>
            <a:r>
              <a:rPr lang="en-US" altLang="zh-CN" dirty="0" err="1"/>
              <a:t>Shift+Tab</a:t>
            </a:r>
            <a:r>
              <a:rPr lang="zh-CN" altLang="en-US" dirty="0"/>
              <a:t>返回上级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925830" y="890096"/>
            <a:ext cx="8218170" cy="65295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单击填写标题 </a:t>
            </a:r>
            <a:r>
              <a:rPr lang="en-US" altLang="zh-CN" dirty="0"/>
              <a:t>(</a:t>
            </a:r>
            <a:r>
              <a:rPr lang="zh-CN" altLang="en-US" dirty="0"/>
              <a:t>左侧编号不填则不在放映时显示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890094"/>
            <a:ext cx="838200" cy="6529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4000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90094"/>
            <a:ext cx="838200" cy="652956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fld id="{DB495C41-44F6-4D35-B448-5B22BB210EDB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202" name="日期占位符 201"/>
          <p:cNvSpPr>
            <a:spLocks noGrp="1"/>
          </p:cNvSpPr>
          <p:nvPr>
            <p:ph type="dt" sz="half" idx="14"/>
          </p:nvPr>
        </p:nvSpPr>
        <p:spPr>
          <a:xfrm>
            <a:off x="925830" y="6460488"/>
            <a:ext cx="2057400" cy="365125"/>
          </a:xfrm>
        </p:spPr>
        <p:txBody>
          <a:bodyPr/>
          <a:lstStyle/>
          <a:p>
            <a:r>
              <a:rPr lang="en-US" altLang="zh-CN"/>
              <a:t>1/17/2019</a:t>
            </a:r>
            <a:endParaRPr lang="zh-CN" altLang="en-US" dirty="0"/>
          </a:p>
        </p:txBody>
      </p:sp>
      <p:sp>
        <p:nvSpPr>
          <p:cNvPr id="203" name="页脚占位符 202"/>
          <p:cNvSpPr>
            <a:spLocks noGrp="1"/>
          </p:cNvSpPr>
          <p:nvPr>
            <p:ph type="ftr" sz="quarter" idx="15"/>
          </p:nvPr>
        </p:nvSpPr>
        <p:spPr>
          <a:xfrm>
            <a:off x="3177540" y="6460488"/>
            <a:ext cx="3086100" cy="365125"/>
          </a:xfrm>
        </p:spPr>
        <p:txBody>
          <a:bodyPr/>
          <a:lstStyle/>
          <a:p>
            <a:r>
              <a:rPr lang="en-US" altLang="zh-CN"/>
              <a:t>Pose Estimation and Application in Fitness     DL Course Project</a:t>
            </a:r>
            <a:endParaRPr lang="zh-CN" altLang="en-US" dirty="0"/>
          </a:p>
        </p:txBody>
      </p:sp>
      <p:sp>
        <p:nvSpPr>
          <p:cNvPr id="204" name="灯片编号占位符 203"/>
          <p:cNvSpPr>
            <a:spLocks noGrp="1"/>
          </p:cNvSpPr>
          <p:nvPr>
            <p:ph type="sldNum" sz="quarter" idx="16"/>
          </p:nvPr>
        </p:nvSpPr>
        <p:spPr>
          <a:xfrm>
            <a:off x="6457950" y="6461759"/>
            <a:ext cx="2057400" cy="365125"/>
          </a:xfrm>
        </p:spPr>
        <p:txBody>
          <a:bodyPr/>
          <a:lstStyle/>
          <a:p>
            <a:fld id="{F8151C92-B52B-4E96-BDD2-6FCC7334E3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3330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8687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60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37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9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44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07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03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54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1/17/2019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738E-BC75-49DB-AC0A-39209C7CD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3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672" r:id="rId12"/>
    <p:sldLayoutId id="2147483673" r:id="rId13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525" y="987626"/>
            <a:ext cx="9149359" cy="2153140"/>
          </a:xfrm>
          <a:prstGeom prst="rect">
            <a:avLst/>
          </a:prstGeom>
          <a:gradFill>
            <a:gsLst>
              <a:gs pos="0">
                <a:srgbClr val="A40006">
                  <a:alpha val="0"/>
                </a:srgbClr>
              </a:gs>
              <a:gs pos="0">
                <a:srgbClr val="A40006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Pose  Estimation  and  Application  in  Fitness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205326"/>
            <a:ext cx="2834011" cy="7793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34139" y="3429000"/>
            <a:ext cx="3114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Jiafei</a:t>
            </a:r>
            <a:r>
              <a:rPr lang="en-US" altLang="zh-CN" sz="2400" b="1" dirty="0"/>
              <a:t> Song, Xin Wang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8F924B-7C47-424E-91C1-34F22CB6D5AE}"/>
              </a:ext>
            </a:extLst>
          </p:cNvPr>
          <p:cNvSpPr txBox="1"/>
          <p:nvPr/>
        </p:nvSpPr>
        <p:spPr>
          <a:xfrm>
            <a:off x="2443698" y="4178899"/>
            <a:ext cx="4495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i="1" dirty="0"/>
              <a:t>School of Information Science and Technology</a:t>
            </a:r>
          </a:p>
          <a:p>
            <a:pPr algn="ctr"/>
            <a:r>
              <a:rPr lang="en-US" altLang="zh-CN" i="1" dirty="0" err="1"/>
              <a:t>ShanghaiTech</a:t>
            </a:r>
            <a:r>
              <a:rPr lang="en-US" altLang="zh-CN" i="1" dirty="0"/>
              <a:t> University</a:t>
            </a:r>
            <a:endParaRPr lang="zh-CN" altLang="en-US" i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928AC4-773C-4434-8C66-F2617F5FA871}"/>
              </a:ext>
            </a:extLst>
          </p:cNvPr>
          <p:cNvSpPr txBox="1"/>
          <p:nvPr/>
        </p:nvSpPr>
        <p:spPr>
          <a:xfrm>
            <a:off x="3134139" y="5247861"/>
            <a:ext cx="286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u="sng" dirty="0"/>
              <a:t>DL Course Project, 2019</a:t>
            </a:r>
            <a:endParaRPr lang="zh-CN" altLang="en-US" sz="2000" i="1" u="sng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5E826-7E49-4892-9F2B-EF7C0340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9E0D0-6513-4B04-A74A-E274FB65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Pose Estimation and Application in Fitness     DL Course Project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D3FC267-7A38-4BF7-AF54-29830F6B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7315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58" y="212606"/>
            <a:ext cx="1235634" cy="33978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" y="561443"/>
            <a:ext cx="9143999" cy="400110"/>
          </a:xfrm>
          <a:prstGeom prst="rect">
            <a:avLst/>
          </a:prstGeom>
          <a:solidFill>
            <a:srgbClr val="A40006"/>
          </a:solidFill>
        </p:spPr>
        <p:txBody>
          <a:bodyPr wrap="square" lIns="457200" rtlCol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2000" b="1" dirty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Geometry Evaluation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 --- Results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6FE67C-AD44-4BF7-96DC-4E58CE73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00012A-BF84-4AF7-B976-EBB425EC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AF35C-F1A0-43DD-A307-9D62D50A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2007218" y="1059366"/>
            <a:ext cx="43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Give feedbacks to wrong actions</a:t>
            </a:r>
            <a:endParaRPr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02" y="1521031"/>
            <a:ext cx="4038095" cy="45714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18844"/>
            <a:ext cx="3133333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97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58" y="212606"/>
            <a:ext cx="1235634" cy="33978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" y="561443"/>
            <a:ext cx="9143999" cy="400110"/>
          </a:xfrm>
          <a:prstGeom prst="rect">
            <a:avLst/>
          </a:prstGeom>
          <a:solidFill>
            <a:srgbClr val="A40006"/>
          </a:solidFill>
        </p:spPr>
        <p:txBody>
          <a:bodyPr wrap="square" lIns="457200" rtlCol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2000" b="1" dirty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Geometry Evaluation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 --- Results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6FE67C-AD44-4BF7-96DC-4E58CE73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00012A-BF84-4AF7-B976-EBB425EC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AF35C-F1A0-43DD-A307-9D62D50A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8756" y="1085557"/>
            <a:ext cx="2251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Squat</a:t>
            </a:r>
            <a:endParaRPr lang="zh-CN" altLang="en-US" sz="32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6" y="1722199"/>
            <a:ext cx="3945643" cy="39456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87" y="1745299"/>
            <a:ext cx="4369563" cy="16527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909" y="4605674"/>
            <a:ext cx="4449975" cy="6346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5910" y="3935692"/>
            <a:ext cx="5110812" cy="5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434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F8CFFE-E2EB-40F1-8C84-B6BF41A7F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43" y="136524"/>
            <a:ext cx="1878009" cy="516429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C8649695-DDB7-4B10-B078-1A91BAFFCDDB}"/>
              </a:ext>
            </a:extLst>
          </p:cNvPr>
          <p:cNvSpPr txBox="1"/>
          <p:nvPr/>
        </p:nvSpPr>
        <p:spPr>
          <a:xfrm>
            <a:off x="1" y="754542"/>
            <a:ext cx="9143999" cy="400110"/>
          </a:xfrm>
          <a:prstGeom prst="rect">
            <a:avLst/>
          </a:prstGeom>
          <a:solidFill>
            <a:srgbClr val="A40006"/>
          </a:solidFill>
        </p:spPr>
        <p:txBody>
          <a:bodyPr wrap="square" lIns="457200" rtlCol="0">
            <a:spAutoFit/>
          </a:bodyPr>
          <a:lstStyle/>
          <a:p>
            <a:pPr marL="0" lvl="1"/>
            <a:r>
              <a:rPr lang="en-US" altLang="zh-CN" sz="2000" b="1" dirty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Quantization Evaluation --- Dynamic time warping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C557C-9069-46F6-86EC-F98FD239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84554-5839-4BEC-91CE-7EA86940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78DFE-5C7A-4EBB-898E-DAA78BB4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855" y="2187240"/>
            <a:ext cx="5609524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2988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F8CFFE-E2EB-40F1-8C84-B6BF41A7F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43" y="136524"/>
            <a:ext cx="1878009" cy="516429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C8649695-DDB7-4B10-B078-1A91BAFFCDDB}"/>
              </a:ext>
            </a:extLst>
          </p:cNvPr>
          <p:cNvSpPr txBox="1"/>
          <p:nvPr/>
        </p:nvSpPr>
        <p:spPr>
          <a:xfrm>
            <a:off x="1" y="754542"/>
            <a:ext cx="9143999" cy="400110"/>
          </a:xfrm>
          <a:prstGeom prst="rect">
            <a:avLst/>
          </a:prstGeom>
          <a:solidFill>
            <a:srgbClr val="A40006"/>
          </a:solidFill>
        </p:spPr>
        <p:txBody>
          <a:bodyPr wrap="square" lIns="457200" rtlCol="0">
            <a:spAutoFit/>
          </a:bodyPr>
          <a:lstStyle/>
          <a:p>
            <a:pPr marL="0" lvl="1"/>
            <a:r>
              <a:rPr lang="en-US" altLang="zh-CN" sz="2000" b="1" dirty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Quantization Evaluation --- Result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C557C-9069-46F6-86EC-F98FD239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84554-5839-4BEC-91CE-7EA86940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78DFE-5C7A-4EBB-898E-DAA78BB4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434898" y="1137424"/>
            <a:ext cx="2251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Barbell Curl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50606" y="2105081"/>
            <a:ext cx="17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650" y="3669943"/>
            <a:ext cx="58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78118" y="5050139"/>
            <a:ext cx="19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Confusion matrix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962" y="4800106"/>
            <a:ext cx="5056003" cy="9340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47" y="1722199"/>
            <a:ext cx="4070555" cy="12906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084" y="3119576"/>
            <a:ext cx="4150218" cy="152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384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58" y="212606"/>
            <a:ext cx="1235634" cy="33978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" y="561443"/>
            <a:ext cx="9143999" cy="400110"/>
          </a:xfrm>
          <a:prstGeom prst="rect">
            <a:avLst/>
          </a:prstGeom>
          <a:solidFill>
            <a:srgbClr val="A40006"/>
          </a:solidFill>
        </p:spPr>
        <p:txBody>
          <a:bodyPr wrap="square" lIns="457200" rtlCol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2000" b="1" dirty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Future Work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6FE67C-AD44-4BF7-96DC-4E58CE73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00012A-BF84-4AF7-B976-EBB425EC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AF35C-F1A0-43DD-A307-9D62D50A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8650" y="1907458"/>
            <a:ext cx="461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Five action correctors works well in our project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649" y="2423651"/>
            <a:ext cx="50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Include more actions and testing with more videos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D6ABFA-F976-4F8B-8EF5-9C98D5B12454}"/>
              </a:ext>
            </a:extLst>
          </p:cNvPr>
          <p:cNvSpPr txBox="1"/>
          <p:nvPr/>
        </p:nvSpPr>
        <p:spPr>
          <a:xfrm>
            <a:off x="628649" y="2963289"/>
            <a:ext cx="50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more judge modules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E523B1-5206-4C78-BA40-E93EC7D3733D}"/>
              </a:ext>
            </a:extLst>
          </p:cNvPr>
          <p:cNvSpPr txBox="1"/>
          <p:nvPr/>
        </p:nvSpPr>
        <p:spPr>
          <a:xfrm>
            <a:off x="628649" y="3459920"/>
            <a:ext cx="50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Auto-clip the video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EEDFE6-42CC-4ECE-8DDC-9C6628F6EEEA}"/>
              </a:ext>
            </a:extLst>
          </p:cNvPr>
          <p:cNvSpPr txBox="1"/>
          <p:nvPr/>
        </p:nvSpPr>
        <p:spPr>
          <a:xfrm>
            <a:off x="628649" y="4956701"/>
            <a:ext cx="50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 more fancy features in  neural network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0BD43D-A926-4AC9-BF51-047BB4965C19}"/>
              </a:ext>
            </a:extLst>
          </p:cNvPr>
          <p:cNvSpPr txBox="1"/>
          <p:nvPr/>
        </p:nvSpPr>
        <p:spPr>
          <a:xfrm>
            <a:off x="628649" y="3975804"/>
            <a:ext cx="50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Provide more information to users (calorie etc.)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2FE70B-64AD-4C7A-87D9-608ED3584931}"/>
              </a:ext>
            </a:extLst>
          </p:cNvPr>
          <p:cNvSpPr txBox="1"/>
          <p:nvPr/>
        </p:nvSpPr>
        <p:spPr>
          <a:xfrm>
            <a:off x="628649" y="4474819"/>
            <a:ext cx="50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Design a user-friendly 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3322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58" y="212606"/>
            <a:ext cx="1235634" cy="33978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" y="561443"/>
            <a:ext cx="9143999" cy="707886"/>
          </a:xfrm>
          <a:prstGeom prst="rect">
            <a:avLst/>
          </a:prstGeom>
          <a:solidFill>
            <a:srgbClr val="A40006"/>
          </a:solidFill>
        </p:spPr>
        <p:txBody>
          <a:bodyPr wrap="square" lIns="457200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End</a:t>
            </a:r>
            <a:endParaRPr lang="zh-CN" altLang="en-US" sz="4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79474" y="3289110"/>
            <a:ext cx="436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Thanks !</a:t>
            </a:r>
            <a:endParaRPr lang="zh-CN" altLang="en-US" sz="48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0D326D-D5BC-46D4-99AF-C0AD8AAD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BDF33-7082-4153-8BE4-AF24467D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857E1-DE37-4A17-B82C-29BEE0AE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502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43" y="106589"/>
            <a:ext cx="1970775" cy="54193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" y="634715"/>
            <a:ext cx="9143999" cy="707886"/>
          </a:xfrm>
          <a:prstGeom prst="rect">
            <a:avLst/>
          </a:prstGeom>
          <a:solidFill>
            <a:srgbClr val="A40006"/>
          </a:solidFill>
        </p:spPr>
        <p:txBody>
          <a:bodyPr wrap="square" lIns="457200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33F48F-C782-4A4D-A104-B71A89D5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1/17/2019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200EC2-EAA2-48F8-A998-3F371FC3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4CE298-8A97-4167-9C43-156602FC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0D13C9-1BEE-4760-B119-4CE25CC22CF7}"/>
              </a:ext>
            </a:extLst>
          </p:cNvPr>
          <p:cNvSpPr txBox="1"/>
          <p:nvPr/>
        </p:nvSpPr>
        <p:spPr>
          <a:xfrm>
            <a:off x="601731" y="2079761"/>
            <a:ext cx="41686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Motivation</a:t>
            </a:r>
            <a:endParaRPr lang="en-US" altLang="zh-CN" sz="2000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Framework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800"/>
              <a:t>Related Works</a:t>
            </a:r>
            <a:endParaRPr lang="en-US" altLang="zh-CN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Dataset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598E0A-FC13-48BD-BAB4-8E53728E90D0}"/>
              </a:ext>
            </a:extLst>
          </p:cNvPr>
          <p:cNvSpPr txBox="1"/>
          <p:nvPr/>
        </p:nvSpPr>
        <p:spPr>
          <a:xfrm>
            <a:off x="4455042" y="2110538"/>
            <a:ext cx="40058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Geometry Evaluation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Basis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Result</a:t>
            </a:r>
            <a:endParaRPr lang="en-US" altLang="zh-CN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Quantization Evaluation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Dynamic time warping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Result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204697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58" y="212606"/>
            <a:ext cx="1235634" cy="33978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" y="561443"/>
            <a:ext cx="9143999" cy="400110"/>
          </a:xfrm>
          <a:prstGeom prst="rect">
            <a:avLst/>
          </a:prstGeom>
          <a:solidFill>
            <a:srgbClr val="A40006"/>
          </a:solidFill>
        </p:spPr>
        <p:txBody>
          <a:bodyPr wrap="square" lIns="457200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Motivation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E60E9F-4E6A-4542-B2EB-4ED3C179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6D6888-070E-4D48-A980-A243EE8A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D1D2F-4C02-4061-84BE-B84FD0D7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9DA869-CD06-4BBA-822E-7D7352A46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66" y="2230869"/>
            <a:ext cx="3488409" cy="24337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01B674F-0EFC-426C-B46C-81EC3983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9" y="1534486"/>
            <a:ext cx="1844671" cy="31433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1669" y="5066139"/>
            <a:ext cx="23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Keypoints of the body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41228" y="5058473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Squat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7256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F8CFFE-E2EB-40F1-8C84-B6BF41A7FA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58" y="212606"/>
            <a:ext cx="1235634" cy="339784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C8649695-DDB7-4B10-B078-1A91BAFFCDDB}"/>
              </a:ext>
            </a:extLst>
          </p:cNvPr>
          <p:cNvSpPr txBox="1"/>
          <p:nvPr/>
        </p:nvSpPr>
        <p:spPr>
          <a:xfrm>
            <a:off x="1" y="599543"/>
            <a:ext cx="9143999" cy="400110"/>
          </a:xfrm>
          <a:prstGeom prst="rect">
            <a:avLst/>
          </a:prstGeom>
          <a:solidFill>
            <a:srgbClr val="A40006"/>
          </a:solidFill>
        </p:spPr>
        <p:txBody>
          <a:bodyPr wrap="square" lIns="457200" rtlCol="0">
            <a:spAutoFit/>
          </a:bodyPr>
          <a:lstStyle/>
          <a:p>
            <a:pPr lvl="0"/>
            <a:r>
              <a:rPr lang="en-US" altLang="zh-CN" sz="2000" b="1" dirty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Framework</a:t>
            </a:r>
            <a:endParaRPr lang="zh-CN" altLang="en-US" sz="2000" b="1" dirty="0">
              <a:solidFill>
                <a:prstClr val="white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D4AEA2-9C56-4F32-BABA-F7D23505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D2363-BD3A-471D-A688-5F717C82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5E6B37-65A6-48D2-9FBA-F4EDCAA2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日期占位符 1">
            <a:extLst>
              <a:ext uri="{FF2B5EF4-FFF2-40B4-BE49-F238E27FC236}">
                <a16:creationId xmlns:a16="http://schemas.microsoft.com/office/drawing/2014/main" id="{84A3500A-81C5-47EF-8D80-11DC0E89ACA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1/17/2019</a:t>
            </a:r>
          </a:p>
        </p:txBody>
      </p:sp>
      <p:sp>
        <p:nvSpPr>
          <p:cNvPr id="9" name="页脚占位符 2">
            <a:extLst>
              <a:ext uri="{FF2B5EF4-FFF2-40B4-BE49-F238E27FC236}">
                <a16:creationId xmlns:a16="http://schemas.microsoft.com/office/drawing/2014/main" id="{B83A3155-1C5E-4F5E-9196-C6DBDD0653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8D7CC671-801A-4C8B-980E-84776C4843FD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5738E-BC75-49DB-AC0A-39209C7CD520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1" name="Group199">
            <a:extLst>
              <a:ext uri="{FF2B5EF4-FFF2-40B4-BE49-F238E27FC236}">
                <a16:creationId xmlns:a16="http://schemas.microsoft.com/office/drawing/2014/main" id="{476CC93A-9E37-4C92-A376-4836F3E80CAA}"/>
              </a:ext>
            </a:extLst>
          </p:cNvPr>
          <p:cNvGrpSpPr/>
          <p:nvPr/>
        </p:nvGrpSpPr>
        <p:grpSpPr>
          <a:xfrm>
            <a:off x="833868" y="1060560"/>
            <a:ext cx="7532532" cy="4741743"/>
            <a:chOff x="847388" y="1175128"/>
            <a:chExt cx="7532532" cy="474174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A738E4E-70D2-4104-9E30-8403EC3AB886}"/>
                </a:ext>
              </a:extLst>
            </p:cNvPr>
            <p:cNvGrpSpPr/>
            <p:nvPr/>
          </p:nvGrpSpPr>
          <p:grpSpPr>
            <a:xfrm>
              <a:off x="1375379" y="2203655"/>
              <a:ext cx="2616830" cy="3713216"/>
              <a:chOff x="1375379" y="2203655"/>
              <a:chExt cx="2616830" cy="3713216"/>
            </a:xfrm>
          </p:grpSpPr>
          <p:sp>
            <p:nvSpPr>
              <p:cNvPr id="41" name="任意多边形: 形状 34">
                <a:extLst>
                  <a:ext uri="{FF2B5EF4-FFF2-40B4-BE49-F238E27FC236}">
                    <a16:creationId xmlns:a16="http://schemas.microsoft.com/office/drawing/2014/main" id="{B684158B-C708-4C29-AFEC-12149CD835D2}"/>
                  </a:ext>
                </a:extLst>
              </p:cNvPr>
              <p:cNvSpPr/>
              <p:nvPr/>
            </p:nvSpPr>
            <p:spPr>
              <a:xfrm>
                <a:off x="2791670" y="2955986"/>
                <a:ext cx="1195701" cy="2457019"/>
              </a:xfrm>
              <a:custGeom>
                <a:avLst/>
                <a:gdLst/>
                <a:ahLst/>
                <a:cxnLst/>
                <a:rect l="0" t="0" r="0" b="0"/>
                <a:pathLst>
                  <a:path w="1195701" h="2457019">
                    <a:moveTo>
                      <a:pt x="951512" y="0"/>
                    </a:moveTo>
                    <a:cubicBezTo>
                      <a:pt x="1297951" y="430148"/>
                      <a:pt x="1222711" y="1078303"/>
                      <a:pt x="1051240" y="1485564"/>
                    </a:cubicBezTo>
                    <a:cubicBezTo>
                      <a:pt x="818368" y="2038616"/>
                      <a:pt x="269094" y="2457019"/>
                      <a:pt x="269094" y="2457019"/>
                    </a:cubicBezTo>
                    <a:lnTo>
                      <a:pt x="0" y="2187196"/>
                    </a:lnTo>
                    <a:lnTo>
                      <a:pt x="519306" y="1564437"/>
                    </a:lnTo>
                    <a:lnTo>
                      <a:pt x="863938" y="881220"/>
                    </a:lnTo>
                    <a:cubicBezTo>
                      <a:pt x="863938" y="881220"/>
                      <a:pt x="951512" y="0"/>
                      <a:pt x="951512" y="0"/>
                    </a:cubicBezTo>
                    <a:close/>
                  </a:path>
                </a:pathLst>
              </a:custGeom>
              <a:solidFill>
                <a:srgbClr val="DFADAA"/>
              </a:solidFill>
              <a:ln w="7600" cap="flat">
                <a:solidFill>
                  <a:srgbClr val="F6BFBC"/>
                </a:solidFill>
                <a:bevel/>
              </a:ln>
            </p:spPr>
          </p:sp>
          <p:sp>
            <p:nvSpPr>
              <p:cNvPr id="42" name="任意多边形: 形状 35">
                <a:extLst>
                  <a:ext uri="{FF2B5EF4-FFF2-40B4-BE49-F238E27FC236}">
                    <a16:creationId xmlns:a16="http://schemas.microsoft.com/office/drawing/2014/main" id="{521CF0B3-926F-44E5-B416-C64640814339}"/>
                  </a:ext>
                </a:extLst>
              </p:cNvPr>
              <p:cNvSpPr/>
              <p:nvPr/>
            </p:nvSpPr>
            <p:spPr>
              <a:xfrm>
                <a:off x="1931867" y="2203798"/>
                <a:ext cx="1704855" cy="1173714"/>
              </a:xfrm>
              <a:custGeom>
                <a:avLst/>
                <a:gdLst/>
                <a:ahLst/>
                <a:cxnLst/>
                <a:rect l="0" t="0" r="0" b="0"/>
                <a:pathLst>
                  <a:path w="1704855" h="1173714">
                    <a:moveTo>
                      <a:pt x="0" y="70421"/>
                    </a:moveTo>
                    <a:lnTo>
                      <a:pt x="0" y="0"/>
                    </a:lnTo>
                    <a:cubicBezTo>
                      <a:pt x="0" y="0"/>
                      <a:pt x="453820" y="24525"/>
                      <a:pt x="919851" y="166880"/>
                    </a:cubicBezTo>
                    <a:cubicBezTo>
                      <a:pt x="1275295" y="275455"/>
                      <a:pt x="1605774" y="568596"/>
                      <a:pt x="1605713" y="568596"/>
                    </a:cubicBezTo>
                    <a:lnTo>
                      <a:pt x="1704855" y="1120293"/>
                    </a:lnTo>
                    <a:lnTo>
                      <a:pt x="1497717" y="1173714"/>
                    </a:lnTo>
                    <a:cubicBezTo>
                      <a:pt x="1497717" y="1173714"/>
                      <a:pt x="1516945" y="877420"/>
                      <a:pt x="1398575" y="689990"/>
                    </a:cubicBezTo>
                    <a:cubicBezTo>
                      <a:pt x="1025620" y="133741"/>
                      <a:pt x="10032" y="86535"/>
                      <a:pt x="0" y="70421"/>
                    </a:cubicBezTo>
                    <a:close/>
                  </a:path>
                </a:pathLst>
              </a:custGeom>
              <a:solidFill>
                <a:srgbClr val="D9A8A5"/>
              </a:solidFill>
              <a:ln w="7600" cap="flat">
                <a:solidFill>
                  <a:srgbClr val="F6BFBC"/>
                </a:solidFill>
                <a:bevel/>
              </a:ln>
            </p:spPr>
          </p:sp>
          <p:sp>
            <p:nvSpPr>
              <p:cNvPr id="43" name="任意多边形: 形状 36">
                <a:extLst>
                  <a:ext uri="{FF2B5EF4-FFF2-40B4-BE49-F238E27FC236}">
                    <a16:creationId xmlns:a16="http://schemas.microsoft.com/office/drawing/2014/main" id="{C236998A-0627-40AF-B00D-DF7FF8DE91CE}"/>
                  </a:ext>
                </a:extLst>
              </p:cNvPr>
              <p:cNvSpPr/>
              <p:nvPr/>
            </p:nvSpPr>
            <p:spPr>
              <a:xfrm>
                <a:off x="1375379" y="2203807"/>
                <a:ext cx="2616830" cy="3609710"/>
              </a:xfrm>
              <a:custGeom>
                <a:avLst/>
                <a:gdLst/>
                <a:ahLst/>
                <a:cxnLst/>
                <a:rect l="0" t="0" r="0" b="0"/>
                <a:pathLst>
                  <a:path w="2616830" h="3609710">
                    <a:moveTo>
                      <a:pt x="556413" y="0"/>
                    </a:moveTo>
                    <a:cubicBezTo>
                      <a:pt x="556413" y="0"/>
                      <a:pt x="1836236" y="-26445"/>
                      <a:pt x="2372629" y="639673"/>
                    </a:cubicBezTo>
                    <a:cubicBezTo>
                      <a:pt x="2719075" y="1069905"/>
                      <a:pt x="2643850" y="1718064"/>
                      <a:pt x="2472364" y="2125325"/>
                    </a:cubicBezTo>
                    <a:cubicBezTo>
                      <a:pt x="2239477" y="2678377"/>
                      <a:pt x="1690179" y="3096582"/>
                      <a:pt x="1690179" y="3096582"/>
                    </a:cubicBezTo>
                    <a:lnTo>
                      <a:pt x="2356882" y="3389121"/>
                    </a:lnTo>
                    <a:lnTo>
                      <a:pt x="309322" y="3609567"/>
                    </a:lnTo>
                    <a:lnTo>
                      <a:pt x="0" y="2191278"/>
                    </a:lnTo>
                    <a:lnTo>
                      <a:pt x="729641" y="2562272"/>
                    </a:lnTo>
                    <a:cubicBezTo>
                      <a:pt x="729641" y="2562279"/>
                      <a:pt x="1321929" y="2328724"/>
                      <a:pt x="1663990" y="1950532"/>
                    </a:cubicBezTo>
                    <a:cubicBezTo>
                      <a:pt x="1963711" y="1619172"/>
                      <a:pt x="2199546" y="1106849"/>
                      <a:pt x="1973690" y="659840"/>
                    </a:cubicBezTo>
                    <a:cubicBezTo>
                      <a:pt x="1684988" y="88441"/>
                      <a:pt x="556413" y="0"/>
                      <a:pt x="556413" y="0"/>
                    </a:cubicBezTo>
                    <a:close/>
                  </a:path>
                </a:pathLst>
              </a:custGeom>
              <a:solidFill>
                <a:srgbClr val="F6BFBC"/>
              </a:solidFill>
              <a:ln w="7600" cap="flat">
                <a:solidFill>
                  <a:srgbClr val="F6BFBC"/>
                </a:solidFill>
                <a:bevel/>
              </a:ln>
            </p:spPr>
          </p:sp>
          <p:sp>
            <p:nvSpPr>
              <p:cNvPr id="44" name="任意多边形: 形状 37">
                <a:extLst>
                  <a:ext uri="{FF2B5EF4-FFF2-40B4-BE49-F238E27FC236}">
                    <a16:creationId xmlns:a16="http://schemas.microsoft.com/office/drawing/2014/main" id="{94E79F15-8CA6-4392-A9E7-F9FCE04F0E2C}"/>
                  </a:ext>
                </a:extLst>
              </p:cNvPr>
              <p:cNvSpPr/>
              <p:nvPr/>
            </p:nvSpPr>
            <p:spPr>
              <a:xfrm>
                <a:off x="1684684" y="5592707"/>
                <a:ext cx="2045190" cy="324173"/>
              </a:xfrm>
              <a:custGeom>
                <a:avLst/>
                <a:gdLst/>
                <a:ahLst/>
                <a:cxnLst/>
                <a:rect l="0" t="0" r="0" b="0"/>
                <a:pathLst>
                  <a:path w="2045190" h="324173">
                    <a:moveTo>
                      <a:pt x="0" y="220437"/>
                    </a:moveTo>
                    <a:lnTo>
                      <a:pt x="0" y="324173"/>
                    </a:lnTo>
                    <a:lnTo>
                      <a:pt x="2045190" y="103735"/>
                    </a:lnTo>
                    <a:lnTo>
                      <a:pt x="2045190" y="0"/>
                    </a:lnTo>
                    <a:lnTo>
                      <a:pt x="0" y="220437"/>
                    </a:lnTo>
                    <a:close/>
                  </a:path>
                </a:pathLst>
              </a:custGeom>
              <a:solidFill>
                <a:srgbClr val="DFADAA"/>
              </a:solidFill>
              <a:ln w="7600" cap="flat">
                <a:solidFill>
                  <a:srgbClr val="F6BFBC"/>
                </a:solidFill>
                <a:bevel/>
              </a:ln>
            </p:spPr>
          </p:sp>
          <p:sp>
            <p:nvSpPr>
              <p:cNvPr id="45" name="任意多边形: 形状 38">
                <a:extLst>
                  <a:ext uri="{FF2B5EF4-FFF2-40B4-BE49-F238E27FC236}">
                    <a16:creationId xmlns:a16="http://schemas.microsoft.com/office/drawing/2014/main" id="{D4F1F102-272A-4D10-8179-D317EFC795C7}"/>
                  </a:ext>
                </a:extLst>
              </p:cNvPr>
              <p:cNvSpPr/>
              <p:nvPr/>
            </p:nvSpPr>
            <p:spPr>
              <a:xfrm>
                <a:off x="1375379" y="4395084"/>
                <a:ext cx="309307" cy="1520395"/>
              </a:xfrm>
              <a:custGeom>
                <a:avLst/>
                <a:gdLst/>
                <a:ahLst/>
                <a:cxnLst/>
                <a:rect l="0" t="0" r="0" b="0"/>
                <a:pathLst>
                  <a:path w="309307" h="1520395">
                    <a:moveTo>
                      <a:pt x="0" y="0"/>
                    </a:moveTo>
                    <a:lnTo>
                      <a:pt x="0" y="106427"/>
                    </a:lnTo>
                    <a:lnTo>
                      <a:pt x="309307" y="1520395"/>
                    </a:lnTo>
                    <a:lnTo>
                      <a:pt x="309307" y="1413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A8A5"/>
              </a:solidFill>
              <a:ln w="7600" cap="flat">
                <a:solidFill>
                  <a:srgbClr val="F6BFBC"/>
                </a:solidFill>
                <a:bevel/>
              </a:ln>
            </p:spPr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979BECC-45BC-4AA6-80D1-FB77F13D80CA}"/>
                </a:ext>
              </a:extLst>
            </p:cNvPr>
            <p:cNvGrpSpPr/>
            <p:nvPr/>
          </p:nvGrpSpPr>
          <p:grpSpPr>
            <a:xfrm>
              <a:off x="2997751" y="2119088"/>
              <a:ext cx="4063090" cy="554499"/>
              <a:chOff x="2997751" y="2119088"/>
              <a:chExt cx="4063090" cy="554499"/>
            </a:xfrm>
          </p:grpSpPr>
          <p:sp>
            <p:nvSpPr>
              <p:cNvPr id="38" name="任意多边形: 形状 31">
                <a:extLst>
                  <a:ext uri="{FF2B5EF4-FFF2-40B4-BE49-F238E27FC236}">
                    <a16:creationId xmlns:a16="http://schemas.microsoft.com/office/drawing/2014/main" id="{5ED4F80B-A51C-42C5-8FB0-441DF384156C}"/>
                  </a:ext>
                </a:extLst>
              </p:cNvPr>
              <p:cNvSpPr/>
              <p:nvPr/>
            </p:nvSpPr>
            <p:spPr>
              <a:xfrm>
                <a:off x="2997751" y="2317299"/>
                <a:ext cx="158077" cy="158077"/>
              </a:xfrm>
              <a:custGeom>
                <a:avLst/>
                <a:gdLst/>
                <a:ahLst/>
                <a:cxnLst/>
                <a:rect l="0" t="0" r="0" b="0"/>
                <a:pathLst>
                  <a:path w="158077" h="158077">
                    <a:moveTo>
                      <a:pt x="0" y="79038"/>
                    </a:moveTo>
                    <a:cubicBezTo>
                      <a:pt x="0" y="35387"/>
                      <a:pt x="35387" y="0"/>
                      <a:pt x="79038" y="0"/>
                    </a:cubicBezTo>
                    <a:cubicBezTo>
                      <a:pt x="122691" y="0"/>
                      <a:pt x="158077" y="35387"/>
                      <a:pt x="158077" y="79038"/>
                    </a:cubicBezTo>
                    <a:cubicBezTo>
                      <a:pt x="158077" y="122691"/>
                      <a:pt x="122691" y="158077"/>
                      <a:pt x="79038" y="158077"/>
                    </a:cubicBezTo>
                    <a:cubicBezTo>
                      <a:pt x="35387" y="158077"/>
                      <a:pt x="0" y="122691"/>
                      <a:pt x="0" y="79038"/>
                    </a:cubicBezTo>
                    <a:close/>
                  </a:path>
                </a:pathLst>
              </a:custGeom>
              <a:solidFill>
                <a:srgbClr val="B676B1"/>
              </a:solidFill>
              <a:ln w="7600" cap="flat">
                <a:solidFill>
                  <a:srgbClr val="B676B1"/>
                </a:solidFill>
                <a:bevel/>
              </a:ln>
            </p:spPr>
          </p:sp>
          <p:sp>
            <p:nvSpPr>
              <p:cNvPr id="39" name="任意多边形: 形状 32">
                <a:extLst>
                  <a:ext uri="{FF2B5EF4-FFF2-40B4-BE49-F238E27FC236}">
                    <a16:creationId xmlns:a16="http://schemas.microsoft.com/office/drawing/2014/main" id="{D979B4DA-6898-4507-9FC4-9FAFE245EDD7}"/>
                  </a:ext>
                </a:extLst>
              </p:cNvPr>
              <p:cNvSpPr/>
              <p:nvPr/>
            </p:nvSpPr>
            <p:spPr>
              <a:xfrm>
                <a:off x="3136869" y="2392802"/>
                <a:ext cx="1707895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07895" h="7600" fill="none">
                    <a:moveTo>
                      <a:pt x="0" y="0"/>
                    </a:moveTo>
                    <a:lnTo>
                      <a:pt x="1707895" y="0"/>
                    </a:lnTo>
                  </a:path>
                </a:pathLst>
              </a:custGeom>
              <a:solidFill>
                <a:srgbClr val="B676B1"/>
              </a:solidFill>
              <a:ln w="20267" cap="flat">
                <a:solidFill>
                  <a:srgbClr val="B676B1"/>
                </a:solidFill>
                <a:custDash>
                  <a:ds d="380000" sp="120000"/>
                </a:custDash>
                <a:bevel/>
              </a:ln>
            </p:spPr>
          </p:sp>
          <p:sp>
            <p:nvSpPr>
              <p:cNvPr id="40" name="任意多边形: 形状 33">
                <a:extLst>
                  <a:ext uri="{FF2B5EF4-FFF2-40B4-BE49-F238E27FC236}">
                    <a16:creationId xmlns:a16="http://schemas.microsoft.com/office/drawing/2014/main" id="{2954422D-37ED-4B2F-B8A7-6F61F03D4E20}"/>
                  </a:ext>
                </a:extLst>
              </p:cNvPr>
              <p:cNvSpPr/>
              <p:nvPr/>
            </p:nvSpPr>
            <p:spPr>
              <a:xfrm>
                <a:off x="4449853" y="2119088"/>
                <a:ext cx="2610988" cy="554499"/>
              </a:xfrm>
              <a:custGeom>
                <a:avLst/>
                <a:gdLst/>
                <a:ahLst/>
                <a:cxnLst/>
                <a:rect l="l" t="t" r="r" b="b"/>
                <a:pathLst>
                  <a:path w="2610988" h="554499">
                    <a:moveTo>
                      <a:pt x="42991" y="0"/>
                    </a:moveTo>
                    <a:lnTo>
                      <a:pt x="2567994" y="0"/>
                    </a:lnTo>
                    <a:cubicBezTo>
                      <a:pt x="2591744" y="0"/>
                      <a:pt x="2610988" y="23933"/>
                      <a:pt x="2610988" y="53457"/>
                    </a:cubicBezTo>
                    <a:lnTo>
                      <a:pt x="2610988" y="501042"/>
                    </a:lnTo>
                    <a:cubicBezTo>
                      <a:pt x="2610988" y="530566"/>
                      <a:pt x="2591744" y="554499"/>
                      <a:pt x="2567994" y="554499"/>
                    </a:cubicBezTo>
                    <a:lnTo>
                      <a:pt x="42991" y="554499"/>
                    </a:lnTo>
                    <a:cubicBezTo>
                      <a:pt x="19248" y="554499"/>
                      <a:pt x="0" y="530566"/>
                      <a:pt x="0" y="501042"/>
                    </a:cubicBezTo>
                    <a:lnTo>
                      <a:pt x="0" y="53457"/>
                    </a:lnTo>
                    <a:cubicBezTo>
                      <a:pt x="0" y="23933"/>
                      <a:pt x="19248" y="0"/>
                      <a:pt x="42991" y="0"/>
                    </a:cubicBezTo>
                    <a:close/>
                  </a:path>
                </a:pathLst>
              </a:custGeom>
              <a:solidFill>
                <a:srgbClr val="B676B1"/>
              </a:solidFill>
              <a:ln w="7600" cap="flat">
                <a:solidFill>
                  <a:srgbClr val="B676B1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dirty="0">
                    <a:solidFill>
                      <a:srgbClr val="FFFFFF"/>
                    </a:solidFill>
                    <a:latin typeface="Comic Sans MS" panose="030F0702030302020204" pitchFamily="66" charset="0"/>
                  </a:rPr>
                  <a:t>P</a:t>
                </a:r>
                <a:r>
                  <a:rPr sz="1200" dirty="0">
                    <a:solidFill>
                      <a:srgbClr val="FFFFFF"/>
                    </a:solidFill>
                    <a:latin typeface="Comic Sans MS" panose="030F0702030302020204" pitchFamily="66" charset="0"/>
                  </a:rPr>
                  <a:t>ose perceptual detection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6699554-11E4-4301-831E-E56557D97A6F}"/>
                </a:ext>
              </a:extLst>
            </p:cNvPr>
            <p:cNvGrpSpPr/>
            <p:nvPr/>
          </p:nvGrpSpPr>
          <p:grpSpPr>
            <a:xfrm>
              <a:off x="3770253" y="2813272"/>
              <a:ext cx="4131033" cy="554499"/>
              <a:chOff x="3770253" y="2813272"/>
              <a:chExt cx="4131033" cy="554499"/>
            </a:xfrm>
          </p:grpSpPr>
          <p:sp>
            <p:nvSpPr>
              <p:cNvPr id="35" name="任意多边形: 形状 28">
                <a:extLst>
                  <a:ext uri="{FF2B5EF4-FFF2-40B4-BE49-F238E27FC236}">
                    <a16:creationId xmlns:a16="http://schemas.microsoft.com/office/drawing/2014/main" id="{CE52FC6B-1C44-4AB2-A3CB-033FBE50892D}"/>
                  </a:ext>
                </a:extLst>
              </p:cNvPr>
              <p:cNvSpPr/>
              <p:nvPr/>
            </p:nvSpPr>
            <p:spPr>
              <a:xfrm>
                <a:off x="3770253" y="3011483"/>
                <a:ext cx="158077" cy="158077"/>
              </a:xfrm>
              <a:custGeom>
                <a:avLst/>
                <a:gdLst/>
                <a:ahLst/>
                <a:cxnLst/>
                <a:rect l="0" t="0" r="0" b="0"/>
                <a:pathLst>
                  <a:path w="158077" h="158077">
                    <a:moveTo>
                      <a:pt x="0" y="79038"/>
                    </a:moveTo>
                    <a:cubicBezTo>
                      <a:pt x="0" y="35387"/>
                      <a:pt x="35387" y="0"/>
                      <a:pt x="79038" y="0"/>
                    </a:cubicBezTo>
                    <a:cubicBezTo>
                      <a:pt x="122690" y="0"/>
                      <a:pt x="158077" y="35387"/>
                      <a:pt x="158077" y="79038"/>
                    </a:cubicBezTo>
                    <a:cubicBezTo>
                      <a:pt x="158077" y="122690"/>
                      <a:pt x="122690" y="158077"/>
                      <a:pt x="79038" y="158077"/>
                    </a:cubicBezTo>
                    <a:cubicBezTo>
                      <a:pt x="35387" y="158077"/>
                      <a:pt x="0" y="122690"/>
                      <a:pt x="0" y="79038"/>
                    </a:cubicBezTo>
                    <a:close/>
                  </a:path>
                </a:pathLst>
              </a:custGeom>
              <a:solidFill>
                <a:srgbClr val="E87B8F"/>
              </a:solidFill>
              <a:ln w="7600" cap="flat">
                <a:solidFill>
                  <a:srgbClr val="E87B8F"/>
                </a:solidFill>
                <a:bevel/>
              </a:ln>
            </p:spPr>
          </p:sp>
          <p:sp>
            <p:nvSpPr>
              <p:cNvPr id="36" name="任意多边形: 形状 29">
                <a:extLst>
                  <a:ext uri="{FF2B5EF4-FFF2-40B4-BE49-F238E27FC236}">
                    <a16:creationId xmlns:a16="http://schemas.microsoft.com/office/drawing/2014/main" id="{8574654C-75B9-4F64-9B29-3D1A1B0BAFBF}"/>
                  </a:ext>
                </a:extLst>
              </p:cNvPr>
              <p:cNvSpPr/>
              <p:nvPr/>
            </p:nvSpPr>
            <p:spPr>
              <a:xfrm>
                <a:off x="3927497" y="3086986"/>
                <a:ext cx="1790013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90013" h="7600" fill="none">
                    <a:moveTo>
                      <a:pt x="0" y="0"/>
                    </a:moveTo>
                    <a:lnTo>
                      <a:pt x="1790013" y="0"/>
                    </a:lnTo>
                  </a:path>
                </a:pathLst>
              </a:custGeom>
              <a:solidFill>
                <a:srgbClr val="E87B8F"/>
              </a:solidFill>
              <a:ln w="20267" cap="flat">
                <a:solidFill>
                  <a:srgbClr val="E87B8F"/>
                </a:solidFill>
                <a:custDash>
                  <a:ds d="380000" sp="120000"/>
                </a:custDash>
                <a:bevel/>
              </a:ln>
            </p:spPr>
          </p:sp>
          <p:sp>
            <p:nvSpPr>
              <p:cNvPr id="37" name="任意多边形: 形状 30">
                <a:extLst>
                  <a:ext uri="{FF2B5EF4-FFF2-40B4-BE49-F238E27FC236}">
                    <a16:creationId xmlns:a16="http://schemas.microsoft.com/office/drawing/2014/main" id="{C36F61B8-9245-4D62-B736-3DDB91135EEB}"/>
                  </a:ext>
                </a:extLst>
              </p:cNvPr>
              <p:cNvSpPr/>
              <p:nvPr/>
            </p:nvSpPr>
            <p:spPr>
              <a:xfrm>
                <a:off x="5290299" y="2813272"/>
                <a:ext cx="2610988" cy="554499"/>
              </a:xfrm>
              <a:custGeom>
                <a:avLst/>
                <a:gdLst/>
                <a:ahLst/>
                <a:cxnLst/>
                <a:rect l="l" t="t" r="r" b="b"/>
                <a:pathLst>
                  <a:path w="2610988" h="554499">
                    <a:moveTo>
                      <a:pt x="42991" y="0"/>
                    </a:moveTo>
                    <a:lnTo>
                      <a:pt x="2568002" y="0"/>
                    </a:lnTo>
                    <a:cubicBezTo>
                      <a:pt x="2591744" y="0"/>
                      <a:pt x="2610988" y="23933"/>
                      <a:pt x="2610988" y="53457"/>
                    </a:cubicBezTo>
                    <a:lnTo>
                      <a:pt x="2610988" y="501043"/>
                    </a:lnTo>
                    <a:cubicBezTo>
                      <a:pt x="2610988" y="530566"/>
                      <a:pt x="2591744" y="554499"/>
                      <a:pt x="2568002" y="554499"/>
                    </a:cubicBezTo>
                    <a:lnTo>
                      <a:pt x="42991" y="554499"/>
                    </a:lnTo>
                    <a:cubicBezTo>
                      <a:pt x="19248" y="554499"/>
                      <a:pt x="0" y="530566"/>
                      <a:pt x="0" y="501043"/>
                    </a:cubicBezTo>
                    <a:lnTo>
                      <a:pt x="0" y="53457"/>
                    </a:lnTo>
                    <a:cubicBezTo>
                      <a:pt x="0" y="23933"/>
                      <a:pt x="19248" y="0"/>
                      <a:pt x="42991" y="0"/>
                    </a:cubicBezTo>
                    <a:close/>
                  </a:path>
                </a:pathLst>
              </a:custGeom>
              <a:solidFill>
                <a:srgbClr val="E87B8F"/>
              </a:solidFill>
              <a:ln w="7600" cap="flat">
                <a:solidFill>
                  <a:srgbClr val="E87B8F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dirty="0">
                    <a:solidFill>
                      <a:srgbClr val="FFFFFF"/>
                    </a:solidFill>
                    <a:latin typeface="Comic Sans MS" panose="030F0702030302020204" pitchFamily="66" charset="0"/>
                  </a:rPr>
                  <a:t>E</a:t>
                </a:r>
                <a:r>
                  <a:rPr sz="1200" dirty="0">
                    <a:solidFill>
                      <a:srgbClr val="FFFFFF"/>
                    </a:solidFill>
                    <a:latin typeface="Comic Sans MS" panose="030F0702030302020204" pitchFamily="66" charset="0"/>
                  </a:rPr>
                  <a:t>xtract useful information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267E97F-B76D-4A5B-9172-4AC1B8AF29BF}"/>
                </a:ext>
              </a:extLst>
            </p:cNvPr>
            <p:cNvGrpSpPr/>
            <p:nvPr/>
          </p:nvGrpSpPr>
          <p:grpSpPr>
            <a:xfrm>
              <a:off x="3891717" y="3507464"/>
              <a:ext cx="4488203" cy="554499"/>
              <a:chOff x="3891717" y="3507464"/>
              <a:chExt cx="4488203" cy="554499"/>
            </a:xfrm>
          </p:grpSpPr>
          <p:sp>
            <p:nvSpPr>
              <p:cNvPr id="32" name="任意多边形: 形状 25">
                <a:extLst>
                  <a:ext uri="{FF2B5EF4-FFF2-40B4-BE49-F238E27FC236}">
                    <a16:creationId xmlns:a16="http://schemas.microsoft.com/office/drawing/2014/main" id="{E3974719-4300-4E97-9F3F-C9A3DF309305}"/>
                  </a:ext>
                </a:extLst>
              </p:cNvPr>
              <p:cNvSpPr/>
              <p:nvPr/>
            </p:nvSpPr>
            <p:spPr>
              <a:xfrm>
                <a:off x="3891717" y="3705675"/>
                <a:ext cx="158077" cy="158077"/>
              </a:xfrm>
              <a:custGeom>
                <a:avLst/>
                <a:gdLst/>
                <a:ahLst/>
                <a:cxnLst/>
                <a:rect l="0" t="0" r="0" b="0"/>
                <a:pathLst>
                  <a:path w="158077" h="158077">
                    <a:moveTo>
                      <a:pt x="0" y="79038"/>
                    </a:moveTo>
                    <a:cubicBezTo>
                      <a:pt x="0" y="35387"/>
                      <a:pt x="35387" y="0"/>
                      <a:pt x="79038" y="0"/>
                    </a:cubicBezTo>
                    <a:cubicBezTo>
                      <a:pt x="122690" y="0"/>
                      <a:pt x="158077" y="35387"/>
                      <a:pt x="158077" y="79038"/>
                    </a:cubicBezTo>
                    <a:cubicBezTo>
                      <a:pt x="158077" y="122690"/>
                      <a:pt x="122690" y="158077"/>
                      <a:pt x="79038" y="158077"/>
                    </a:cubicBezTo>
                    <a:cubicBezTo>
                      <a:pt x="35387" y="158077"/>
                      <a:pt x="0" y="122690"/>
                      <a:pt x="0" y="79038"/>
                    </a:cubicBezTo>
                    <a:close/>
                  </a:path>
                </a:pathLst>
              </a:custGeom>
              <a:solidFill>
                <a:srgbClr val="EAB950"/>
              </a:solidFill>
              <a:ln w="7600" cap="flat">
                <a:solidFill>
                  <a:srgbClr val="EAB950"/>
                </a:solidFill>
                <a:bevel/>
              </a:ln>
            </p:spPr>
          </p:sp>
          <p:sp>
            <p:nvSpPr>
              <p:cNvPr id="33" name="任意多边形: 形状 26">
                <a:extLst>
                  <a:ext uri="{FF2B5EF4-FFF2-40B4-BE49-F238E27FC236}">
                    <a16:creationId xmlns:a16="http://schemas.microsoft.com/office/drawing/2014/main" id="{F8A276D9-D548-4D0F-A8C5-5654C0F40572}"/>
                  </a:ext>
                </a:extLst>
              </p:cNvPr>
              <p:cNvSpPr/>
              <p:nvPr/>
            </p:nvSpPr>
            <p:spPr>
              <a:xfrm>
                <a:off x="4027331" y="3781177"/>
                <a:ext cx="177504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775041" h="7600" fill="none">
                    <a:moveTo>
                      <a:pt x="0" y="0"/>
                    </a:moveTo>
                    <a:lnTo>
                      <a:pt x="1775041" y="0"/>
                    </a:lnTo>
                  </a:path>
                </a:pathLst>
              </a:custGeom>
              <a:solidFill>
                <a:srgbClr val="EAB950"/>
              </a:solidFill>
              <a:ln w="20267" cap="flat">
                <a:solidFill>
                  <a:srgbClr val="EAB950"/>
                </a:solidFill>
                <a:custDash>
                  <a:ds d="380000" sp="120000"/>
                </a:custDash>
                <a:bevel/>
              </a:ln>
            </p:spPr>
          </p:sp>
          <p:sp>
            <p:nvSpPr>
              <p:cNvPr id="34" name="任意多边形: 形状 27">
                <a:extLst>
                  <a:ext uri="{FF2B5EF4-FFF2-40B4-BE49-F238E27FC236}">
                    <a16:creationId xmlns:a16="http://schemas.microsoft.com/office/drawing/2014/main" id="{FFBF5C89-2FBB-402B-AC5B-7A05CE8C5B3A}"/>
                  </a:ext>
                </a:extLst>
              </p:cNvPr>
              <p:cNvSpPr/>
              <p:nvPr/>
            </p:nvSpPr>
            <p:spPr>
              <a:xfrm>
                <a:off x="5768932" y="3507464"/>
                <a:ext cx="2610988" cy="554499"/>
              </a:xfrm>
              <a:custGeom>
                <a:avLst/>
                <a:gdLst/>
                <a:ahLst/>
                <a:cxnLst/>
                <a:rect l="l" t="t" r="r" b="b"/>
                <a:pathLst>
                  <a:path w="2610988" h="554499">
                    <a:moveTo>
                      <a:pt x="42991" y="0"/>
                    </a:moveTo>
                    <a:lnTo>
                      <a:pt x="2568002" y="0"/>
                    </a:lnTo>
                    <a:cubicBezTo>
                      <a:pt x="2591744" y="0"/>
                      <a:pt x="2610988" y="23933"/>
                      <a:pt x="2610988" y="53457"/>
                    </a:cubicBezTo>
                    <a:lnTo>
                      <a:pt x="2610988" y="501043"/>
                    </a:lnTo>
                    <a:cubicBezTo>
                      <a:pt x="2610988" y="530566"/>
                      <a:pt x="2591744" y="554499"/>
                      <a:pt x="2568002" y="554499"/>
                    </a:cubicBezTo>
                    <a:lnTo>
                      <a:pt x="42991" y="554499"/>
                    </a:lnTo>
                    <a:cubicBezTo>
                      <a:pt x="19248" y="554499"/>
                      <a:pt x="0" y="530566"/>
                      <a:pt x="0" y="501043"/>
                    </a:cubicBezTo>
                    <a:lnTo>
                      <a:pt x="0" y="53457"/>
                    </a:lnTo>
                    <a:cubicBezTo>
                      <a:pt x="0" y="23933"/>
                      <a:pt x="19248" y="0"/>
                      <a:pt x="42991" y="0"/>
                    </a:cubicBezTo>
                    <a:close/>
                  </a:path>
                </a:pathLst>
              </a:custGeom>
              <a:solidFill>
                <a:srgbClr val="EAB950"/>
              </a:solidFill>
              <a:ln w="7600" cap="flat">
                <a:solidFill>
                  <a:srgbClr val="EAB950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  <a:latin typeface="Comic Sans MS"/>
                  </a:rPr>
                  <a:t>Evaluate and quantify the action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643F553-A0A1-4B5E-BC5F-713C8264B3B2}"/>
                </a:ext>
              </a:extLst>
            </p:cNvPr>
            <p:cNvGrpSpPr/>
            <p:nvPr/>
          </p:nvGrpSpPr>
          <p:grpSpPr>
            <a:xfrm>
              <a:off x="3678316" y="4201648"/>
              <a:ext cx="4222970" cy="554499"/>
              <a:chOff x="3678316" y="4201648"/>
              <a:chExt cx="4222970" cy="554499"/>
            </a:xfrm>
          </p:grpSpPr>
          <p:sp>
            <p:nvSpPr>
              <p:cNvPr id="29" name="任意多边形: 形状 22">
                <a:extLst>
                  <a:ext uri="{FF2B5EF4-FFF2-40B4-BE49-F238E27FC236}">
                    <a16:creationId xmlns:a16="http://schemas.microsoft.com/office/drawing/2014/main" id="{D18C8512-F8F5-4ACC-B7ED-6AFE5879A5F5}"/>
                  </a:ext>
                </a:extLst>
              </p:cNvPr>
              <p:cNvSpPr/>
              <p:nvPr/>
            </p:nvSpPr>
            <p:spPr>
              <a:xfrm>
                <a:off x="3678316" y="4406931"/>
                <a:ext cx="158077" cy="158077"/>
              </a:xfrm>
              <a:custGeom>
                <a:avLst/>
                <a:gdLst/>
                <a:ahLst/>
                <a:cxnLst/>
                <a:rect l="0" t="0" r="0" b="0"/>
                <a:pathLst>
                  <a:path w="158077" h="158077">
                    <a:moveTo>
                      <a:pt x="0" y="79038"/>
                    </a:moveTo>
                    <a:cubicBezTo>
                      <a:pt x="0" y="35387"/>
                      <a:pt x="35387" y="0"/>
                      <a:pt x="79038" y="0"/>
                    </a:cubicBezTo>
                    <a:cubicBezTo>
                      <a:pt x="122690" y="0"/>
                      <a:pt x="158077" y="35387"/>
                      <a:pt x="158077" y="79038"/>
                    </a:cubicBezTo>
                    <a:cubicBezTo>
                      <a:pt x="158077" y="122690"/>
                      <a:pt x="122690" y="158077"/>
                      <a:pt x="79038" y="158077"/>
                    </a:cubicBezTo>
                    <a:cubicBezTo>
                      <a:pt x="35387" y="158077"/>
                      <a:pt x="0" y="122690"/>
                      <a:pt x="0" y="79038"/>
                    </a:cubicBezTo>
                    <a:close/>
                  </a:path>
                </a:pathLst>
              </a:custGeom>
              <a:solidFill>
                <a:srgbClr val="F7A342"/>
              </a:solidFill>
              <a:ln w="7600" cap="flat">
                <a:solidFill>
                  <a:srgbClr val="F7A342"/>
                </a:solidFill>
                <a:bevel/>
              </a:ln>
            </p:spPr>
          </p:sp>
          <p:sp>
            <p:nvSpPr>
              <p:cNvPr id="30" name="任意多边形: 形状 23">
                <a:extLst>
                  <a:ext uri="{FF2B5EF4-FFF2-40B4-BE49-F238E27FC236}">
                    <a16:creationId xmlns:a16="http://schemas.microsoft.com/office/drawing/2014/main" id="{40294A50-6F06-4E75-85FB-550311618487}"/>
                  </a:ext>
                </a:extLst>
              </p:cNvPr>
              <p:cNvSpPr/>
              <p:nvPr/>
            </p:nvSpPr>
            <p:spPr>
              <a:xfrm>
                <a:off x="3813928" y="4482433"/>
                <a:ext cx="1507559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507559" h="7600" fill="none">
                    <a:moveTo>
                      <a:pt x="0" y="0"/>
                    </a:moveTo>
                    <a:lnTo>
                      <a:pt x="1507559" y="0"/>
                    </a:lnTo>
                  </a:path>
                </a:pathLst>
              </a:custGeom>
              <a:solidFill>
                <a:srgbClr val="F7A342"/>
              </a:solidFill>
              <a:ln w="20267" cap="flat">
                <a:solidFill>
                  <a:srgbClr val="F7A342"/>
                </a:solidFill>
                <a:custDash>
                  <a:ds d="380000" sp="120000"/>
                </a:custDash>
                <a:bevel/>
              </a:ln>
            </p:spPr>
          </p:sp>
          <p:sp>
            <p:nvSpPr>
              <p:cNvPr id="31" name="任意多边形: 形状 24">
                <a:extLst>
                  <a:ext uri="{FF2B5EF4-FFF2-40B4-BE49-F238E27FC236}">
                    <a16:creationId xmlns:a16="http://schemas.microsoft.com/office/drawing/2014/main" id="{9E63AB30-60BA-40FC-B28A-49996E2799CD}"/>
                  </a:ext>
                </a:extLst>
              </p:cNvPr>
              <p:cNvSpPr/>
              <p:nvPr/>
            </p:nvSpPr>
            <p:spPr>
              <a:xfrm>
                <a:off x="5290299" y="4201648"/>
                <a:ext cx="2610988" cy="554499"/>
              </a:xfrm>
              <a:custGeom>
                <a:avLst/>
                <a:gdLst/>
                <a:ahLst/>
                <a:cxnLst/>
                <a:rect l="l" t="t" r="r" b="b"/>
                <a:pathLst>
                  <a:path w="2610988" h="554499">
                    <a:moveTo>
                      <a:pt x="42991" y="0"/>
                    </a:moveTo>
                    <a:lnTo>
                      <a:pt x="2568002" y="0"/>
                    </a:lnTo>
                    <a:cubicBezTo>
                      <a:pt x="2591744" y="0"/>
                      <a:pt x="2610988" y="23933"/>
                      <a:pt x="2610988" y="53457"/>
                    </a:cubicBezTo>
                    <a:lnTo>
                      <a:pt x="2610988" y="501043"/>
                    </a:lnTo>
                    <a:cubicBezTo>
                      <a:pt x="2610988" y="530566"/>
                      <a:pt x="2591744" y="554499"/>
                      <a:pt x="2568002" y="554499"/>
                    </a:cubicBezTo>
                    <a:lnTo>
                      <a:pt x="42991" y="554499"/>
                    </a:lnTo>
                    <a:cubicBezTo>
                      <a:pt x="19248" y="554499"/>
                      <a:pt x="0" y="530566"/>
                      <a:pt x="0" y="501043"/>
                    </a:cubicBezTo>
                    <a:lnTo>
                      <a:pt x="0" y="53457"/>
                    </a:lnTo>
                    <a:cubicBezTo>
                      <a:pt x="0" y="23933"/>
                      <a:pt x="19248" y="0"/>
                      <a:pt x="42991" y="0"/>
                    </a:cubicBezTo>
                    <a:close/>
                  </a:path>
                </a:pathLst>
              </a:custGeom>
              <a:solidFill>
                <a:srgbClr val="F7A342"/>
              </a:solidFill>
              <a:ln w="7600" cap="flat">
                <a:solidFill>
                  <a:srgbClr val="F7A342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  <a:latin typeface="Comic Sans MS" panose="030F0702030302020204" pitchFamily="66" charset="0"/>
                  </a:rPr>
                  <a:t>Feedback for every turn 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167C87F-423A-450C-9DCB-465508AEC0A6}"/>
                </a:ext>
              </a:extLst>
            </p:cNvPr>
            <p:cNvGrpSpPr/>
            <p:nvPr/>
          </p:nvGrpSpPr>
          <p:grpSpPr>
            <a:xfrm>
              <a:off x="3150420" y="4895839"/>
              <a:ext cx="3910420" cy="554499"/>
              <a:chOff x="3150420" y="4895839"/>
              <a:chExt cx="3910420" cy="554499"/>
            </a:xfrm>
          </p:grpSpPr>
          <p:sp>
            <p:nvSpPr>
              <p:cNvPr id="26" name="任意多边形: 形状 19">
                <a:extLst>
                  <a:ext uri="{FF2B5EF4-FFF2-40B4-BE49-F238E27FC236}">
                    <a16:creationId xmlns:a16="http://schemas.microsoft.com/office/drawing/2014/main" id="{7A6FF4AF-C9C1-4A7A-B1F2-5E7E8C6FE213}"/>
                  </a:ext>
                </a:extLst>
              </p:cNvPr>
              <p:cNvSpPr/>
              <p:nvPr/>
            </p:nvSpPr>
            <p:spPr>
              <a:xfrm>
                <a:off x="3150420" y="5094050"/>
                <a:ext cx="158077" cy="158077"/>
              </a:xfrm>
              <a:custGeom>
                <a:avLst/>
                <a:gdLst/>
                <a:ahLst/>
                <a:cxnLst/>
                <a:rect l="0" t="0" r="0" b="0"/>
                <a:pathLst>
                  <a:path w="158077" h="158077">
                    <a:moveTo>
                      <a:pt x="0" y="79038"/>
                    </a:moveTo>
                    <a:cubicBezTo>
                      <a:pt x="0" y="35387"/>
                      <a:pt x="35387" y="0"/>
                      <a:pt x="79038" y="0"/>
                    </a:cubicBezTo>
                    <a:cubicBezTo>
                      <a:pt x="122690" y="0"/>
                      <a:pt x="158077" y="35387"/>
                      <a:pt x="158077" y="79038"/>
                    </a:cubicBezTo>
                    <a:cubicBezTo>
                      <a:pt x="158077" y="122690"/>
                      <a:pt x="122690" y="158077"/>
                      <a:pt x="79038" y="158077"/>
                    </a:cubicBezTo>
                    <a:cubicBezTo>
                      <a:pt x="35387" y="158077"/>
                      <a:pt x="0" y="122690"/>
                      <a:pt x="0" y="79038"/>
                    </a:cubicBezTo>
                    <a:close/>
                  </a:path>
                </a:pathLst>
              </a:custGeom>
              <a:solidFill>
                <a:srgbClr val="66B7DA"/>
              </a:solidFill>
              <a:ln w="7600" cap="flat">
                <a:solidFill>
                  <a:srgbClr val="66B7DA"/>
                </a:solidFill>
                <a:bevel/>
              </a:ln>
            </p:spPr>
          </p:sp>
          <p:sp>
            <p:nvSpPr>
              <p:cNvPr id="27" name="任意多边形: 形状 20">
                <a:extLst>
                  <a:ext uri="{FF2B5EF4-FFF2-40B4-BE49-F238E27FC236}">
                    <a16:creationId xmlns:a16="http://schemas.microsoft.com/office/drawing/2014/main" id="{7A32BB82-AED6-4799-B720-3512F8F33936}"/>
                  </a:ext>
                </a:extLst>
              </p:cNvPr>
              <p:cNvSpPr/>
              <p:nvPr/>
            </p:nvSpPr>
            <p:spPr>
              <a:xfrm>
                <a:off x="3303500" y="5169553"/>
                <a:ext cx="1438087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1438087" h="7600" fill="none">
                    <a:moveTo>
                      <a:pt x="0" y="0"/>
                    </a:moveTo>
                    <a:lnTo>
                      <a:pt x="1438087" y="0"/>
                    </a:lnTo>
                  </a:path>
                </a:pathLst>
              </a:custGeom>
              <a:solidFill>
                <a:srgbClr val="66B7DA"/>
              </a:solidFill>
              <a:ln w="20267" cap="flat">
                <a:solidFill>
                  <a:srgbClr val="66B7DA"/>
                </a:solidFill>
                <a:custDash>
                  <a:ds d="380000" sp="120000"/>
                </a:custDash>
                <a:bevel/>
              </a:ln>
            </p:spPr>
          </p:sp>
          <p:sp>
            <p:nvSpPr>
              <p:cNvPr id="28" name="任意多边形: 形状 21">
                <a:extLst>
                  <a:ext uri="{FF2B5EF4-FFF2-40B4-BE49-F238E27FC236}">
                    <a16:creationId xmlns:a16="http://schemas.microsoft.com/office/drawing/2014/main" id="{C50945B6-104F-427A-9862-2670D6612174}"/>
                  </a:ext>
                </a:extLst>
              </p:cNvPr>
              <p:cNvSpPr/>
              <p:nvPr/>
            </p:nvSpPr>
            <p:spPr>
              <a:xfrm>
                <a:off x="4449853" y="4895839"/>
                <a:ext cx="2610988" cy="554499"/>
              </a:xfrm>
              <a:custGeom>
                <a:avLst/>
                <a:gdLst/>
                <a:ahLst/>
                <a:cxnLst/>
                <a:rect l="l" t="t" r="r" b="b"/>
                <a:pathLst>
                  <a:path w="2610988" h="554499">
                    <a:moveTo>
                      <a:pt x="42991" y="0"/>
                    </a:moveTo>
                    <a:lnTo>
                      <a:pt x="2568002" y="0"/>
                    </a:lnTo>
                    <a:cubicBezTo>
                      <a:pt x="2591744" y="0"/>
                      <a:pt x="2610988" y="23933"/>
                      <a:pt x="2610988" y="53457"/>
                    </a:cubicBezTo>
                    <a:lnTo>
                      <a:pt x="2610988" y="501043"/>
                    </a:lnTo>
                    <a:cubicBezTo>
                      <a:pt x="2610988" y="530566"/>
                      <a:pt x="2591744" y="554499"/>
                      <a:pt x="2568002" y="554499"/>
                    </a:cubicBezTo>
                    <a:lnTo>
                      <a:pt x="42991" y="554499"/>
                    </a:lnTo>
                    <a:cubicBezTo>
                      <a:pt x="19248" y="554499"/>
                      <a:pt x="0" y="530566"/>
                      <a:pt x="0" y="501043"/>
                    </a:cubicBezTo>
                    <a:lnTo>
                      <a:pt x="0" y="53457"/>
                    </a:lnTo>
                    <a:cubicBezTo>
                      <a:pt x="0" y="23933"/>
                      <a:pt x="19248" y="0"/>
                      <a:pt x="42991" y="0"/>
                    </a:cubicBezTo>
                    <a:close/>
                  </a:path>
                </a:pathLst>
              </a:custGeom>
              <a:solidFill>
                <a:srgbClr val="66B7DA"/>
              </a:solidFill>
              <a:ln w="7600" cap="flat">
                <a:solidFill>
                  <a:srgbClr val="66B7DA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dirty="0">
                    <a:solidFill>
                      <a:srgbClr val="FFFFFF"/>
                    </a:solidFill>
                    <a:latin typeface="Comic Sans MS" panose="030F0702030302020204" pitchFamily="66" charset="0"/>
                  </a:rPr>
                  <a:t>Update your actions</a:t>
                </a:r>
                <a:endParaRPr sz="1200" dirty="0">
                  <a:solidFill>
                    <a:srgbClr val="FFFFFF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8" name="Text 200">
              <a:extLst>
                <a:ext uri="{FF2B5EF4-FFF2-40B4-BE49-F238E27FC236}">
                  <a16:creationId xmlns:a16="http://schemas.microsoft.com/office/drawing/2014/main" id="{277B5D22-5ECB-46A6-B3CF-0FFEC2A6F967}"/>
                </a:ext>
              </a:extLst>
            </p:cNvPr>
            <p:cNvSpPr txBox="1"/>
            <p:nvPr/>
          </p:nvSpPr>
          <p:spPr>
            <a:xfrm>
              <a:off x="4381093" y="1175128"/>
              <a:ext cx="3278891" cy="402800"/>
            </a:xfrm>
            <a:prstGeom prst="rect">
              <a:avLst/>
            </a:prstGeom>
            <a:noFill/>
          </p:spPr>
          <p:txBody>
            <a:bodyPr wrap="square" lIns="36000" tIns="0" rIns="36000" bIns="0" rtlCol="0" anchor="t"/>
            <a:lstStyle/>
            <a:p>
              <a:pPr algn="l">
                <a:lnSpc>
                  <a:spcPct val="100000"/>
                </a:lnSpc>
              </a:pPr>
              <a:r>
                <a:rPr sz="2584" b="1" dirty="0">
                  <a:solidFill>
                    <a:srgbClr val="595757"/>
                  </a:solidFill>
                  <a:latin typeface="Arial"/>
                </a:rPr>
                <a:t>Pose Corrector</a:t>
              </a:r>
            </a:p>
          </p:txBody>
        </p:sp>
        <p:sp>
          <p:nvSpPr>
            <p:cNvPr id="19" name="Text 201">
              <a:extLst>
                <a:ext uri="{FF2B5EF4-FFF2-40B4-BE49-F238E27FC236}">
                  <a16:creationId xmlns:a16="http://schemas.microsoft.com/office/drawing/2014/main" id="{A3750314-A400-473B-8034-B4F5E29803BB}"/>
                </a:ext>
              </a:extLst>
            </p:cNvPr>
            <p:cNvSpPr txBox="1"/>
            <p:nvPr/>
          </p:nvSpPr>
          <p:spPr>
            <a:xfrm>
              <a:off x="4449853" y="1635426"/>
              <a:ext cx="3170720" cy="219189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064">
                  <a:solidFill>
                    <a:srgbClr val="595757"/>
                  </a:solidFill>
                  <a:latin typeface="Arial"/>
                </a:rPr>
                <a:t>   make your exercise more efficient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4A8BB72-F049-4921-B59C-3D8200FB0AB1}"/>
                </a:ext>
              </a:extLst>
            </p:cNvPr>
            <p:cNvGrpSpPr/>
            <p:nvPr/>
          </p:nvGrpSpPr>
          <p:grpSpPr>
            <a:xfrm>
              <a:off x="2071281" y="1534655"/>
              <a:ext cx="683860" cy="456000"/>
              <a:chOff x="2071281" y="1534655"/>
              <a:chExt cx="683860" cy="456000"/>
            </a:xfrm>
          </p:grpSpPr>
          <p:sp>
            <p:nvSpPr>
              <p:cNvPr id="22" name="任意多边形: 形状 15">
                <a:extLst>
                  <a:ext uri="{FF2B5EF4-FFF2-40B4-BE49-F238E27FC236}">
                    <a16:creationId xmlns:a16="http://schemas.microsoft.com/office/drawing/2014/main" id="{3794D604-0B21-41D1-9976-E091F75F6C95}"/>
                  </a:ext>
                </a:extLst>
              </p:cNvPr>
              <p:cNvSpPr/>
              <p:nvPr/>
            </p:nvSpPr>
            <p:spPr>
              <a:xfrm>
                <a:off x="2413141" y="1534655"/>
                <a:ext cx="342000" cy="456000"/>
              </a:xfrm>
              <a:custGeom>
                <a:avLst/>
                <a:gdLst/>
                <a:ahLst/>
                <a:cxnLst/>
                <a:rect l="0" t="0" r="0" b="0"/>
                <a:pathLst>
                  <a:path w="342000" h="456000">
                    <a:moveTo>
                      <a:pt x="0" y="63840"/>
                    </a:moveTo>
                    <a:lnTo>
                      <a:pt x="66624" y="63840"/>
                    </a:lnTo>
                    <a:lnTo>
                      <a:pt x="66624" y="0"/>
                    </a:lnTo>
                    <a:lnTo>
                      <a:pt x="342000" y="228000"/>
                    </a:lnTo>
                    <a:lnTo>
                      <a:pt x="66624" y="456000"/>
                    </a:lnTo>
                    <a:lnTo>
                      <a:pt x="66624" y="392161"/>
                    </a:lnTo>
                    <a:lnTo>
                      <a:pt x="0" y="392161"/>
                    </a:lnTo>
                    <a:lnTo>
                      <a:pt x="0" y="63840"/>
                    </a:lnTo>
                    <a:close/>
                  </a:path>
                </a:pathLst>
              </a:custGeom>
              <a:solidFill>
                <a:srgbClr val="DD7195"/>
              </a:solidFill>
              <a:ln w="7600" cap="flat">
                <a:solidFill>
                  <a:srgbClr val="DD7195"/>
                </a:solidFill>
                <a:bevel/>
              </a:ln>
            </p:spPr>
          </p:sp>
          <p:sp>
            <p:nvSpPr>
              <p:cNvPr id="23" name="任意多边形: 形状 16">
                <a:extLst>
                  <a:ext uri="{FF2B5EF4-FFF2-40B4-BE49-F238E27FC236}">
                    <a16:creationId xmlns:a16="http://schemas.microsoft.com/office/drawing/2014/main" id="{0529E55E-7790-424E-BBCA-FBE3E5ED624E}"/>
                  </a:ext>
                </a:extLst>
              </p:cNvPr>
              <p:cNvSpPr/>
              <p:nvPr/>
            </p:nvSpPr>
            <p:spPr>
              <a:xfrm>
                <a:off x="2304652" y="1598495"/>
                <a:ext cx="66678" cy="328321"/>
              </a:xfrm>
              <a:custGeom>
                <a:avLst/>
                <a:gdLst/>
                <a:ahLst/>
                <a:cxnLst/>
                <a:rect l="0" t="0" r="0" b="0"/>
                <a:pathLst>
                  <a:path w="66678" h="328321">
                    <a:moveTo>
                      <a:pt x="66678" y="0"/>
                    </a:moveTo>
                    <a:lnTo>
                      <a:pt x="0" y="0"/>
                    </a:lnTo>
                    <a:lnTo>
                      <a:pt x="0" y="328321"/>
                    </a:lnTo>
                    <a:lnTo>
                      <a:pt x="66678" y="328321"/>
                    </a:lnTo>
                    <a:lnTo>
                      <a:pt x="66678" y="0"/>
                    </a:lnTo>
                    <a:close/>
                  </a:path>
                </a:pathLst>
              </a:custGeom>
              <a:solidFill>
                <a:srgbClr val="DD7195"/>
              </a:solidFill>
              <a:ln w="7600" cap="flat">
                <a:solidFill>
                  <a:srgbClr val="DD7195"/>
                </a:solidFill>
                <a:bevel/>
              </a:ln>
            </p:spPr>
          </p:sp>
          <p:sp>
            <p:nvSpPr>
              <p:cNvPr id="24" name="任意多边形: 形状 17">
                <a:extLst>
                  <a:ext uri="{FF2B5EF4-FFF2-40B4-BE49-F238E27FC236}">
                    <a16:creationId xmlns:a16="http://schemas.microsoft.com/office/drawing/2014/main" id="{F1B28125-7504-42FC-B61D-FE135B2966D4}"/>
                  </a:ext>
                </a:extLst>
              </p:cNvPr>
              <p:cNvSpPr/>
              <p:nvPr/>
            </p:nvSpPr>
            <p:spPr>
              <a:xfrm>
                <a:off x="2187967" y="1598494"/>
                <a:ext cx="66678" cy="328321"/>
              </a:xfrm>
              <a:custGeom>
                <a:avLst/>
                <a:gdLst/>
                <a:ahLst/>
                <a:cxnLst/>
                <a:rect l="0" t="0" r="0" b="0"/>
                <a:pathLst>
                  <a:path w="66678" h="328321">
                    <a:moveTo>
                      <a:pt x="66678" y="0"/>
                    </a:moveTo>
                    <a:lnTo>
                      <a:pt x="0" y="0"/>
                    </a:lnTo>
                    <a:lnTo>
                      <a:pt x="0" y="328321"/>
                    </a:lnTo>
                    <a:lnTo>
                      <a:pt x="66678" y="328321"/>
                    </a:lnTo>
                    <a:lnTo>
                      <a:pt x="66678" y="0"/>
                    </a:lnTo>
                    <a:close/>
                  </a:path>
                </a:pathLst>
              </a:custGeom>
              <a:solidFill>
                <a:srgbClr val="DD7195"/>
              </a:solidFill>
              <a:ln w="7600" cap="flat">
                <a:solidFill>
                  <a:srgbClr val="DD7195"/>
                </a:solidFill>
                <a:bevel/>
              </a:ln>
            </p:spPr>
          </p:sp>
          <p:sp>
            <p:nvSpPr>
              <p:cNvPr id="25" name="任意多边形: 形状 18">
                <a:extLst>
                  <a:ext uri="{FF2B5EF4-FFF2-40B4-BE49-F238E27FC236}">
                    <a16:creationId xmlns:a16="http://schemas.microsoft.com/office/drawing/2014/main" id="{ED3279D9-B5B7-4623-8B25-EAC4AF2FC8A1}"/>
                  </a:ext>
                </a:extLst>
              </p:cNvPr>
              <p:cNvSpPr/>
              <p:nvPr/>
            </p:nvSpPr>
            <p:spPr>
              <a:xfrm>
                <a:off x="2071281" y="1598494"/>
                <a:ext cx="66678" cy="328321"/>
              </a:xfrm>
              <a:custGeom>
                <a:avLst/>
                <a:gdLst/>
                <a:ahLst/>
                <a:cxnLst/>
                <a:rect l="0" t="0" r="0" b="0"/>
                <a:pathLst>
                  <a:path w="66678" h="328321">
                    <a:moveTo>
                      <a:pt x="66678" y="0"/>
                    </a:moveTo>
                    <a:lnTo>
                      <a:pt x="0" y="0"/>
                    </a:lnTo>
                    <a:lnTo>
                      <a:pt x="0" y="328321"/>
                    </a:lnTo>
                    <a:lnTo>
                      <a:pt x="66678" y="328321"/>
                    </a:lnTo>
                    <a:lnTo>
                      <a:pt x="66678" y="0"/>
                    </a:lnTo>
                    <a:close/>
                  </a:path>
                </a:pathLst>
              </a:custGeom>
              <a:solidFill>
                <a:srgbClr val="DD7195"/>
              </a:solidFill>
              <a:ln w="7600" cap="flat">
                <a:solidFill>
                  <a:srgbClr val="DD7195"/>
                </a:solidFill>
                <a:bevel/>
              </a:ln>
            </p:spPr>
          </p:sp>
        </p:grpSp>
        <p:sp>
          <p:nvSpPr>
            <p:cNvPr id="21" name="任意多边形: 形状 14">
              <a:extLst>
                <a:ext uri="{FF2B5EF4-FFF2-40B4-BE49-F238E27FC236}">
                  <a16:creationId xmlns:a16="http://schemas.microsoft.com/office/drawing/2014/main" id="{C9B8F20A-6D20-4BCA-9E7D-CD3C294BCB88}"/>
                </a:ext>
              </a:extLst>
            </p:cNvPr>
            <p:cNvSpPr/>
            <p:nvPr/>
          </p:nvSpPr>
          <p:spPr>
            <a:xfrm>
              <a:off x="847388" y="1426953"/>
              <a:ext cx="1223893" cy="692135"/>
            </a:xfrm>
            <a:custGeom>
              <a:avLst/>
              <a:gdLst>
                <a:gd name="rtl" fmla="*/ 30461 w 1238800"/>
                <a:gd name="rtr" fmla="*/ 1212688 w 1238800"/>
                <a:gd name="rtb" fmla="*/ 796786 h 835043"/>
              </a:gdLst>
              <a:ahLst/>
              <a:cxnLst/>
              <a:rect l="rtl" t="t" r="rtr" b="rtb"/>
              <a:pathLst>
                <a:path w="1238800" h="835043">
                  <a:moveTo>
                    <a:pt x="246317" y="0"/>
                  </a:moveTo>
                  <a:lnTo>
                    <a:pt x="992483" y="0"/>
                  </a:lnTo>
                  <a:cubicBezTo>
                    <a:pt x="1089105" y="0"/>
                    <a:pt x="1167586" y="78530"/>
                    <a:pt x="1167586" y="175402"/>
                  </a:cubicBezTo>
                  <a:lnTo>
                    <a:pt x="1167586" y="294259"/>
                  </a:lnTo>
                  <a:cubicBezTo>
                    <a:pt x="1167586" y="294259"/>
                    <a:pt x="1175931" y="384848"/>
                    <a:pt x="1238800" y="417521"/>
                  </a:cubicBezTo>
                  <a:cubicBezTo>
                    <a:pt x="1175931" y="448213"/>
                    <a:pt x="1167586" y="539689"/>
                    <a:pt x="1167586" y="539689"/>
                  </a:cubicBezTo>
                  <a:lnTo>
                    <a:pt x="1167586" y="659641"/>
                  </a:lnTo>
                  <a:cubicBezTo>
                    <a:pt x="1167586" y="756513"/>
                    <a:pt x="1089105" y="835043"/>
                    <a:pt x="992483" y="835043"/>
                  </a:cubicBezTo>
                  <a:lnTo>
                    <a:pt x="246317" y="835043"/>
                  </a:lnTo>
                  <a:cubicBezTo>
                    <a:pt x="149695" y="835043"/>
                    <a:pt x="71368" y="756513"/>
                    <a:pt x="71368" y="659641"/>
                  </a:cubicBezTo>
                  <a:lnTo>
                    <a:pt x="71368" y="539689"/>
                  </a:lnTo>
                  <a:cubicBezTo>
                    <a:pt x="71368" y="539689"/>
                    <a:pt x="63225" y="450891"/>
                    <a:pt x="0" y="417521"/>
                  </a:cubicBezTo>
                  <a:cubicBezTo>
                    <a:pt x="64115" y="380385"/>
                    <a:pt x="71368" y="294259"/>
                    <a:pt x="71368" y="294259"/>
                  </a:cubicBezTo>
                  <a:lnTo>
                    <a:pt x="71368" y="175402"/>
                  </a:lnTo>
                  <a:cubicBezTo>
                    <a:pt x="71368" y="78530"/>
                    <a:pt x="149695" y="0"/>
                    <a:pt x="246317" y="0"/>
                  </a:cubicBezTo>
                  <a:close/>
                  <a:moveTo>
                    <a:pt x="286454" y="44918"/>
                  </a:moveTo>
                  <a:cubicBezTo>
                    <a:pt x="200227" y="44918"/>
                    <a:pt x="130327" y="115000"/>
                    <a:pt x="130327" y="201450"/>
                  </a:cubicBezTo>
                  <a:lnTo>
                    <a:pt x="130327" y="307520"/>
                  </a:lnTo>
                  <a:cubicBezTo>
                    <a:pt x="130327" y="307520"/>
                    <a:pt x="123855" y="384381"/>
                    <a:pt x="66637" y="417521"/>
                  </a:cubicBezTo>
                  <a:cubicBezTo>
                    <a:pt x="123060" y="447301"/>
                    <a:pt x="130327" y="526546"/>
                    <a:pt x="130327" y="526546"/>
                  </a:cubicBezTo>
                  <a:lnTo>
                    <a:pt x="130327" y="633593"/>
                  </a:lnTo>
                  <a:cubicBezTo>
                    <a:pt x="130327" y="720043"/>
                    <a:pt x="200227" y="790124"/>
                    <a:pt x="286454" y="790124"/>
                  </a:cubicBezTo>
                  <a:lnTo>
                    <a:pt x="952346" y="790124"/>
                  </a:lnTo>
                  <a:cubicBezTo>
                    <a:pt x="1038573" y="790124"/>
                    <a:pt x="1108611" y="720043"/>
                    <a:pt x="1108611" y="633593"/>
                  </a:cubicBezTo>
                  <a:lnTo>
                    <a:pt x="1108611" y="526546"/>
                  </a:lnTo>
                  <a:cubicBezTo>
                    <a:pt x="1108611" y="526546"/>
                    <a:pt x="1116057" y="444912"/>
                    <a:pt x="1172162" y="417521"/>
                  </a:cubicBezTo>
                  <a:cubicBezTo>
                    <a:pt x="1116057" y="388363"/>
                    <a:pt x="1108611" y="307520"/>
                    <a:pt x="1108611" y="307520"/>
                  </a:cubicBezTo>
                  <a:lnTo>
                    <a:pt x="1108611" y="201450"/>
                  </a:lnTo>
                  <a:cubicBezTo>
                    <a:pt x="1108611" y="115000"/>
                    <a:pt x="1038573" y="44918"/>
                    <a:pt x="952346" y="44918"/>
                  </a:cubicBezTo>
                  <a:lnTo>
                    <a:pt x="286454" y="44918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sz="912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U</a:t>
              </a:r>
              <a:r>
                <a:rPr sz="12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pload</a:t>
              </a:r>
              <a:r>
                <a:rPr lang="en-US" altLang="zh-CN" sz="12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videos</a:t>
              </a:r>
              <a:endParaRPr sz="12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8792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58" y="212606"/>
            <a:ext cx="1235634" cy="33978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" y="561443"/>
            <a:ext cx="9143999" cy="400110"/>
          </a:xfrm>
          <a:prstGeom prst="rect">
            <a:avLst/>
          </a:prstGeom>
          <a:solidFill>
            <a:srgbClr val="A40006"/>
          </a:solidFill>
        </p:spPr>
        <p:txBody>
          <a:bodyPr wrap="square" lIns="457200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   Related Works --- Milestone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6FE67C-AD44-4BF7-96DC-4E58CE73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00012A-BF84-4AF7-B976-EBB425EC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AF35C-F1A0-43DD-A307-9D62D50A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522520" y="2764692"/>
            <a:ext cx="1322773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ResNet</a:t>
            </a:r>
            <a:endParaRPr lang="zh-CN" altLang="en-US" sz="2800" dirty="0"/>
          </a:p>
        </p:txBody>
      </p:sp>
      <p:sp>
        <p:nvSpPr>
          <p:cNvPr id="10" name="梯形 9"/>
          <p:cNvSpPr/>
          <p:nvPr/>
        </p:nvSpPr>
        <p:spPr>
          <a:xfrm rot="5400000">
            <a:off x="3119390" y="3057655"/>
            <a:ext cx="1411550" cy="19530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 rot="5400000">
            <a:off x="4001607" y="3057656"/>
            <a:ext cx="1411550" cy="19530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梯形 11"/>
          <p:cNvSpPr/>
          <p:nvPr/>
        </p:nvSpPr>
        <p:spPr>
          <a:xfrm rot="5400000">
            <a:off x="4883823" y="3057655"/>
            <a:ext cx="1411550" cy="19530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107875" y="4016443"/>
            <a:ext cx="31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Deconvolution + BN + RELU *3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3099970" y="3035460"/>
            <a:ext cx="372863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148087" y="3035459"/>
            <a:ext cx="372863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021424" y="3035458"/>
            <a:ext cx="372863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014054" y="3035458"/>
            <a:ext cx="372863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14687" y="2817954"/>
            <a:ext cx="1283378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76613" y="5565982"/>
            <a:ext cx="849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Xiao, Bin, Haiping Wu, and Yichen Wei. "Simple Baselines for Human Pose Estimation and Tracking." </a:t>
            </a:r>
            <a:r>
              <a:rPr lang="en-US" altLang="zh-CN" sz="1400" i="1" dirty="0"/>
              <a:t>arXiv preprint arXiv:1804.06208</a:t>
            </a:r>
            <a:r>
              <a:rPr lang="en-US" altLang="zh-CN" sz="1400" dirty="0"/>
              <a:t> (2018).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28650" y="1304978"/>
            <a:ext cx="124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MSRA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11603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58" y="212606"/>
            <a:ext cx="1235634" cy="33978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" y="561443"/>
            <a:ext cx="9143999" cy="400110"/>
          </a:xfrm>
          <a:prstGeom prst="rect">
            <a:avLst/>
          </a:prstGeom>
          <a:solidFill>
            <a:srgbClr val="A40006"/>
          </a:solidFill>
        </p:spPr>
        <p:txBody>
          <a:bodyPr wrap="square" lIns="457200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 Related Works --- Final choose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6FE67C-AD44-4BF7-96DC-4E58CE73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00012A-BF84-4AF7-B976-EBB425EC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Pose Estimation and Application in Fitness     DL Course Project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AF35C-F1A0-43DD-A307-9D62D50A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19965"/>
            <a:ext cx="9144000" cy="260114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9517" y="5529422"/>
            <a:ext cx="849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Cao, Z., Simon, T., Wei, S. E., &amp; Sheikh, Y. (2017, July). </a:t>
            </a:r>
            <a:r>
              <a:rPr lang="en-US" altLang="zh-CN" sz="1400" dirty="0" err="1"/>
              <a:t>Realtime</a:t>
            </a:r>
            <a:r>
              <a:rPr lang="en-US" altLang="zh-CN" sz="1400" dirty="0"/>
              <a:t> multi-person 2d pose estimation using part affinity fields. In </a:t>
            </a:r>
            <a:r>
              <a:rPr lang="en-US" altLang="zh-CN" sz="1400" i="1" dirty="0"/>
              <a:t>2017 IEEE Conference on Computer Vision and Pattern Recognition (CVPR)</a:t>
            </a:r>
            <a:r>
              <a:rPr lang="en-US" altLang="zh-CN" sz="1400" dirty="0"/>
              <a:t> (pp. 1302-1310). IEEE.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32660" y="1131481"/>
            <a:ext cx="311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Openpose(CMU)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373368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F8CFFE-E2EB-40F1-8C84-B6BF41A7F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58" y="212606"/>
            <a:ext cx="1235634" cy="339784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C8649695-DDB7-4B10-B078-1A91BAFFCDDB}"/>
              </a:ext>
            </a:extLst>
          </p:cNvPr>
          <p:cNvSpPr txBox="1"/>
          <p:nvPr/>
        </p:nvSpPr>
        <p:spPr>
          <a:xfrm>
            <a:off x="1" y="561443"/>
            <a:ext cx="9143999" cy="400110"/>
          </a:xfrm>
          <a:prstGeom prst="rect">
            <a:avLst/>
          </a:prstGeom>
          <a:solidFill>
            <a:srgbClr val="A40006"/>
          </a:solidFill>
        </p:spPr>
        <p:txBody>
          <a:bodyPr wrap="square" lIns="457200" rtlCol="0">
            <a:spAutoFit/>
          </a:bodyPr>
          <a:lstStyle/>
          <a:p>
            <a:pPr lvl="0"/>
            <a:r>
              <a:rPr lang="en-US" altLang="zh-CN" sz="2000" b="1" dirty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Dataset</a:t>
            </a:r>
            <a:endParaRPr lang="zh-CN" altLang="en-US" sz="2000" b="1" dirty="0">
              <a:solidFill>
                <a:prstClr val="white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85295F-DCB1-4D99-9E1D-A010D1CA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178EE6C-A7B3-4567-9848-19D8BA1F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E777B74-F4C6-4440-86F3-C9408BBE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7E5F54-9A65-490D-91D5-82F8E583F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9" y="1423707"/>
            <a:ext cx="4210911" cy="40105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5BE009-03CD-4507-B081-F8B5B0D93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81" y="1839892"/>
            <a:ext cx="271500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245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58" y="212606"/>
            <a:ext cx="1235634" cy="33978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" y="561443"/>
            <a:ext cx="9143999" cy="400110"/>
          </a:xfrm>
          <a:prstGeom prst="rect">
            <a:avLst/>
          </a:prstGeom>
          <a:solidFill>
            <a:srgbClr val="A40006"/>
          </a:solidFill>
        </p:spPr>
        <p:txBody>
          <a:bodyPr wrap="square" lIns="457200" rtlCol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2000" b="1" dirty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Geometry Evaluation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 --- Basis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6FE67C-AD44-4BF7-96DC-4E58CE73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00012A-BF84-4AF7-B976-EBB425EC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AF35C-F1A0-43DD-A307-9D62D50A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1B63BF-845D-448E-88F3-3D2A42DEF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173" y="1456910"/>
            <a:ext cx="4892123" cy="34377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24AB28-B175-49D8-AF04-A5D179277FDE}"/>
              </a:ext>
            </a:extLst>
          </p:cNvPr>
          <p:cNvSpPr txBox="1"/>
          <p:nvPr/>
        </p:nvSpPr>
        <p:spPr>
          <a:xfrm>
            <a:off x="2753917" y="5097587"/>
            <a:ext cx="363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Projection Geometry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50732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58" y="212606"/>
            <a:ext cx="1235634" cy="33978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" y="561443"/>
            <a:ext cx="9143999" cy="400110"/>
          </a:xfrm>
          <a:prstGeom prst="rect">
            <a:avLst/>
          </a:prstGeom>
          <a:solidFill>
            <a:srgbClr val="A40006"/>
          </a:solidFill>
        </p:spPr>
        <p:txBody>
          <a:bodyPr wrap="square" lIns="457200" rtlCol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2000" b="1" dirty="0">
                <a:solidFill>
                  <a:prstClr val="white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Geometry Evaluation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 --- Results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6FE67C-AD44-4BF7-96DC-4E58CE73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1/17/2019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00012A-BF84-4AF7-B976-EBB425EC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Pose Estimation and Application in Fitness     DL Course Project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AF35C-F1A0-43DD-A307-9D62D50A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738E-BC75-49DB-AC0A-39209C7CD52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55" y="2712551"/>
            <a:ext cx="3806815" cy="13964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55" y="4386702"/>
            <a:ext cx="3816637" cy="141428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4898" y="1137424"/>
            <a:ext cx="2251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Barbell Curl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4" y="1898070"/>
            <a:ext cx="4427812" cy="40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843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4264</TotalTime>
  <Words>889</Words>
  <Application>Microsoft Office PowerPoint</Application>
  <PresentationFormat>全屏显示(4:3)</PresentationFormat>
  <Paragraphs>151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Microsoft YaHei UI</vt:lpstr>
      <vt:lpstr>Arial</vt:lpstr>
      <vt:lpstr>Calibri</vt:lpstr>
      <vt:lpstr>Calibri Light</vt:lpstr>
      <vt:lpstr>Comic Sans MS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ShanghaiTech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zhq xie</dc:creator>
  <cp:lastModifiedBy>莘 王</cp:lastModifiedBy>
  <cp:revision>612</cp:revision>
  <dcterms:created xsi:type="dcterms:W3CDTF">2016-01-28T13:33:51Z</dcterms:created>
  <dcterms:modified xsi:type="dcterms:W3CDTF">2019-01-17T07:05:16Z</dcterms:modified>
</cp:coreProperties>
</file>