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58" r:id="rId4"/>
    <p:sldId id="262" r:id="rId5"/>
    <p:sldId id="265" r:id="rId6"/>
    <p:sldId id="259" r:id="rId7"/>
    <p:sldId id="263" r:id="rId8"/>
    <p:sldId id="261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E31"/>
    <a:srgbClr val="97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yb\Desktop\SpringBoard\Final%20Cap%20folder\IV_vari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Information Values  for Top 10 Strong  Variables</a:t>
            </a:r>
          </a:p>
        </c:rich>
      </c:tx>
      <c:layout>
        <c:manualLayout>
          <c:xMode val="edge"/>
          <c:yMode val="edge"/>
          <c:x val="0.15159011373578302"/>
          <c:y val="2.756244616709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Lead time</c:v>
                </c:pt>
                <c:pt idx="1">
                  <c:v>Agent</c:v>
                </c:pt>
                <c:pt idx="2">
                  <c:v>Adr</c:v>
                </c:pt>
                <c:pt idx="3">
                  <c:v>Country</c:v>
                </c:pt>
                <c:pt idx="4">
                  <c:v>previous_cancellations</c:v>
                </c:pt>
                <c:pt idx="5">
                  <c:v>market_segment</c:v>
                </c:pt>
                <c:pt idx="6">
                  <c:v>total_of_special_requests</c:v>
                </c:pt>
                <c:pt idx="7">
                  <c:v>booking_changes</c:v>
                </c:pt>
                <c:pt idx="8">
                  <c:v>Distribution channel</c:v>
                </c:pt>
                <c:pt idx="9">
                  <c:v>assigned_room_type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0.71</c:v>
                </c:pt>
                <c:pt idx="1">
                  <c:v>0.69</c:v>
                </c:pt>
                <c:pt idx="2">
                  <c:v>0.66600000000000004</c:v>
                </c:pt>
                <c:pt idx="3">
                  <c:v>0.58899999999999997</c:v>
                </c:pt>
                <c:pt idx="4">
                  <c:v>0.438</c:v>
                </c:pt>
                <c:pt idx="5">
                  <c:v>0.32800000000000001</c:v>
                </c:pt>
                <c:pt idx="6">
                  <c:v>0.32400000000000001</c:v>
                </c:pt>
                <c:pt idx="7">
                  <c:v>0.186</c:v>
                </c:pt>
                <c:pt idx="8">
                  <c:v>0.156</c:v>
                </c:pt>
                <c:pt idx="9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3-4977-B725-EAA50218A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6003720"/>
        <c:axId val="566000112"/>
      </c:barChart>
      <c:catAx>
        <c:axId val="56600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000112"/>
        <c:crosses val="autoZero"/>
        <c:auto val="1"/>
        <c:lblAlgn val="ctr"/>
        <c:lblOffset val="100"/>
        <c:noMultiLvlLbl val="0"/>
      </c:catAx>
      <c:valAx>
        <c:axId val="56600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00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33F9-6C9C-49B6-A5F4-C33BEE39C8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1F89-94B7-43DC-9AE3-81D36612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B1F89-94B7-43DC-9AE3-81D366120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B1F89-94B7-43DC-9AE3-81D366120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B1F89-94B7-43DC-9AE3-81D366120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D9DA-BB29-48E1-A2EF-88866A89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3DF4A-AF37-47A1-ABDE-8FF52F3E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5B044-7C9F-46B9-9C06-FFEAB22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9D17-31AC-4671-9C6A-761B0DDF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DD8E-FACE-4D33-8AE9-E371CE9E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A1FF-37CD-44B6-B1BC-AD0FAA70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1A6E-F482-4DF7-A5BC-779C9E4C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43B3-B464-407E-AF9C-96E1F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07BD-7343-4BB4-8AC4-65AEB952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FCD3-5B82-4EB8-A2BC-CC391F5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DC9E1-09F5-4CB7-987B-A23850CF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CF0E1-3705-42C6-8AD0-39A8BDEA9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2CD-AC94-4242-821E-AF1C1013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F112-9AF1-4F0B-90C2-84B5663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508B-75C7-46E0-9224-E5BEC86D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2FB1-07AF-4883-9A2C-89E66741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1E5F-7D76-466B-850A-A5DEB873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058B-BFDD-4907-9344-A1416A1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49B2-4616-4847-9B1C-B07ECB00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6855-C31E-4FAF-B85D-BF0B54F8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972C-05D7-480A-83ED-723F9D00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3133-E910-461F-9A29-6D0EED9C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1187-378E-4D31-81EE-426AE775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4694-4F3E-4149-92D6-A01F863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88ED-C62B-4906-B379-4DB740A4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0B89-CB40-42D5-BE8B-456895C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B0DD-3C41-4162-815E-FFF240CE1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12851-4E30-4ADF-8BBE-6D99FF73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641B3-FD82-42E3-A046-29DBF0B6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0B16-DACB-49C1-994A-6D57943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FDED-2A33-4E7A-A711-4EA00CB5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A53-188D-4B23-82D1-FF9B847F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3D6C-287A-4E81-9292-2D557F9C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6773-05A0-445E-B11B-82ABDDE5E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9D28E-E6EF-4925-8D04-45DC975D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7D0B-48BC-4CBF-82CA-A802D48F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1F74-5701-453E-B935-2EC576FD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41095-F040-4E22-A43F-8EEC14D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EF14A-246E-46C4-A2F6-35FC768A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852D-34FA-42A0-A14C-601A7721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56734-9531-42BC-8A92-E8BD152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D29BF-52C0-476D-9A8B-E04E76FA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EFE3-786D-4ADE-84B8-A30F387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82433-D1A2-477B-8D3F-813BE61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3711F-6412-4122-9CDB-DF31A0A2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91BB-B9BE-41AC-8E93-1F08F2CD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E85C-76A8-429A-8ABA-AB733FD4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DE37-F26A-4F03-BB46-00F190A9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A42A-3EB7-4117-B13F-D183A614F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0B8C-F1E4-42D2-97D0-DC752DF4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4065-761A-4183-9337-E73AD18B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1696-E014-4B62-B5D8-B0D5F223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6F7-5EE3-43C5-AC8A-5CC80A45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B04CD-58BD-4396-BBFD-E9B678727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1FA3-EF45-4457-92D4-B635A8DC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E7FA-C09B-40F9-8232-790E7096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1A15-B4FF-4E9C-A896-221AEF37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53A9-A46E-4BA1-8672-CB3D6DB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44893-4327-4E03-8874-90B9D94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2DC0-5273-4CCE-A6DE-1C3D6E3B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859B-55A0-419E-997A-79FE0B86B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0C18-3FD0-45C1-8523-720DD33BBB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256A-A100-418E-A35E-A3D35224B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A4FE-EDE6-42C2-9E5F-1571808AA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3FB9-D783-4266-BC0D-DA46A1D7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CD74D-1FE0-45F5-926B-9BB896E1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/>
              <a:t>MARRIOTT HOTEL - EXECUTIVE PRESENTATION</a:t>
            </a:r>
            <a:br>
              <a:rPr lang="en-US" sz="2400" b="1" dirty="0"/>
            </a:br>
            <a:r>
              <a:rPr lang="en-US" sz="1800" b="1" dirty="0"/>
              <a:t>DATE:12/10/2020</a:t>
            </a:r>
            <a:br>
              <a:rPr lang="en-US" sz="1800" b="1" dirty="0"/>
            </a:br>
            <a:r>
              <a:rPr lang="en-US" sz="1600" b="1" dirty="0"/>
              <a:t>PRESENTER: CLAYON BRODERICK</a:t>
            </a:r>
          </a:p>
        </p:txBody>
      </p:sp>
      <p:pic>
        <p:nvPicPr>
          <p:cNvPr id="5" name="Content Placeholder 4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57144D06-AD05-4CAF-AF1E-2F68D30AE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r="2" b="2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991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6AB-5048-45AE-A660-7323A861E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17"/>
            <a:ext cx="9144000" cy="527541"/>
          </a:xfrm>
        </p:spPr>
        <p:txBody>
          <a:bodyPr>
            <a:normAutofit/>
          </a:bodyPr>
          <a:lstStyle/>
          <a:p>
            <a:r>
              <a:rPr lang="en-US" sz="2800" dirty="0"/>
              <a:t>Multivariate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1858"/>
            <a:ext cx="9144000" cy="1561514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Lead time, agent and country are  some key variables that were identified using Information Value statistic. Using attributes with IV  0.04 &gt; 0.8 gave the best accuracy rate at 0.77. This indicates that the model is capable to accurately  identify approximately 77%  of booking cancelations.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82717-9EA2-4C78-8FE0-21D81F8FC4E5}"/>
              </a:ext>
            </a:extLst>
          </p:cNvPr>
          <p:cNvSpPr txBox="1"/>
          <p:nvPr/>
        </p:nvSpPr>
        <p:spPr>
          <a:xfrm>
            <a:off x="126610" y="3249637"/>
            <a:ext cx="1223889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We neglect IV that are less than 0.04. those are considered to be too weak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0538D-144D-46E3-90CD-7991A799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0" y="2801259"/>
            <a:ext cx="9714929" cy="3566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7A127-6887-48A9-82AA-93E8B3B72C92}"/>
              </a:ext>
            </a:extLst>
          </p:cNvPr>
          <p:cNvSpPr txBox="1"/>
          <p:nvPr/>
        </p:nvSpPr>
        <p:spPr>
          <a:xfrm>
            <a:off x="4535896" y="249522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INFORMATION VALUES FOR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549971-B478-4BC3-95A0-231D456E0EA3}"/>
              </a:ext>
            </a:extLst>
          </p:cNvPr>
          <p:cNvSpPr/>
          <p:nvPr/>
        </p:nvSpPr>
        <p:spPr>
          <a:xfrm>
            <a:off x="2982350" y="3010485"/>
            <a:ext cx="351694" cy="1758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FAC23D-E866-43AC-8BDA-51D6BB08BE27}"/>
              </a:ext>
            </a:extLst>
          </p:cNvPr>
          <p:cNvSpPr/>
          <p:nvPr/>
        </p:nvSpPr>
        <p:spPr>
          <a:xfrm>
            <a:off x="2982350" y="2834642"/>
            <a:ext cx="351694" cy="175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573A6-46F5-441C-B620-A79EB5F00BF3}"/>
              </a:ext>
            </a:extLst>
          </p:cNvPr>
          <p:cNvSpPr/>
          <p:nvPr/>
        </p:nvSpPr>
        <p:spPr>
          <a:xfrm flipH="1">
            <a:off x="3334044" y="2857473"/>
            <a:ext cx="1063048" cy="153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Bad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01D42-645A-433E-9525-AEF74265B3FF}"/>
              </a:ext>
            </a:extLst>
          </p:cNvPr>
          <p:cNvSpPr/>
          <p:nvPr/>
        </p:nvSpPr>
        <p:spPr>
          <a:xfrm flipH="1">
            <a:off x="3334043" y="3045040"/>
            <a:ext cx="1097279" cy="120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 variable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061D4-2787-46B5-AE72-8E638BD3B1A2}"/>
              </a:ext>
            </a:extLst>
          </p:cNvPr>
          <p:cNvSpPr/>
          <p:nvPr/>
        </p:nvSpPr>
        <p:spPr>
          <a:xfrm>
            <a:off x="5880295" y="4107766"/>
            <a:ext cx="3770142" cy="1948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8E82E-C468-4308-9520-4808DD202C09}"/>
              </a:ext>
            </a:extLst>
          </p:cNvPr>
          <p:cNvSpPr txBox="1"/>
          <p:nvPr/>
        </p:nvSpPr>
        <p:spPr>
          <a:xfrm>
            <a:off x="6935372" y="3770085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variables</a:t>
            </a:r>
          </a:p>
        </p:txBody>
      </p:sp>
    </p:spTree>
    <p:extLst>
      <p:ext uri="{BB962C8B-B14F-4D97-AF65-F5344CB8AC3E}">
        <p14:creationId xmlns:p14="http://schemas.microsoft.com/office/powerpoint/2010/main" val="2074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991F-1E32-41AF-8ECE-F38D9748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6935" cy="111440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Governing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D28F-CB09-4F49-8517-BBF1535CC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7778"/>
            <a:ext cx="9144000" cy="2810022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High volume of cancelations for Marriott hotels rooms reservations have led to a 18% annual revenue loss due to failure to rent rooms after cancelation; hence, a proactive strategy is needed to detect reservation cancelations so that  techniques can be implemented to help reduce reservation cancelations.  </a:t>
            </a:r>
          </a:p>
        </p:txBody>
      </p:sp>
    </p:spTree>
    <p:extLst>
      <p:ext uri="{BB962C8B-B14F-4D97-AF65-F5344CB8AC3E}">
        <p14:creationId xmlns:p14="http://schemas.microsoft.com/office/powerpoint/2010/main" val="5794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6AB-5048-45AE-A660-7323A861E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203"/>
            <a:ext cx="9144000" cy="6324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Summary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8775"/>
            <a:ext cx="9144000" cy="1288327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/>
              <a:t>Descriptive and inferential statistical methodologies have proven effective in creating a proactive algorithm model with 77% accuracy to identify reservation that are likely to be canceled. Lead Time, Agent, Total Special Requests and previous cancelation emerging as some of the top variables of interest</a:t>
            </a:r>
            <a:r>
              <a:rPr lang="en-GB" dirty="0"/>
              <a:t>.</a:t>
            </a:r>
            <a:endParaRPr lang="en-GB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9D64BA-C311-4CC5-A8E3-6130B867E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322847"/>
              </p:ext>
            </p:extLst>
          </p:nvPr>
        </p:nvGraphicFramePr>
        <p:xfrm>
          <a:off x="6358597" y="2426225"/>
          <a:ext cx="4846174" cy="378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0537B2-F92B-4988-9026-4DDA1FD563A9}"/>
              </a:ext>
            </a:extLst>
          </p:cNvPr>
          <p:cNvSpPr txBox="1"/>
          <p:nvPr/>
        </p:nvSpPr>
        <p:spPr>
          <a:xfrm>
            <a:off x="1165128" y="2426224"/>
            <a:ext cx="5193469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/>
              <a:t>Reservations  with lead time &gt;30 days are more likely to be </a:t>
            </a:r>
            <a:r>
              <a:rPr lang="en-US" sz="2000" i="1" dirty="0"/>
              <a:t>canceled</a:t>
            </a:r>
            <a:r>
              <a:rPr lang="en-GB" sz="20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/>
              <a:t>Reservations with no special request are more likely to be </a:t>
            </a:r>
            <a:r>
              <a:rPr lang="en-US" sz="2000" i="1" dirty="0"/>
              <a:t>canceled</a:t>
            </a:r>
            <a:r>
              <a:rPr lang="en-GB" sz="20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/>
              <a:t>Reservations by repeated guests with high cancelation history</a:t>
            </a:r>
            <a:r>
              <a:rPr lang="en-US" sz="2000" i="1" dirty="0"/>
              <a:t> are</a:t>
            </a:r>
            <a:r>
              <a:rPr lang="en-GB" sz="2000" i="1" dirty="0"/>
              <a:t> likely to cancel.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Booking with FB – Full board (breakfast, lunch and dinner) have highest rate of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Reservation with 1 more booking change(s) are less likely to be canceled.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Guests who requested parking don’t canceled reservation.</a:t>
            </a:r>
          </a:p>
        </p:txBody>
      </p:sp>
    </p:spTree>
    <p:extLst>
      <p:ext uri="{BB962C8B-B14F-4D97-AF65-F5344CB8AC3E}">
        <p14:creationId xmlns:p14="http://schemas.microsoft.com/office/powerpoint/2010/main" val="255324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458058-7F2D-410B-A725-3AE3B20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07987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Over the two years period (2015-2017) the highest  cancelation rate per month was in June 2015 (45.35% ) and the lowest cancelation rate was in October (20.77% ) of the same year. 2015 got the lowest total Bookings while June 2017 got the highest bookings for a month. Cancelation was slightly steady  between 2016 and 2017.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0B07F-10AD-4051-A733-D643AE83EC28}"/>
              </a:ext>
            </a:extLst>
          </p:cNvPr>
          <p:cNvSpPr/>
          <p:nvPr/>
        </p:nvSpPr>
        <p:spPr>
          <a:xfrm>
            <a:off x="4168099" y="1771130"/>
            <a:ext cx="4821156" cy="534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Bookings and Cancelation Rate (%)</a:t>
            </a:r>
          </a:p>
        </p:txBody>
      </p:sp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5938FD08-712E-4E33-A1D1-DE323F0B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2348751"/>
            <a:ext cx="10072468" cy="4197054"/>
          </a:xfr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A03613-3285-46F5-8DB0-0E407465911F}"/>
              </a:ext>
            </a:extLst>
          </p:cNvPr>
          <p:cNvSpPr/>
          <p:nvPr/>
        </p:nvSpPr>
        <p:spPr>
          <a:xfrm>
            <a:off x="3899916" y="5523827"/>
            <a:ext cx="1603718" cy="337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Lowest cancelation rate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C588404-D12C-4BB9-AEB1-C097E66AA4C1}"/>
              </a:ext>
            </a:extLst>
          </p:cNvPr>
          <p:cNvSpPr/>
          <p:nvPr/>
        </p:nvSpPr>
        <p:spPr>
          <a:xfrm rot="13053135">
            <a:off x="3625306" y="5546440"/>
            <a:ext cx="289781" cy="4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BEFBE-D2C5-4813-8598-D0D988A84A0A}"/>
              </a:ext>
            </a:extLst>
          </p:cNvPr>
          <p:cNvSpPr/>
          <p:nvPr/>
        </p:nvSpPr>
        <p:spPr>
          <a:xfrm>
            <a:off x="3431596" y="3499937"/>
            <a:ext cx="1175899" cy="33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Lowest Bookings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D17669-179E-4580-99E3-9BBABCB42173}"/>
              </a:ext>
            </a:extLst>
          </p:cNvPr>
          <p:cNvSpPr/>
          <p:nvPr/>
        </p:nvSpPr>
        <p:spPr>
          <a:xfrm>
            <a:off x="7239354" y="2499071"/>
            <a:ext cx="1173634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Highest Booking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0A38551-B28B-4B5C-8A22-46079D24785C}"/>
              </a:ext>
            </a:extLst>
          </p:cNvPr>
          <p:cNvSpPr/>
          <p:nvPr/>
        </p:nvSpPr>
        <p:spPr>
          <a:xfrm rot="827015">
            <a:off x="8350810" y="2676263"/>
            <a:ext cx="364729" cy="109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CAD6E92-49D7-4795-8537-B0B0717FA5EA}"/>
              </a:ext>
            </a:extLst>
          </p:cNvPr>
          <p:cNvSpPr/>
          <p:nvPr/>
        </p:nvSpPr>
        <p:spPr>
          <a:xfrm rot="5222722">
            <a:off x="3584973" y="4224447"/>
            <a:ext cx="8691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4E81A3-A1EF-42C7-86C4-BF0B6536E994}"/>
              </a:ext>
            </a:extLst>
          </p:cNvPr>
          <p:cNvSpPr/>
          <p:nvPr/>
        </p:nvSpPr>
        <p:spPr>
          <a:xfrm rot="5400000">
            <a:off x="1901047" y="4162856"/>
            <a:ext cx="2912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036F89-E212-467E-8289-E5A76B6DEB75}"/>
              </a:ext>
            </a:extLst>
          </p:cNvPr>
          <p:cNvSpPr/>
          <p:nvPr/>
        </p:nvSpPr>
        <p:spPr>
          <a:xfrm>
            <a:off x="1685592" y="3429000"/>
            <a:ext cx="827341" cy="63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Lowest cancelation rate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9A515-7790-4F6F-B4D9-DEE2A08EE4D5}"/>
              </a:ext>
            </a:extLst>
          </p:cNvPr>
          <p:cNvSpPr/>
          <p:nvPr/>
        </p:nvSpPr>
        <p:spPr>
          <a:xfrm>
            <a:off x="1106657" y="2620858"/>
            <a:ext cx="1794391" cy="291407"/>
          </a:xfrm>
          <a:prstGeom prst="rect">
            <a:avLst/>
          </a:prstGeom>
          <a:solidFill>
            <a:srgbClr val="A21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Cancelation Rate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67F1F-979C-4981-8959-BF344CACF0EB}"/>
              </a:ext>
            </a:extLst>
          </p:cNvPr>
          <p:cNvSpPr/>
          <p:nvPr/>
        </p:nvSpPr>
        <p:spPr>
          <a:xfrm>
            <a:off x="1106658" y="2364218"/>
            <a:ext cx="1794391" cy="26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Bookings</a:t>
            </a:r>
          </a:p>
        </p:txBody>
      </p:sp>
    </p:spTree>
    <p:extLst>
      <p:ext uri="{BB962C8B-B14F-4D97-AF65-F5344CB8AC3E}">
        <p14:creationId xmlns:p14="http://schemas.microsoft.com/office/powerpoint/2010/main" val="192762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003" y="337625"/>
            <a:ext cx="9678572" cy="123092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j-lt"/>
              </a:rPr>
              <a:t>Over 94% of bookings were done by the top 20 countries, out of which 40.07% of those bookings  were done by the host country, Portugal. The host country experienced the highest Cancelation rate (56.64 %). This indicates that bookings done by guests who do not have to travel are more likely to cancel. However, bookings from neighboring countries have low cancelation rates.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03DF0-F4C3-4EB6-927D-DC3837513395}"/>
              </a:ext>
            </a:extLst>
          </p:cNvPr>
          <p:cNvSpPr/>
          <p:nvPr/>
        </p:nvSpPr>
        <p:spPr>
          <a:xfrm>
            <a:off x="9664505" y="1997612"/>
            <a:ext cx="1003495" cy="295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758B6D3-7517-44A2-8178-BCA119366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r="3052"/>
          <a:stretch/>
        </p:blipFill>
        <p:spPr>
          <a:xfrm>
            <a:off x="1345809" y="1589649"/>
            <a:ext cx="9204960" cy="4600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5D14A8-4535-417B-ACC0-26C03F09987E}"/>
              </a:ext>
            </a:extLst>
          </p:cNvPr>
          <p:cNvSpPr/>
          <p:nvPr/>
        </p:nvSpPr>
        <p:spPr>
          <a:xfrm flipH="1">
            <a:off x="1345808" y="1702191"/>
            <a:ext cx="148179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9F42267-03DA-4A72-8FEC-F421A934CF02}"/>
              </a:ext>
            </a:extLst>
          </p:cNvPr>
          <p:cNvSpPr/>
          <p:nvPr/>
        </p:nvSpPr>
        <p:spPr>
          <a:xfrm rot="20476322">
            <a:off x="2822192" y="3031263"/>
            <a:ext cx="567142" cy="84659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D0E88-7038-44D7-9A65-A5A5E5AA67C1}"/>
              </a:ext>
            </a:extLst>
          </p:cNvPr>
          <p:cNvSpPr txBox="1"/>
          <p:nvPr/>
        </p:nvSpPr>
        <p:spPr>
          <a:xfrm rot="1587675">
            <a:off x="3061950" y="2666586"/>
            <a:ext cx="1420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Host Country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374B0-66B1-4B92-AA31-009FC140BA5D}"/>
              </a:ext>
            </a:extLst>
          </p:cNvPr>
          <p:cNvSpPr/>
          <p:nvPr/>
        </p:nvSpPr>
        <p:spPr>
          <a:xfrm>
            <a:off x="2823615" y="3906210"/>
            <a:ext cx="1227880" cy="24172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2C715-6D51-4486-A243-09F0ABD7B0F4}"/>
              </a:ext>
            </a:extLst>
          </p:cNvPr>
          <p:cNvSpPr txBox="1"/>
          <p:nvPr/>
        </p:nvSpPr>
        <p:spPr>
          <a:xfrm>
            <a:off x="2375037" y="6267158"/>
            <a:ext cx="229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Neighboring 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437F9-8B4B-4DCA-A94C-6B05E31CC165}"/>
              </a:ext>
            </a:extLst>
          </p:cNvPr>
          <p:cNvSpPr txBox="1"/>
          <p:nvPr/>
        </p:nvSpPr>
        <p:spPr>
          <a:xfrm>
            <a:off x="4925451" y="1589649"/>
            <a:ext cx="2341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20 COUNTRIES</a:t>
            </a:r>
          </a:p>
        </p:txBody>
      </p:sp>
    </p:spTree>
    <p:extLst>
      <p:ext uri="{BB962C8B-B14F-4D97-AF65-F5344CB8AC3E}">
        <p14:creationId xmlns:p14="http://schemas.microsoft.com/office/powerpoint/2010/main" val="28139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619" y="486058"/>
            <a:ext cx="9678572" cy="13005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Splitting the lead time into periods; less than a month, month+ to 3 months, 3+ months to 6 months and so on, reveals a strong positive correlation between lead time and cancelation rate. Reservations made under a month prior to arrival date are less likely to be canceled while reservation with over  a year early are most likely to be canceled.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5419595-9731-4AEB-BB3C-8E4E8D76C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13672"/>
            <a:ext cx="8735597" cy="4258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04F4AB-54CA-40ED-8297-60E1D2951783}"/>
              </a:ext>
            </a:extLst>
          </p:cNvPr>
          <p:cNvSpPr/>
          <p:nvPr/>
        </p:nvSpPr>
        <p:spPr>
          <a:xfrm>
            <a:off x="2883876" y="3133578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25,606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8A6BA-91ED-4B8D-B639-F93FA18F1781}"/>
              </a:ext>
            </a:extLst>
          </p:cNvPr>
          <p:cNvSpPr/>
          <p:nvPr/>
        </p:nvSpPr>
        <p:spPr>
          <a:xfrm>
            <a:off x="2904977" y="2542735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6,577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D8E965-5709-4BAC-8198-1F40495A35B3}"/>
              </a:ext>
            </a:extLst>
          </p:cNvPr>
          <p:cNvSpPr/>
          <p:nvPr/>
        </p:nvSpPr>
        <p:spPr>
          <a:xfrm>
            <a:off x="3978811" y="3285978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11,141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49A61-8AAD-416C-8D03-7907954E6FB6}"/>
              </a:ext>
            </a:extLst>
          </p:cNvPr>
          <p:cNvSpPr/>
          <p:nvPr/>
        </p:nvSpPr>
        <p:spPr>
          <a:xfrm>
            <a:off x="3978811" y="3724421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18,412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04241-3D28-4812-BBF1-29DF2B8D30BE}"/>
              </a:ext>
            </a:extLst>
          </p:cNvPr>
          <p:cNvSpPr/>
          <p:nvPr/>
        </p:nvSpPr>
        <p:spPr>
          <a:xfrm rot="19934405">
            <a:off x="2904977" y="4866475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20.9%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78DA8-0133-431E-B02B-CA81FF3B9459}"/>
              </a:ext>
            </a:extLst>
          </p:cNvPr>
          <p:cNvSpPr/>
          <p:nvPr/>
        </p:nvSpPr>
        <p:spPr>
          <a:xfrm rot="20408919">
            <a:off x="7231747" y="3133579"/>
            <a:ext cx="914400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65.1%</a:t>
            </a:r>
          </a:p>
        </p:txBody>
      </p:sp>
    </p:spTree>
    <p:extLst>
      <p:ext uri="{BB962C8B-B14F-4D97-AF65-F5344CB8AC3E}">
        <p14:creationId xmlns:p14="http://schemas.microsoft.com/office/powerpoint/2010/main" val="26069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560" y="513838"/>
            <a:ext cx="9678572" cy="1197622"/>
          </a:xfrm>
        </p:spPr>
        <p:txBody>
          <a:bodyPr>
            <a:noAutofit/>
          </a:bodyPr>
          <a:lstStyle/>
          <a:p>
            <a:r>
              <a:rPr lang="en-US" sz="1600" b="1" dirty="0"/>
              <a:t>Here much can be taken from 2 key drivers, Total of Special requests and Required Car Parking Space which both have a strong negative correlation with cancelation rate. Reservation with no special request have almost a 50% cancelation rate. Similarly, reservation with no required car parking have almost a 40% cancelation rate. Notably, cancelation rate reduced significantly once there is an increment in either of the variables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32BA49-00C1-4FEC-8542-0E43225BB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" y="2110154"/>
            <a:ext cx="5310619" cy="408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CAB0ED-B474-4C04-8290-0283CA99B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6" y="2110154"/>
            <a:ext cx="5796116" cy="408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FBFA-E076-42E5-927D-56481D0856CA}"/>
              </a:ext>
            </a:extLst>
          </p:cNvPr>
          <p:cNvSpPr txBox="1"/>
          <p:nvPr/>
        </p:nvSpPr>
        <p:spPr>
          <a:xfrm>
            <a:off x="1148560" y="1740822"/>
            <a:ext cx="44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REQUESTS AND CANCELATION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A8B4F-5F7C-4CBF-B754-22FF977CBC1F}"/>
              </a:ext>
            </a:extLst>
          </p:cNvPr>
          <p:cNvSpPr txBox="1"/>
          <p:nvPr/>
        </p:nvSpPr>
        <p:spPr>
          <a:xfrm>
            <a:off x="6639611" y="1711460"/>
            <a:ext cx="44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PARKING AND CANCELATION RATE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B4F4E-C6A0-46C6-BBBE-D18F02E030AE}"/>
              </a:ext>
            </a:extLst>
          </p:cNvPr>
          <p:cNvSpPr/>
          <p:nvPr/>
        </p:nvSpPr>
        <p:spPr>
          <a:xfrm>
            <a:off x="7174523" y="5146540"/>
            <a:ext cx="3756073" cy="775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4BA303-6380-48BF-A01D-A63701395231}"/>
              </a:ext>
            </a:extLst>
          </p:cNvPr>
          <p:cNvSpPr/>
          <p:nvPr/>
        </p:nvSpPr>
        <p:spPr>
          <a:xfrm rot="1487061">
            <a:off x="2813538" y="4190907"/>
            <a:ext cx="1519310" cy="984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3047"/>
            <a:ext cx="9144000" cy="1097280"/>
          </a:xfrm>
        </p:spPr>
        <p:txBody>
          <a:bodyPr>
            <a:normAutofit/>
          </a:bodyPr>
          <a:lstStyle/>
          <a:p>
            <a:r>
              <a:rPr lang="en-US" sz="1800" b="1" dirty="0"/>
              <a:t>In market Segment, Online TA  received approximately 50% of reservation with a cancelation rate of 36.72.  significantly, we can see that group market segment experienced relatively high cancelation rate (61.06%).</a:t>
            </a:r>
            <a:r>
              <a:rPr lang="en-AU" sz="1800" b="1" dirty="0"/>
              <a:t> </a:t>
            </a:r>
            <a:endParaRPr lang="en-US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8F7BE-2B37-4D5F-B847-63B324EB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2025748"/>
            <a:ext cx="8510587" cy="436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8B32B-1477-4627-835A-B6E8EF60AEFE}"/>
              </a:ext>
            </a:extLst>
          </p:cNvPr>
          <p:cNvSpPr txBox="1"/>
          <p:nvPr/>
        </p:nvSpPr>
        <p:spPr>
          <a:xfrm>
            <a:off x="4473527" y="3221502"/>
            <a:ext cx="858128" cy="327777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610A92-4403-4CD2-B5F6-99F4446A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57"/>
            <a:ext cx="9144000" cy="1137400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 on Agent attribute reveals that bookings done agent #1 are sure likely to be canceled, as it has a cancelation rate over 73% . This is similar for gent #19 with approximately 74% cancelation rate.  Agent #9 got highest number of bookings (26.8% of total bookings) and experienced 41% cancelation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60B5AEA-560E-4DCE-B51E-BB172BE6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2057"/>
            <a:ext cx="9307224" cy="51836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0FE737-B001-41CE-9F48-54812EA8D34C}"/>
              </a:ext>
            </a:extLst>
          </p:cNvPr>
          <p:cNvSpPr/>
          <p:nvPr/>
        </p:nvSpPr>
        <p:spPr>
          <a:xfrm flipH="1">
            <a:off x="2869807" y="2222695"/>
            <a:ext cx="492370" cy="429064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01A8D-773D-4509-A559-1EC7E5D42179}"/>
              </a:ext>
            </a:extLst>
          </p:cNvPr>
          <p:cNvSpPr/>
          <p:nvPr/>
        </p:nvSpPr>
        <p:spPr>
          <a:xfrm flipH="1">
            <a:off x="6736078" y="2192215"/>
            <a:ext cx="492370" cy="429064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F86A4-F457-44C9-BA10-51BB14021F41}"/>
              </a:ext>
            </a:extLst>
          </p:cNvPr>
          <p:cNvSpPr/>
          <p:nvPr/>
        </p:nvSpPr>
        <p:spPr>
          <a:xfrm>
            <a:off x="1645920" y="1645920"/>
            <a:ext cx="1284850" cy="42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E874B-1A44-41E8-8EAB-1C5341C51052}"/>
              </a:ext>
            </a:extLst>
          </p:cNvPr>
          <p:cNvSpPr/>
          <p:nvPr/>
        </p:nvSpPr>
        <p:spPr>
          <a:xfrm>
            <a:off x="4131934" y="1798320"/>
            <a:ext cx="1284850" cy="42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5A81B-B16B-4066-B5D6-5E83DB65D55E}"/>
              </a:ext>
            </a:extLst>
          </p:cNvPr>
          <p:cNvSpPr txBox="1"/>
          <p:nvPr/>
        </p:nvSpPr>
        <p:spPr>
          <a:xfrm>
            <a:off x="4639423" y="172675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15 Agents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8139B-C2F0-4683-9ADD-44F31E96F093}"/>
              </a:ext>
            </a:extLst>
          </p:cNvPr>
          <p:cNvSpPr txBox="1"/>
          <p:nvPr/>
        </p:nvSpPr>
        <p:spPr>
          <a:xfrm>
            <a:off x="4488251" y="6328677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Agents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7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714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MARRIOTT HOTEL - EXECUTIVE PRESENTATION DATE:12/10/2020 PRESENTER: CLAYON BRODERICK</vt:lpstr>
      <vt:lpstr>Governing Thoughts</vt:lpstr>
      <vt:lpstr>Executive Summary Slides</vt:lpstr>
      <vt:lpstr>Over the two years period (2015-2017) the highest  cancelation rate per month was in June 2015 (45.35% ) and the lowest cancelation rate was in October (20.77% ) of the same year. 2015 got the lowest total Bookings while June 2017 got the highest bookings for a month. Cancelation was slightly steady  between 2016 and 2017.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Multivariate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MARRIOTT HOTEL - EXECUTIVE PRESENTATION DATE:12/10/2020 PRESENTER: CLAYON BRODERICK</dc:title>
  <dc:creator>clayon broderick</dc:creator>
  <cp:lastModifiedBy>clayon broderick</cp:lastModifiedBy>
  <cp:revision>20</cp:revision>
  <dcterms:created xsi:type="dcterms:W3CDTF">2020-12-10T18:25:42Z</dcterms:created>
  <dcterms:modified xsi:type="dcterms:W3CDTF">2020-12-13T03:27:42Z</dcterms:modified>
</cp:coreProperties>
</file>