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333" r:id="rId3"/>
    <p:sldId id="257" r:id="rId4"/>
    <p:sldId id="287" r:id="rId5"/>
    <p:sldId id="335" r:id="rId6"/>
    <p:sldId id="263" r:id="rId7"/>
    <p:sldId id="332" r:id="rId8"/>
    <p:sldId id="270" r:id="rId9"/>
    <p:sldId id="320" r:id="rId10"/>
    <p:sldId id="306" r:id="rId11"/>
    <p:sldId id="281" r:id="rId12"/>
    <p:sldId id="307" r:id="rId13"/>
    <p:sldId id="282" r:id="rId14"/>
    <p:sldId id="33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35"/>
    <p:restoredTop sz="94700"/>
  </p:normalViewPr>
  <p:slideViewPr>
    <p:cSldViewPr snapToGrid="0" snapToObjects="1">
      <p:cViewPr varScale="1">
        <p:scale>
          <a:sx n="56" d="100"/>
          <a:sy n="56" d="100"/>
        </p:scale>
        <p:origin x="42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FC4109-FC70-2746-BE3D-08A4706C42AF}" type="datetimeFigureOut">
              <a:rPr lang="en-US" smtClean="0"/>
              <a:t>8/8/19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50204C-361D-C040-AD09-5F5C0240AD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5823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50204C-361D-C040-AD09-5F5C0240AD5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8368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D0A0A-4604-E744-B0D0-90DD3A254E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698CA7-3ABC-E24D-AC94-67207DE383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1E27BF-3AD0-0B4D-A143-F95AEA77D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20D63-0A8C-A84C-8490-6DC0AF0BE84B}" type="datetime1">
              <a:rPr lang="en-US" smtClean="0"/>
              <a:t>8/8/19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E7F7E8-AAA5-4D40-AF64-275FDCB47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35A63-BF86-D749-9B3D-DB64043F2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E6684-BBAF-2B44-BA0B-A4B011DBF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915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7119E-8058-C84F-8E65-960CB59AF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623336-9C1E-7A49-AEA5-7D4E7FCDF3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46F0A7-8301-5445-B557-53D2951D5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6E2F4-CF88-6D43-9E36-6F056F07651E}" type="datetime1">
              <a:rPr lang="en-US" smtClean="0"/>
              <a:t>8/8/19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D149FF-9E0B-A04B-AAA1-7CB214245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990EC2-DD19-0E4A-8403-9ADC174A8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E6684-BBAF-2B44-BA0B-A4B011DBF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92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48E4C7-9C79-7E49-80CA-59BE3BBE65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8FFF01-84ED-DD48-BB9E-B2333AF635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8BE645-1A08-3342-BF84-66253DA98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02028-1855-964E-BA5D-E21D6AAB1E90}" type="datetime1">
              <a:rPr lang="en-US" smtClean="0"/>
              <a:t>8/8/19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F904EC-74FE-BC45-8E4D-A3EC7BC04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92E732-D0D2-7F4D-AA9F-A5E430674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E6684-BBAF-2B44-BA0B-A4B011DBF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088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6ACBD-76BE-4F47-9DC1-EC62D7196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5BC4E-D421-6546-921A-3B8BC3767C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40A800-2A5A-4E46-A3FD-223B4CF55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1C0A7-A8AE-F149-8760-17372A1D610D}" type="datetime1">
              <a:rPr lang="en-US" smtClean="0"/>
              <a:t>8/8/19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9BA5BB-FBCA-854F-826C-1149C2F98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C0C2D7-F2D5-6946-8312-57C0ACC9B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E6684-BBAF-2B44-BA0B-A4B011DBF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672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EC170-DBAA-724A-A885-71A70CCA5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5C3C3C-1D4C-0D46-AB81-7E9FE0D77A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3F8871-636A-4D48-852F-1B0587A01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B5A8F-3FB1-DA4E-A466-1914D374F338}" type="datetime1">
              <a:rPr lang="en-US" smtClean="0"/>
              <a:t>8/8/19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AEB5EA-D6BD-EC42-9468-0028BB473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0A9F44-3B7D-C449-8B55-CB6B92A01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E6684-BBAF-2B44-BA0B-A4B011DBF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21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5B906-38DA-8F4E-845B-34C4248C6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6B340-09E0-E944-B8C4-1F4D822EA0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7D494F-66CA-F449-82FD-CCA86379AE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9874DA-154B-4E40-91CD-8A8CD5BA3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7CD64-053D-6A4A-A61F-455CE8AB91A3}" type="datetime1">
              <a:rPr lang="en-US" smtClean="0"/>
              <a:t>8/8/19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C4A617-70A6-DC48-9977-2AF1E4561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09E638-D963-304D-B5C0-023C65CED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E6684-BBAF-2B44-BA0B-A4B011DBF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517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95512-0BF7-584B-8E37-63B0A8B52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BDD16D-B595-794F-961E-B37DC026FA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16D2F2-38AE-D242-8418-D01EEC21A7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58843B-D709-F548-B3F7-89E38E6DDF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4968C1-3990-EC46-ACE8-A1D8D9130E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02820A-5C72-9C43-B9A9-F73BEFB28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8B800-0F5D-5949-A9B8-886D81F4BA15}" type="datetime1">
              <a:rPr lang="en-US" smtClean="0"/>
              <a:t>8/8/19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D1AA17-2AB7-A840-9C88-4E5787DB8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864549-C199-774E-A54D-701E2F302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E6684-BBAF-2B44-BA0B-A4B011DBF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712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2DC98-1C07-5241-96D7-2379BF527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4D129C-4955-264D-ACB2-6136EC34B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2BFD3-34B5-1241-AC7B-E266BAA878C2}" type="datetime1">
              <a:rPr lang="en-US" smtClean="0"/>
              <a:t>8/8/19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01E72C-273A-284B-BB95-E03411888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3E1D06-7BF8-CE42-93BE-FA6052F14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E6684-BBAF-2B44-BA0B-A4B011DBF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109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D9675B-BBD5-5743-BA80-A0BC88791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57DE6-E102-0140-B821-6BA09E25BA95}" type="datetime1">
              <a:rPr lang="en-US" smtClean="0"/>
              <a:t>8/8/19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552800-93B1-744C-BAEE-3B53D1BAF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FE85CB-4B1B-4D4E-8795-B7EF2EDB8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E6684-BBAF-2B44-BA0B-A4B011DBF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711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9144C-7E65-F84A-9C67-5261242A1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561219-C967-7A4A-B926-20E6B381D0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757D13-D9E2-6B42-8287-574EE30A70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66BCD3-B1C7-5043-B7FA-7BED37D05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484B4-EDFB-F64E-852A-1FC2BE499D16}" type="datetime1">
              <a:rPr lang="en-US" smtClean="0"/>
              <a:t>8/8/19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DBD4A1-C033-414D-BE62-33A5FB419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54F1F2-EC13-AE4B-9A43-E523AC663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E6684-BBAF-2B44-BA0B-A4B011DBF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447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1550F-41C5-504A-9AEB-797FD556B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84908F-9497-BC4F-883A-641CEA489B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A56D16-A100-F947-A4CE-5BDFEF92EA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297D88-1D08-3B4A-B01B-F685778D0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9B49A-36C0-674F-B76B-611C115C7D19}" type="datetime1">
              <a:rPr lang="en-US" smtClean="0"/>
              <a:t>8/8/19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D9010E-E888-3140-ADF0-73EB93F77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AC0581-5A78-EA46-96F4-B5462EA04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E6684-BBAF-2B44-BA0B-A4B011DBF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621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D195FF-D3E1-1347-85B2-A9AD18094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A5F76E-4667-7D40-BF27-FA91063A01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E41DF6-DFA7-F14C-8329-057F0E7982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41E708-801B-9F49-B871-E00A474BA479}" type="datetime1">
              <a:rPr lang="en-US" smtClean="0"/>
              <a:t>8/8/19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B4DEE8-0730-7B40-8DB5-27E89CDE4A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48CB49-AF91-C049-BAB4-C4792A40AA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9E6684-BBAF-2B44-BA0B-A4B011DBF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037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Kathryn.Whitman@nasa.gov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hinecon.org/shine2019/session2019.php#session19" TargetMode="External"/><Relationship Id="rId2" Type="http://schemas.openxmlformats.org/officeDocument/2006/relationships/hyperlink" Target="https://github.com/ktindiana/operational-sep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0E6E5-013E-E142-BFB1-A2CEB25960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SEP Modeling Challenge: Research to Operations</a:t>
            </a:r>
            <a:br>
              <a:rPr lang="en-US" dirty="0"/>
            </a:br>
            <a:r>
              <a:rPr lang="en-US" dirty="0"/>
              <a:t>SHINE 2019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278CBC-E925-4D49-8EC6-D47925EAAD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295328"/>
          </a:xfrm>
        </p:spPr>
        <p:txBody>
          <a:bodyPr>
            <a:normAutofit lnSpcReduction="10000"/>
          </a:bodyPr>
          <a:lstStyle/>
          <a:p>
            <a:r>
              <a:rPr lang="en-US" sz="3200" dirty="0"/>
              <a:t>Measurements for Challenge SEP Events</a:t>
            </a:r>
          </a:p>
          <a:p>
            <a:endParaRPr lang="en-US" dirty="0"/>
          </a:p>
          <a:p>
            <a:r>
              <a:rPr lang="en-US" dirty="0"/>
              <a:t>Organized by Kathryn Whitman and Ian Richardson</a:t>
            </a:r>
          </a:p>
          <a:p>
            <a:r>
              <a:rPr lang="en-US" dirty="0">
                <a:hlinkClick r:id="rId2"/>
              </a:rPr>
              <a:t>Kathryn.Whitman@nasa.gov</a:t>
            </a:r>
            <a:endParaRPr lang="en-US" dirty="0"/>
          </a:p>
          <a:p>
            <a:r>
              <a:rPr lang="en-US" dirty="0"/>
              <a:t>August 8, 2019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A5EB19-367D-1D45-BAB8-7DBFFFB2A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E6684-BBAF-2B44-BA0B-A4B011DBF27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481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5E94E-DCA3-EA4B-A35B-9CCE58A56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May 17, 2012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1667A1-EA2D-CF47-9271-F3D49CD77E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6D1C25-292F-AD47-9C89-5CC842ADF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E6684-BBAF-2B44-BA0B-A4B011DBF27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3951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47EEE35F-FE54-AA45-B864-AB553191B6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588" y="1015048"/>
            <a:ext cx="4160520" cy="277368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EE3A4F2-7C1E-5048-9B3B-EF08A46C9C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588" y="3990568"/>
            <a:ext cx="4160520" cy="277368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C7B2A683-E037-3D46-906B-7ECBABB11D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50504" y="1054018"/>
            <a:ext cx="3200400" cy="26670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519D2F4-513E-4F46-B51D-0058A1206F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91860" y="1289326"/>
            <a:ext cx="4572000" cy="2032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CC281AD-54AC-4A48-98B8-BD5205E9111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50504" y="4021048"/>
            <a:ext cx="3200400" cy="2667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0AC1FBE-CE6D-F44F-A6B4-C317F7B0B00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91860" y="4228646"/>
            <a:ext cx="4572000" cy="2032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22A0C49-557E-134D-946A-6880B49C9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7818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May 17, 2012 – Plots for GOES-13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4E56C5-0314-224E-B24A-6CA228E56BB1}"/>
              </a:ext>
            </a:extLst>
          </p:cNvPr>
          <p:cNvSpPr txBox="1"/>
          <p:nvPr/>
        </p:nvSpPr>
        <p:spPr>
          <a:xfrm>
            <a:off x="534256" y="833103"/>
            <a:ext cx="11322122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GOES-13 Integral Channels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49B989-0879-EE43-9399-DFC6B8A7B0F2}"/>
              </a:ext>
            </a:extLst>
          </p:cNvPr>
          <p:cNvSpPr txBox="1"/>
          <p:nvPr/>
        </p:nvSpPr>
        <p:spPr>
          <a:xfrm>
            <a:off x="534256" y="3799364"/>
            <a:ext cx="11322122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GOES-13 Differential  Channels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48C4243-BEF6-CA43-BC6D-B2D6DF774AEB}"/>
              </a:ext>
            </a:extLst>
          </p:cNvPr>
          <p:cNvSpPr txBox="1"/>
          <p:nvPr/>
        </p:nvSpPr>
        <p:spPr>
          <a:xfrm>
            <a:off x="4191860" y="3255869"/>
            <a:ext cx="5085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Black fluence circles (right) defined by &gt;10 MeV, 10 pfu threshold start and stop times, black vertical lines (above). Likewise for &gt;100 MeV, 1 pfu (red).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782DD2-DA54-CB47-B7CB-2445EC902057}"/>
              </a:ext>
            </a:extLst>
          </p:cNvPr>
          <p:cNvSpPr txBox="1"/>
          <p:nvPr/>
        </p:nvSpPr>
        <p:spPr>
          <a:xfrm>
            <a:off x="848474" y="833103"/>
            <a:ext cx="25788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Event Definition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7D6E2D2-EC32-C340-ABE5-BB0A3F1DBB19}"/>
              </a:ext>
            </a:extLst>
          </p:cNvPr>
          <p:cNvSpPr txBox="1"/>
          <p:nvPr/>
        </p:nvSpPr>
        <p:spPr>
          <a:xfrm>
            <a:off x="9292116" y="833103"/>
            <a:ext cx="25788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Fluence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F2A9D8F-AEF9-3E4C-A054-48AD944A8D60}"/>
              </a:ext>
            </a:extLst>
          </p:cNvPr>
          <p:cNvSpPr txBox="1"/>
          <p:nvPr/>
        </p:nvSpPr>
        <p:spPr>
          <a:xfrm>
            <a:off x="848474" y="3799364"/>
            <a:ext cx="25788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Event Definition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0FCE2E9-E99B-9649-89F4-F2801C3DB830}"/>
              </a:ext>
            </a:extLst>
          </p:cNvPr>
          <p:cNvSpPr txBox="1"/>
          <p:nvPr/>
        </p:nvSpPr>
        <p:spPr>
          <a:xfrm>
            <a:off x="9292116" y="3799364"/>
            <a:ext cx="25788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Fluence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9F70930-4DEC-9846-A60B-4439B442AADD}"/>
              </a:ext>
            </a:extLst>
          </p:cNvPr>
          <p:cNvSpPr txBox="1"/>
          <p:nvPr/>
        </p:nvSpPr>
        <p:spPr>
          <a:xfrm>
            <a:off x="4191860" y="6242655"/>
            <a:ext cx="50857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Integral fluxes estimated from differential channels result in longer event times due to noise which takes longer to satisfy the end-of-event definition: 3 consecutive points below 0.85*threshold.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E016072-0371-504A-B9D7-DB1CDB53F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E6684-BBAF-2B44-BA0B-A4B011DBF27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7363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001FF-6503-A042-80E3-E7E928D8D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September 10, 2017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F31942-FF4A-1B45-903C-146E765A0C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195D6D-1418-274F-B9B3-8F13BDE9D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E6684-BBAF-2B44-BA0B-A4B011DBF27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2906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02500BB1-CEBA-2547-B917-8B8CA3EB1B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588" y="1015048"/>
            <a:ext cx="4160520" cy="277368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6F59F32-F832-CA45-A614-B64DAABD11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588" y="4021048"/>
            <a:ext cx="4160520" cy="277368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F574BE00-A24B-B74C-A89C-C38F4DD25E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50504" y="1054018"/>
            <a:ext cx="3200400" cy="26670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1B75552-0BDD-A94E-9178-111B0D99C2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91860" y="1289326"/>
            <a:ext cx="4572000" cy="2032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461BE09-A434-7648-BC50-2D1DAE64AF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50504" y="4021048"/>
            <a:ext cx="3200400" cy="2667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9C5E5B2-8CAC-374F-A52F-0591ABC4B57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91860" y="4228646"/>
            <a:ext cx="4572000" cy="2032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22A0C49-557E-134D-946A-6880B49C9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7818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September 10, 2017 – Plots for GOES-13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4E56C5-0314-224E-B24A-6CA228E56BB1}"/>
              </a:ext>
            </a:extLst>
          </p:cNvPr>
          <p:cNvSpPr txBox="1"/>
          <p:nvPr/>
        </p:nvSpPr>
        <p:spPr>
          <a:xfrm>
            <a:off x="534256" y="833103"/>
            <a:ext cx="11322122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GOES-13 Integral Channels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49B989-0879-EE43-9399-DFC6B8A7B0F2}"/>
              </a:ext>
            </a:extLst>
          </p:cNvPr>
          <p:cNvSpPr txBox="1"/>
          <p:nvPr/>
        </p:nvSpPr>
        <p:spPr>
          <a:xfrm>
            <a:off x="534256" y="3799364"/>
            <a:ext cx="11322122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GOES-13 Differential  Channels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48C4243-BEF6-CA43-BC6D-B2D6DF774AEB}"/>
              </a:ext>
            </a:extLst>
          </p:cNvPr>
          <p:cNvSpPr txBox="1"/>
          <p:nvPr/>
        </p:nvSpPr>
        <p:spPr>
          <a:xfrm>
            <a:off x="4191860" y="3255869"/>
            <a:ext cx="5085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Black fluence circles (right) defined by &gt;10 MeV, 10 pfu threshold start and stop times, black vertical lines (above). Likewise for &gt;100 MeV, 1 pfu (red).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782DD2-DA54-CB47-B7CB-2445EC902057}"/>
              </a:ext>
            </a:extLst>
          </p:cNvPr>
          <p:cNvSpPr txBox="1"/>
          <p:nvPr/>
        </p:nvSpPr>
        <p:spPr>
          <a:xfrm>
            <a:off x="848474" y="833103"/>
            <a:ext cx="25788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Event Definition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7D6E2D2-EC32-C340-ABE5-BB0A3F1DBB19}"/>
              </a:ext>
            </a:extLst>
          </p:cNvPr>
          <p:cNvSpPr txBox="1"/>
          <p:nvPr/>
        </p:nvSpPr>
        <p:spPr>
          <a:xfrm>
            <a:off x="9292116" y="833103"/>
            <a:ext cx="25788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Fluence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F2A9D8F-AEF9-3E4C-A054-48AD944A8D60}"/>
              </a:ext>
            </a:extLst>
          </p:cNvPr>
          <p:cNvSpPr txBox="1"/>
          <p:nvPr/>
        </p:nvSpPr>
        <p:spPr>
          <a:xfrm>
            <a:off x="848474" y="3799364"/>
            <a:ext cx="25788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Event Definition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0FCE2E9-E99B-9649-89F4-F2801C3DB830}"/>
              </a:ext>
            </a:extLst>
          </p:cNvPr>
          <p:cNvSpPr txBox="1"/>
          <p:nvPr/>
        </p:nvSpPr>
        <p:spPr>
          <a:xfrm>
            <a:off x="9292116" y="3799364"/>
            <a:ext cx="25788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Fluence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E5B0739-0822-CD42-A741-ABC265738389}"/>
              </a:ext>
            </a:extLst>
          </p:cNvPr>
          <p:cNvSpPr txBox="1"/>
          <p:nvPr/>
        </p:nvSpPr>
        <p:spPr>
          <a:xfrm>
            <a:off x="4191860" y="6242655"/>
            <a:ext cx="50857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Integral fluxes estimated from differential channels result in longer event times due to noise which takes longer to satisfy the end-of-event definition: 3 consecutive points below 0.85*threshold.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2EAE67F-4C2A-2C4F-BAD3-6231FDF56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E6684-BBAF-2B44-BA0B-A4B011DBF27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5538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ADEC0-5987-6544-B168-5453DE5D2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Talking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57134-ED8A-EE4B-AEFE-2CEB0BB836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>
                <a:solidFill>
                  <a:srgbClr val="FF0000"/>
                </a:solidFill>
              </a:rPr>
              <a:t>What methods should be used for model validation? Do we generate a set of standard inputs or events? How do we fairly validate different types of models?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>
                <a:solidFill>
                  <a:schemeClr val="accent2"/>
                </a:solidFill>
              </a:rPr>
              <a:t>What quantities should be used for model validation? What experiments and data sets should be used for comparison? Operational and Scientific…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Which observational data streams are important and will they be available into the future?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>
                <a:solidFill>
                  <a:schemeClr val="accent1"/>
                </a:solidFill>
              </a:rPr>
              <a:t>Are there any major barriers to providing information pertinent to forecasting and operations, particularly on operational timescales?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>
                <a:solidFill>
                  <a:srgbClr val="7030A0"/>
                </a:solidFill>
              </a:rPr>
              <a:t>Models that predict flux time series rely heavily on solar wind/CME models that often have an inner boundary? Do we need improved modeling from the corona to tens of </a:t>
            </a:r>
            <a:r>
              <a:rPr lang="en-US" sz="2400" dirty="0" err="1">
                <a:solidFill>
                  <a:srgbClr val="7030A0"/>
                </a:solidFill>
              </a:rPr>
              <a:t>Rs</a:t>
            </a:r>
            <a:r>
              <a:rPr lang="en-US" sz="2400" dirty="0">
                <a:solidFill>
                  <a:srgbClr val="7030A0"/>
                </a:solidFill>
              </a:rPr>
              <a:t>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80E87F-E4F5-084D-B86E-3A394F5CA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E6684-BBAF-2B44-BA0B-A4B011DBF27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251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E173A-94B0-1746-A230-F96FE7071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SEP Definitions for this Challenge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FBD927-52B0-2348-99F3-DB4C69B032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Two important thresholds</a:t>
            </a:r>
          </a:p>
          <a:p>
            <a:pPr lvl="1"/>
            <a:r>
              <a:rPr lang="en-US" sz="2000" dirty="0">
                <a:solidFill>
                  <a:srgbClr val="FF0000"/>
                </a:solidFill>
              </a:rPr>
              <a:t>&gt;10 MeV proton fluxes exceed 10 pfu </a:t>
            </a:r>
            <a:r>
              <a:rPr lang="en-US" sz="2000" dirty="0"/>
              <a:t>(1/[cm</a:t>
            </a:r>
            <a:r>
              <a:rPr lang="en-US" sz="2000" baseline="30000" dirty="0"/>
              <a:t>2</a:t>
            </a:r>
            <a:r>
              <a:rPr lang="en-US" sz="2000" dirty="0"/>
              <a:t> s </a:t>
            </a:r>
            <a:r>
              <a:rPr lang="en-US" sz="2000" dirty="0" err="1"/>
              <a:t>sr</a:t>
            </a:r>
            <a:r>
              <a:rPr lang="en-US" sz="2000" dirty="0"/>
              <a:t>])</a:t>
            </a:r>
          </a:p>
          <a:p>
            <a:pPr lvl="1"/>
            <a:r>
              <a:rPr lang="en-US" sz="2000" dirty="0">
                <a:solidFill>
                  <a:srgbClr val="FF0000"/>
                </a:solidFill>
              </a:rPr>
              <a:t>&gt;100 MeV proton fluxes exceed 1 pfu </a:t>
            </a:r>
            <a:r>
              <a:rPr lang="en-US" sz="2000" dirty="0">
                <a:sym typeface="Wingdings" pitchFamily="2" charset="2"/>
              </a:rPr>
              <a:t> most important to SRAG</a:t>
            </a:r>
          </a:p>
          <a:p>
            <a:endParaRPr lang="en-US" sz="2400" dirty="0">
              <a:sym typeface="Wingdings" pitchFamily="2" charset="2"/>
            </a:endParaRPr>
          </a:p>
          <a:p>
            <a:pPr>
              <a:buFont typeface="Wingdings" pitchFamily="2" charset="2"/>
              <a:buChar char="Ø"/>
            </a:pPr>
            <a:r>
              <a:rPr lang="en-US" sz="2400" dirty="0">
                <a:sym typeface="Wingdings" pitchFamily="2" charset="2"/>
              </a:rPr>
              <a:t>Will thresholds be exceeded in the 24 or 48 hours? </a:t>
            </a:r>
            <a:r>
              <a:rPr lang="en-US" sz="2400" dirty="0">
                <a:solidFill>
                  <a:srgbClr val="FF0000"/>
                </a:solidFill>
                <a:sym typeface="Wingdings" pitchFamily="2" charset="2"/>
              </a:rPr>
              <a:t>Probabilistic, All Clear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>
                <a:sym typeface="Wingdings" pitchFamily="2" charset="2"/>
              </a:rPr>
              <a:t>When will these thresholds be crossed? </a:t>
            </a:r>
            <a:r>
              <a:rPr lang="en-US" sz="2400" dirty="0">
                <a:solidFill>
                  <a:srgbClr val="FF0000"/>
                </a:solidFill>
                <a:sym typeface="Wingdings" pitchFamily="2" charset="2"/>
              </a:rPr>
              <a:t>Event start time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>
                <a:sym typeface="Wingdings" pitchFamily="2" charset="2"/>
              </a:rPr>
              <a:t>How strong will the event be? </a:t>
            </a:r>
            <a:r>
              <a:rPr lang="en-US" sz="2400" dirty="0">
                <a:solidFill>
                  <a:srgbClr val="FF0000"/>
                </a:solidFill>
                <a:sym typeface="Wingdings" pitchFamily="2" charset="2"/>
              </a:rPr>
              <a:t>Peak flux, fluence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>
                <a:sym typeface="Wingdings" pitchFamily="2" charset="2"/>
              </a:rPr>
              <a:t>How quickly must astronauts act to mitigate radiation dose? </a:t>
            </a:r>
            <a:r>
              <a:rPr lang="en-US" sz="2400" dirty="0">
                <a:solidFill>
                  <a:srgbClr val="FF0000"/>
                </a:solidFill>
                <a:sym typeface="Wingdings" pitchFamily="2" charset="2"/>
              </a:rPr>
              <a:t>Rise time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>
                <a:sym typeface="Wingdings" pitchFamily="2" charset="2"/>
              </a:rPr>
              <a:t>How long will the event last? </a:t>
            </a:r>
            <a:r>
              <a:rPr lang="en-US" sz="2400" dirty="0">
                <a:solidFill>
                  <a:srgbClr val="FF0000"/>
                </a:solidFill>
                <a:sym typeface="Wingdings" pitchFamily="2" charset="2"/>
              </a:rPr>
              <a:t>End time, duration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A0CB07-66B8-CA41-A27C-5CD101D65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E6684-BBAF-2B44-BA0B-A4B011DBF27F}" type="slidenum">
              <a:rPr lang="en-US" smtClean="0"/>
              <a:t>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9A780C-3684-624B-A100-32C84A223315}"/>
              </a:ext>
            </a:extLst>
          </p:cNvPr>
          <p:cNvSpPr txBox="1"/>
          <p:nvPr/>
        </p:nvSpPr>
        <p:spPr>
          <a:xfrm>
            <a:off x="324465" y="6194320"/>
            <a:ext cx="105893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ambria" panose="02040503050406030204" pitchFamily="18" charset="0"/>
              </a:rPr>
              <a:t>Multiple model types would be very useful in an operational setting!</a:t>
            </a:r>
          </a:p>
        </p:txBody>
      </p:sp>
    </p:spTree>
    <p:extLst>
      <p:ext uri="{BB962C8B-B14F-4D97-AF65-F5344CB8AC3E}">
        <p14:creationId xmlns:p14="http://schemas.microsoft.com/office/powerpoint/2010/main" val="2053221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E173A-94B0-1746-A230-F96FE7071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Approach to Calculating SEP Values for this Challenge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504FB-67EE-7943-B354-E787B6C674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03948"/>
          </a:xfrm>
        </p:spPr>
        <p:txBody>
          <a:bodyPr>
            <a:normAutofit/>
          </a:bodyPr>
          <a:lstStyle/>
          <a:p>
            <a:r>
              <a:rPr lang="en-US" sz="2400" dirty="0"/>
              <a:t>SEP measurements depend on: </a:t>
            </a:r>
          </a:p>
          <a:p>
            <a:pPr lvl="1"/>
            <a:r>
              <a:rPr lang="en-US" sz="2000" dirty="0"/>
              <a:t>The instruments with which they are taken</a:t>
            </a:r>
          </a:p>
          <a:p>
            <a:pPr lvl="1"/>
            <a:r>
              <a:rPr lang="en-US" sz="2000" dirty="0"/>
              <a:t>Choices made during post-processing</a:t>
            </a:r>
          </a:p>
          <a:p>
            <a:endParaRPr lang="en-US" sz="2400" dirty="0"/>
          </a:p>
          <a:p>
            <a:r>
              <a:rPr lang="en-US" sz="2400" dirty="0"/>
              <a:t>Values are reported here for multiple spacecraft and data sets</a:t>
            </a:r>
          </a:p>
          <a:p>
            <a:pPr lvl="1"/>
            <a:r>
              <a:rPr lang="en-US" sz="2000" dirty="0"/>
              <a:t>GOES-13 differential and integral channels</a:t>
            </a:r>
          </a:p>
          <a:p>
            <a:pPr lvl="1"/>
            <a:r>
              <a:rPr lang="en-US" sz="2000" dirty="0"/>
              <a:t>GOES-15 differential and integral channels</a:t>
            </a:r>
          </a:p>
          <a:p>
            <a:pPr lvl="1"/>
            <a:r>
              <a:rPr lang="en-US" sz="2000" dirty="0"/>
              <a:t>ESA’s SEPEM (RSDv2) calibrated data set extending from 1974 – 2015</a:t>
            </a:r>
          </a:p>
          <a:p>
            <a:endParaRPr lang="en-US" sz="2400" b="1" dirty="0"/>
          </a:p>
          <a:p>
            <a:r>
              <a:rPr lang="en-US" sz="2400" b="1" dirty="0">
                <a:solidFill>
                  <a:srgbClr val="FF0000"/>
                </a:solidFill>
              </a:rPr>
              <a:t>Measurements display a range of values and model performance should be considered in the context of that range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A54A87-E9BB-C944-8613-FA5147DC1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E6684-BBAF-2B44-BA0B-A4B011DBF27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7667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9C2E0-76D7-AC48-B643-05BE0DBE1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For Modelers: </a:t>
            </a:r>
            <a:r>
              <a:rPr lang="en-US" sz="3600" dirty="0"/>
              <a:t>Data Preparation Package for SHINE 2019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3DE476-6CCA-794C-838A-3657107063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2400"/>
            <a:ext cx="10515600" cy="5067551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Kathryn Whitman developed a series of codes to help modelers calculate the values requested for the SHINE 2019 SEP Modeling Challenge session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/>
              <a:t>All codes in repository: </a:t>
            </a:r>
            <a:r>
              <a:rPr lang="en-US" sz="2400" dirty="0">
                <a:hlinkClick r:id="rId2"/>
              </a:rPr>
              <a:t>https://github.com/ktindiana/operational-sep</a:t>
            </a:r>
            <a:r>
              <a:rPr lang="en-US" sz="2400" dirty="0"/>
              <a:t> </a:t>
            </a:r>
          </a:p>
          <a:p>
            <a:r>
              <a:rPr lang="en-US" sz="2400" b="1" dirty="0" err="1"/>
              <a:t>operational_SEP_SHINE_wrapper.py</a:t>
            </a:r>
            <a:endParaRPr lang="en-US" sz="2400" b="1" dirty="0"/>
          </a:p>
          <a:p>
            <a:pPr lvl="1"/>
            <a:r>
              <a:rPr lang="en-US" sz="2000" dirty="0"/>
              <a:t>Runs </a:t>
            </a:r>
            <a:r>
              <a:rPr lang="en-US" sz="2000" dirty="0" err="1"/>
              <a:t>operational_sep_quantities.py</a:t>
            </a:r>
            <a:r>
              <a:rPr lang="en-US" sz="2000" dirty="0"/>
              <a:t> for all SHINE events for all combinations of GOES-13, GOES-13, and SEPEM data types</a:t>
            </a:r>
          </a:p>
          <a:p>
            <a:pPr lvl="1"/>
            <a:r>
              <a:rPr lang="en-US" sz="2000" dirty="0"/>
              <a:t>Allows users to specify model info and runs </a:t>
            </a:r>
            <a:r>
              <a:rPr lang="en-US" sz="2000" dirty="0" err="1"/>
              <a:t>operational_sep_quantities.py</a:t>
            </a:r>
            <a:r>
              <a:rPr lang="en-US" sz="2000" dirty="0"/>
              <a:t> for model</a:t>
            </a:r>
          </a:p>
          <a:p>
            <a:pPr lvl="1"/>
            <a:r>
              <a:rPr lang="en-US" sz="2000" dirty="0"/>
              <a:t>Makes comparison plots with </a:t>
            </a:r>
            <a:r>
              <a:rPr lang="en-US" sz="2000" dirty="0" err="1"/>
              <a:t>compare_data_model.py</a:t>
            </a:r>
            <a:r>
              <a:rPr lang="en-US" sz="2000" dirty="0"/>
              <a:t> and saves to file</a:t>
            </a:r>
            <a:endParaRPr lang="en-US" sz="2400" b="1" dirty="0"/>
          </a:p>
          <a:p>
            <a:r>
              <a:rPr lang="en-US" sz="2400" b="1" dirty="0" err="1"/>
              <a:t>operational_sep_quantities.py</a:t>
            </a:r>
            <a:r>
              <a:rPr lang="en-US" sz="2400" b="1" dirty="0"/>
              <a:t> </a:t>
            </a:r>
          </a:p>
          <a:p>
            <a:pPr lvl="1"/>
            <a:r>
              <a:rPr lang="en-US" sz="2000" dirty="0"/>
              <a:t>Calculates all values requested for shine session for GOES and SEPEM measurements (</a:t>
            </a:r>
            <a:r>
              <a:rPr lang="en-US" sz="2000" dirty="0">
                <a:hlinkClick r:id="rId3"/>
              </a:rPr>
              <a:t>https://shinecon.org/shine2019/session2019.php#session19</a:t>
            </a:r>
            <a:r>
              <a:rPr lang="en-US" sz="2000" dirty="0"/>
              <a:t> )</a:t>
            </a:r>
          </a:p>
          <a:p>
            <a:pPr lvl="1"/>
            <a:r>
              <a:rPr lang="en-US" sz="2000" b="1" dirty="0"/>
              <a:t>Can calculate the same values for any model that outputs integral or differential flux time series</a:t>
            </a:r>
          </a:p>
          <a:p>
            <a:r>
              <a:rPr lang="en-US" sz="2400" b="1" dirty="0" err="1"/>
              <a:t>compare_data_model.py</a:t>
            </a:r>
            <a:endParaRPr lang="en-US" sz="2400" b="1" dirty="0"/>
          </a:p>
          <a:p>
            <a:pPr lvl="1"/>
            <a:r>
              <a:rPr lang="en-US" sz="2000" dirty="0"/>
              <a:t>Make comparison plots between measurements and model results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4E1106-D986-DB42-8CDC-044519F62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E6684-BBAF-2B44-BA0B-A4B011DBF27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358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C4097-4BC7-BC42-831A-F8A344FF7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CF31C9-25D4-2941-BF36-7515F0FC13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SEPMOD (</a:t>
            </a:r>
            <a:r>
              <a:rPr lang="en-US" dirty="0" err="1"/>
              <a:t>Luhmann</a:t>
            </a:r>
            <a:r>
              <a:rPr lang="en-US" dirty="0"/>
              <a:t>, Lee)</a:t>
            </a:r>
          </a:p>
          <a:p>
            <a:r>
              <a:rPr lang="en-US" dirty="0"/>
              <a:t>AFRL (Kahler &amp; Winter)</a:t>
            </a:r>
          </a:p>
          <a:p>
            <a:r>
              <a:rPr lang="en-US" dirty="0"/>
              <a:t>EPREM (</a:t>
            </a:r>
            <a:r>
              <a:rPr lang="en-US" dirty="0" err="1"/>
              <a:t>Schwadron</a:t>
            </a:r>
            <a:r>
              <a:rPr lang="en-US" dirty="0"/>
              <a:t>, </a:t>
            </a:r>
            <a:r>
              <a:rPr lang="en-US" dirty="0" err="1"/>
              <a:t>Poduval</a:t>
            </a:r>
            <a:r>
              <a:rPr lang="en-US" dirty="0"/>
              <a:t>)</a:t>
            </a:r>
          </a:p>
          <a:p>
            <a:r>
              <a:rPr lang="en-US" dirty="0"/>
              <a:t>STAT (Linker, PSI)</a:t>
            </a:r>
          </a:p>
          <a:p>
            <a:r>
              <a:rPr lang="en-US" dirty="0" err="1"/>
              <a:t>iPATH</a:t>
            </a:r>
            <a:r>
              <a:rPr lang="en-US" dirty="0"/>
              <a:t> (Li)</a:t>
            </a:r>
          </a:p>
          <a:p>
            <a:r>
              <a:rPr lang="en-US" dirty="0"/>
              <a:t>SEPSTER (Richardson)</a:t>
            </a:r>
          </a:p>
          <a:p>
            <a:r>
              <a:rPr lang="en-US" dirty="0"/>
              <a:t>UMASEP (Nunez) and ESPERTA (</a:t>
            </a:r>
            <a:r>
              <a:rPr lang="en-US" dirty="0" err="1"/>
              <a:t>Laurenza</a:t>
            </a:r>
            <a:r>
              <a:rPr lang="en-US" dirty="0"/>
              <a:t> et al.) (email submissions)</a:t>
            </a:r>
          </a:p>
          <a:p>
            <a:r>
              <a:rPr lang="en-US" dirty="0"/>
              <a:t>Du Toit Strauss (Poster session)</a:t>
            </a:r>
          </a:p>
          <a:p>
            <a:r>
              <a:rPr lang="en-US" dirty="0" err="1"/>
              <a:t>Manolis</a:t>
            </a:r>
            <a:r>
              <a:rPr lang="en-US" dirty="0"/>
              <a:t> </a:t>
            </a:r>
            <a:r>
              <a:rPr lang="en-US" dirty="0" err="1"/>
              <a:t>Georgoulis</a:t>
            </a:r>
            <a:r>
              <a:rPr lang="en-US" dirty="0"/>
              <a:t> (Georgia State University)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C657EC-42FA-D24E-AD60-54A78214D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E6684-BBAF-2B44-BA0B-A4B011DBF27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5224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074D0-7DD5-9D44-9469-2829A6009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SHINE 2019 SEP Modeling Challenge Events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74194E-E835-554A-B3C8-14D97A50D3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2102282"/>
          </a:xfrm>
        </p:spPr>
        <p:txBody>
          <a:bodyPr>
            <a:normAutofit/>
          </a:bodyPr>
          <a:lstStyle/>
          <a:p>
            <a:r>
              <a:rPr lang="en-US" dirty="0"/>
              <a:t>Please use the following as standard slides to report your results, if these quantities apply to your model.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4D8CA5-B448-874E-90B2-84F0730D0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E6684-BBAF-2B44-BA0B-A4B011DBF27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6026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63620-9443-0A4E-BA5A-48879D6C8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March 7, 2012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7F7366-80D9-4142-B172-C789C2DDAC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3601BF-2CB6-724A-8771-D00A97266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E6684-BBAF-2B44-BA0B-A4B011DBF27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2984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08E14929-8727-5C4E-AB10-DA47F26973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588" y="1015048"/>
            <a:ext cx="4160520" cy="277368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6FD7464-AEA5-6045-8213-411684EAB2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588" y="4021048"/>
            <a:ext cx="4160520" cy="277368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50900522-76B9-3949-A902-72F93B7422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91860" y="4228646"/>
            <a:ext cx="4572000" cy="2032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22A0C49-557E-134D-946A-6880B49C9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7818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March 7, 2012 – Plots for GOES-13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CB0C06C-FA0C-9B44-8CD0-84D354E0EA7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91860" y="1289326"/>
            <a:ext cx="4572000" cy="20320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DAEDC1D-12D7-1145-A9D0-5010CF6D56B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50504" y="1054018"/>
            <a:ext cx="3200400" cy="26670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199E7B90-CEB1-1C49-8B99-1B0B55C5C09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50504" y="4021048"/>
            <a:ext cx="3200400" cy="2667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24E56C5-0314-224E-B24A-6CA228E56BB1}"/>
              </a:ext>
            </a:extLst>
          </p:cNvPr>
          <p:cNvSpPr txBox="1"/>
          <p:nvPr/>
        </p:nvSpPr>
        <p:spPr>
          <a:xfrm>
            <a:off x="534256" y="833103"/>
            <a:ext cx="11322122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GOES-13 Integral Channels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49B989-0879-EE43-9399-DFC6B8A7B0F2}"/>
              </a:ext>
            </a:extLst>
          </p:cNvPr>
          <p:cNvSpPr txBox="1"/>
          <p:nvPr/>
        </p:nvSpPr>
        <p:spPr>
          <a:xfrm>
            <a:off x="534256" y="3799364"/>
            <a:ext cx="11322122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GOES-13 Differential  Channels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48C4243-BEF6-CA43-BC6D-B2D6DF774AEB}"/>
              </a:ext>
            </a:extLst>
          </p:cNvPr>
          <p:cNvSpPr txBox="1"/>
          <p:nvPr/>
        </p:nvSpPr>
        <p:spPr>
          <a:xfrm>
            <a:off x="4191860" y="3255869"/>
            <a:ext cx="5085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Black fluence circles (right) defined by &gt;10 MeV, 10 pfu threshold start and stop times, black vertical lines (above). Likewise for &gt;100 MeV, 1 pfu (red).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FC500CA-7E4B-6A45-A460-4AB391CC8398}"/>
              </a:ext>
            </a:extLst>
          </p:cNvPr>
          <p:cNvSpPr txBox="1"/>
          <p:nvPr/>
        </p:nvSpPr>
        <p:spPr>
          <a:xfrm>
            <a:off x="4191860" y="6242655"/>
            <a:ext cx="50857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Integral fluxes estimated from differential channels result in longer event times due to noise which takes longer to satisfy the end-of-event definition: 3 consecutive points below 0.85*threshold.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782DD2-DA54-CB47-B7CB-2445EC902057}"/>
              </a:ext>
            </a:extLst>
          </p:cNvPr>
          <p:cNvSpPr txBox="1"/>
          <p:nvPr/>
        </p:nvSpPr>
        <p:spPr>
          <a:xfrm>
            <a:off x="848474" y="833103"/>
            <a:ext cx="25788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Event Definition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7D6E2D2-EC32-C340-ABE5-BB0A3F1DBB19}"/>
              </a:ext>
            </a:extLst>
          </p:cNvPr>
          <p:cNvSpPr txBox="1"/>
          <p:nvPr/>
        </p:nvSpPr>
        <p:spPr>
          <a:xfrm>
            <a:off x="9292116" y="833103"/>
            <a:ext cx="25788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Fluence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F2A9D8F-AEF9-3E4C-A054-48AD944A8D60}"/>
              </a:ext>
            </a:extLst>
          </p:cNvPr>
          <p:cNvSpPr txBox="1"/>
          <p:nvPr/>
        </p:nvSpPr>
        <p:spPr>
          <a:xfrm>
            <a:off x="848474" y="3799364"/>
            <a:ext cx="25788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Event Definition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0FCE2E9-E99B-9649-89F4-F2801C3DB830}"/>
              </a:ext>
            </a:extLst>
          </p:cNvPr>
          <p:cNvSpPr txBox="1"/>
          <p:nvPr/>
        </p:nvSpPr>
        <p:spPr>
          <a:xfrm>
            <a:off x="9292116" y="3799364"/>
            <a:ext cx="25788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Fluence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2EE0D3E-A37C-3945-8672-CB9635BCB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E6684-BBAF-2B44-BA0B-A4B011DBF27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7673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33AB614-87F2-4A45-9EE1-B94176417E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16890"/>
            <a:ext cx="5943600" cy="29718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B6C845-9B5F-FE41-A185-BBB891CEE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March 7, 2012 - </a:t>
            </a:r>
            <a:r>
              <a:rPr lang="en-US" sz="3200" dirty="0">
                <a:solidFill>
                  <a:srgbClr val="FF0000"/>
                </a:solidFill>
              </a:rPr>
              <a:t>&gt;10 MeV and &gt;100 MeV </a:t>
            </a:r>
            <a:r>
              <a:rPr lang="en-US" sz="3200" dirty="0"/>
              <a:t>Flux Time Profiles</a:t>
            </a:r>
            <a:endParaRPr lang="en-US" sz="36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4B50D1A-CB8A-5541-90D6-2E0F2B70C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E6684-BBAF-2B44-BA0B-A4B011DBF27F}" type="slidenum">
              <a:rPr lang="en-US" smtClean="0"/>
              <a:t>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01BBBCC-BF4A-5347-9BB6-225FF60738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416890"/>
            <a:ext cx="5943600" cy="29718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89CA140-1502-EA44-B1A0-9C4E623A0D41}"/>
              </a:ext>
            </a:extLst>
          </p:cNvPr>
          <p:cNvSpPr txBox="1"/>
          <p:nvPr/>
        </p:nvSpPr>
        <p:spPr>
          <a:xfrm>
            <a:off x="753793" y="2112721"/>
            <a:ext cx="3719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&gt;10 MeV Profile – All Experiments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B3EA2E-92DB-804E-8E05-31B8CE8DCC1F}"/>
              </a:ext>
            </a:extLst>
          </p:cNvPr>
          <p:cNvSpPr txBox="1"/>
          <p:nvPr/>
        </p:nvSpPr>
        <p:spPr>
          <a:xfrm>
            <a:off x="6750734" y="2043351"/>
            <a:ext cx="3719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&gt;100 MeV Profile – All Experiments</a:t>
            </a:r>
          </a:p>
        </p:txBody>
      </p:sp>
    </p:spTree>
    <p:extLst>
      <p:ext uri="{BB962C8B-B14F-4D97-AF65-F5344CB8AC3E}">
        <p14:creationId xmlns:p14="http://schemas.microsoft.com/office/powerpoint/2010/main" val="41973323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13077</TotalTime>
  <Words>920</Words>
  <Application>Microsoft Macintosh PowerPoint</Application>
  <PresentationFormat>Widescreen</PresentationFormat>
  <Paragraphs>106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Cambria</vt:lpstr>
      <vt:lpstr>Wingdings</vt:lpstr>
      <vt:lpstr>Office Theme</vt:lpstr>
      <vt:lpstr>SEP Modeling Challenge: Research to Operations SHINE 2019</vt:lpstr>
      <vt:lpstr>SEP Definitions for this Challenge</vt:lpstr>
      <vt:lpstr>Approach to Calculating SEP Values for this Challenge</vt:lpstr>
      <vt:lpstr>For Modelers: Data Preparation Package for SHINE 2019</vt:lpstr>
      <vt:lpstr>Schedule</vt:lpstr>
      <vt:lpstr>SHINE 2019 SEP Modeling Challenge Events</vt:lpstr>
      <vt:lpstr>March 7, 2012</vt:lpstr>
      <vt:lpstr>March 7, 2012 – Plots for GOES-13</vt:lpstr>
      <vt:lpstr>March 7, 2012 - &gt;10 MeV and &gt;100 MeV Flux Time Profiles</vt:lpstr>
      <vt:lpstr>May 17, 2012</vt:lpstr>
      <vt:lpstr>May 17, 2012 – Plots for GOES-13</vt:lpstr>
      <vt:lpstr>September 10, 2017</vt:lpstr>
      <vt:lpstr>September 10, 2017 – Plots for GOES-13</vt:lpstr>
      <vt:lpstr>Some Talking Points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SEP Modeling Challenge: Research to Operations SHINE 2019</dc:title>
  <dc:creator>Whitman, Kathryn (JSC-SD2)[WYLE LABORATORIES, INC.]</dc:creator>
  <cp:lastModifiedBy>Whitman, Kathryn (JSC-SD2)[WYLE LABORATORIES, INC.]</cp:lastModifiedBy>
  <cp:revision>356</cp:revision>
  <dcterms:created xsi:type="dcterms:W3CDTF">2019-05-28T22:16:25Z</dcterms:created>
  <dcterms:modified xsi:type="dcterms:W3CDTF">2019-08-08T17:40:48Z</dcterms:modified>
</cp:coreProperties>
</file>