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87" r:id="rId5"/>
    <p:sldId id="291" r:id="rId6"/>
    <p:sldId id="292" r:id="rId7"/>
    <p:sldId id="293" r:id="rId8"/>
    <p:sldId id="294" r:id="rId9"/>
    <p:sldId id="295" r:id="rId10"/>
    <p:sldId id="288" r:id="rId11"/>
    <p:sldId id="259" r:id="rId12"/>
    <p:sldId id="277" r:id="rId13"/>
    <p:sldId id="278" r:id="rId14"/>
    <p:sldId id="285" r:id="rId15"/>
    <p:sldId id="261" r:id="rId16"/>
    <p:sldId id="262" r:id="rId17"/>
    <p:sldId id="283" r:id="rId18"/>
    <p:sldId id="284" r:id="rId19"/>
    <p:sldId id="290"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700"/>
  </p:normalViewPr>
  <p:slideViewPr>
    <p:cSldViewPr snapToGrid="0" snapToObjects="1">
      <p:cViewPr varScale="1">
        <p:scale>
          <a:sx n="91" d="100"/>
          <a:sy n="91" d="100"/>
        </p:scale>
        <p:origin x="8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C4109-FC70-2746-BE3D-08A4706C42AF}" type="datetimeFigureOut">
              <a:rPr lang="en-US" smtClean="0"/>
              <a:t>7/17/19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0204C-361D-C040-AD09-5F5C0240AD52}" type="slidenum">
              <a:rPr lang="en-US" smtClean="0"/>
              <a:t>‹#›</a:t>
            </a:fld>
            <a:endParaRPr lang="en-US"/>
          </a:p>
        </p:txBody>
      </p:sp>
    </p:spTree>
    <p:extLst>
      <p:ext uri="{BB962C8B-B14F-4D97-AF65-F5344CB8AC3E}">
        <p14:creationId xmlns:p14="http://schemas.microsoft.com/office/powerpoint/2010/main" val="229058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0A0A-4604-E744-B0D0-90DD3A254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98CA7-3ABC-E24D-AC94-67207DE38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E27BF-3AD0-0B4D-A143-F95AEA77DA4A}"/>
              </a:ext>
            </a:extLst>
          </p:cNvPr>
          <p:cNvSpPr>
            <a:spLocks noGrp="1"/>
          </p:cNvSpPr>
          <p:nvPr>
            <p:ph type="dt" sz="half" idx="10"/>
          </p:nvPr>
        </p:nvSpPr>
        <p:spPr/>
        <p:txBody>
          <a:bodyPr/>
          <a:lstStyle/>
          <a:p>
            <a:fld id="{98B63C66-5BFA-D040-BA9B-6C264EE8953B}" type="datetime1">
              <a:rPr lang="en-US" smtClean="0"/>
              <a:t>7/17/19</a:t>
            </a:fld>
            <a:endParaRPr lang="en-US"/>
          </a:p>
        </p:txBody>
      </p:sp>
      <p:sp>
        <p:nvSpPr>
          <p:cNvPr id="5" name="Footer Placeholder 4">
            <a:extLst>
              <a:ext uri="{FF2B5EF4-FFF2-40B4-BE49-F238E27FC236}">
                <a16:creationId xmlns:a16="http://schemas.microsoft.com/office/drawing/2014/main" id="{E6E7F7E8-AAA5-4D40-AF64-275FDCB47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5A63-BF86-D749-9B3D-DB64043F251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07191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19E-8058-C84F-8E65-960CB59AF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23336-9C1E-7A49-AEA5-7D4E7FCDF3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6F0A7-8301-5445-B557-53D2951D512E}"/>
              </a:ext>
            </a:extLst>
          </p:cNvPr>
          <p:cNvSpPr>
            <a:spLocks noGrp="1"/>
          </p:cNvSpPr>
          <p:nvPr>
            <p:ph type="dt" sz="half" idx="10"/>
          </p:nvPr>
        </p:nvSpPr>
        <p:spPr/>
        <p:txBody>
          <a:bodyPr/>
          <a:lstStyle/>
          <a:p>
            <a:fld id="{0590D9D8-0360-1C43-89D5-17083888E5A4}" type="datetime1">
              <a:rPr lang="en-US" smtClean="0"/>
              <a:t>7/17/19</a:t>
            </a:fld>
            <a:endParaRPr lang="en-US"/>
          </a:p>
        </p:txBody>
      </p:sp>
      <p:sp>
        <p:nvSpPr>
          <p:cNvPr id="5" name="Footer Placeholder 4">
            <a:extLst>
              <a:ext uri="{FF2B5EF4-FFF2-40B4-BE49-F238E27FC236}">
                <a16:creationId xmlns:a16="http://schemas.microsoft.com/office/drawing/2014/main" id="{E0D149FF-9E0B-A04B-AAA1-7CB214245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90EC2-DD19-0E4A-8403-9ADC174A8C4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44219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8E4C7-9C79-7E49-80CA-59BE3BBE65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FFF01-84ED-DD48-BB9E-B2333AF635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BE645-1A08-3342-BF84-66253DA98FFF}"/>
              </a:ext>
            </a:extLst>
          </p:cNvPr>
          <p:cNvSpPr>
            <a:spLocks noGrp="1"/>
          </p:cNvSpPr>
          <p:nvPr>
            <p:ph type="dt" sz="half" idx="10"/>
          </p:nvPr>
        </p:nvSpPr>
        <p:spPr/>
        <p:txBody>
          <a:bodyPr/>
          <a:lstStyle/>
          <a:p>
            <a:fld id="{8CE32102-EA7F-6549-839E-1A85EE6508E4}" type="datetime1">
              <a:rPr lang="en-US" smtClean="0"/>
              <a:t>7/17/19</a:t>
            </a:fld>
            <a:endParaRPr lang="en-US"/>
          </a:p>
        </p:txBody>
      </p:sp>
      <p:sp>
        <p:nvSpPr>
          <p:cNvPr id="5" name="Footer Placeholder 4">
            <a:extLst>
              <a:ext uri="{FF2B5EF4-FFF2-40B4-BE49-F238E27FC236}">
                <a16:creationId xmlns:a16="http://schemas.microsoft.com/office/drawing/2014/main" id="{7AF904EC-74FE-BC45-8E4D-A3EC7BC04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2E732-D0D2-7F4D-AA9F-A5E4306749F9}"/>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85108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CBD-76BE-4F47-9DC1-EC62D7196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5BC4E-D421-6546-921A-3B8BC3767C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0A800-2A5A-4E46-A3FD-223B4CF55EA0}"/>
              </a:ext>
            </a:extLst>
          </p:cNvPr>
          <p:cNvSpPr>
            <a:spLocks noGrp="1"/>
          </p:cNvSpPr>
          <p:nvPr>
            <p:ph type="dt" sz="half" idx="10"/>
          </p:nvPr>
        </p:nvSpPr>
        <p:spPr/>
        <p:txBody>
          <a:bodyPr/>
          <a:lstStyle/>
          <a:p>
            <a:fld id="{515E09F4-AD37-124B-9683-34222C52AD71}" type="datetime1">
              <a:rPr lang="en-US" smtClean="0"/>
              <a:t>7/17/19</a:t>
            </a:fld>
            <a:endParaRPr lang="en-US"/>
          </a:p>
        </p:txBody>
      </p:sp>
      <p:sp>
        <p:nvSpPr>
          <p:cNvPr id="5" name="Footer Placeholder 4">
            <a:extLst>
              <a:ext uri="{FF2B5EF4-FFF2-40B4-BE49-F238E27FC236}">
                <a16:creationId xmlns:a16="http://schemas.microsoft.com/office/drawing/2014/main" id="{AE9BA5BB-FBCA-854F-826C-1149C2F9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0C2D7-F2D5-6946-8312-57C0ACC9B7C1}"/>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241667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C170-DBAA-724A-A885-71A70CCA5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5C3C3C-1D4C-0D46-AB81-7E9FE0D77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3F8871-636A-4D48-852F-1B0587A0173E}"/>
              </a:ext>
            </a:extLst>
          </p:cNvPr>
          <p:cNvSpPr>
            <a:spLocks noGrp="1"/>
          </p:cNvSpPr>
          <p:nvPr>
            <p:ph type="dt" sz="half" idx="10"/>
          </p:nvPr>
        </p:nvSpPr>
        <p:spPr/>
        <p:txBody>
          <a:bodyPr/>
          <a:lstStyle/>
          <a:p>
            <a:fld id="{46C7F2ED-DF5D-9946-8752-F6B57EA229B8}" type="datetime1">
              <a:rPr lang="en-US" smtClean="0"/>
              <a:t>7/17/19</a:t>
            </a:fld>
            <a:endParaRPr lang="en-US"/>
          </a:p>
        </p:txBody>
      </p:sp>
      <p:sp>
        <p:nvSpPr>
          <p:cNvPr id="5" name="Footer Placeholder 4">
            <a:extLst>
              <a:ext uri="{FF2B5EF4-FFF2-40B4-BE49-F238E27FC236}">
                <a16:creationId xmlns:a16="http://schemas.microsoft.com/office/drawing/2014/main" id="{C3AEB5EA-D6BD-EC42-9468-0028BB47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A9F44-3B7D-C449-8B55-CB6B92A01F4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0292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B906-38DA-8F4E-845B-34C4248C6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96B340-09E0-E944-B8C4-1F4D822EA0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D494F-66CA-F449-82FD-CCA86379AE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874DA-154B-4E40-91CD-8A8CD5BA3EA3}"/>
              </a:ext>
            </a:extLst>
          </p:cNvPr>
          <p:cNvSpPr>
            <a:spLocks noGrp="1"/>
          </p:cNvSpPr>
          <p:nvPr>
            <p:ph type="dt" sz="half" idx="10"/>
          </p:nvPr>
        </p:nvSpPr>
        <p:spPr/>
        <p:txBody>
          <a:bodyPr/>
          <a:lstStyle/>
          <a:p>
            <a:fld id="{F89340DA-3FB3-A948-9058-4F9F91E97666}" type="datetime1">
              <a:rPr lang="en-US" smtClean="0"/>
              <a:t>7/17/19</a:t>
            </a:fld>
            <a:endParaRPr lang="en-US"/>
          </a:p>
        </p:txBody>
      </p:sp>
      <p:sp>
        <p:nvSpPr>
          <p:cNvPr id="6" name="Footer Placeholder 5">
            <a:extLst>
              <a:ext uri="{FF2B5EF4-FFF2-40B4-BE49-F238E27FC236}">
                <a16:creationId xmlns:a16="http://schemas.microsoft.com/office/drawing/2014/main" id="{A8C4A617-70A6-DC48-9977-2AF1E4561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9E638-D963-304D-B5C0-023C65CED8AB}"/>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30151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5512-0BF7-584B-8E37-63B0A8B523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DD16D-B595-794F-961E-B37DC026F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16D2F2-38AE-D242-8418-D01EEC21A7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8843B-D709-F548-B3F7-89E38E6DD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968C1-3990-EC46-ACE8-A1D8D9130E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2820A-5C72-9C43-B9A9-F73BEFB28EA0}"/>
              </a:ext>
            </a:extLst>
          </p:cNvPr>
          <p:cNvSpPr>
            <a:spLocks noGrp="1"/>
          </p:cNvSpPr>
          <p:nvPr>
            <p:ph type="dt" sz="half" idx="10"/>
          </p:nvPr>
        </p:nvSpPr>
        <p:spPr/>
        <p:txBody>
          <a:bodyPr/>
          <a:lstStyle/>
          <a:p>
            <a:fld id="{CC8EA9B6-1913-7C40-BA1E-7EFA5EB94D8B}" type="datetime1">
              <a:rPr lang="en-US" smtClean="0"/>
              <a:t>7/17/19</a:t>
            </a:fld>
            <a:endParaRPr lang="en-US"/>
          </a:p>
        </p:txBody>
      </p:sp>
      <p:sp>
        <p:nvSpPr>
          <p:cNvPr id="8" name="Footer Placeholder 7">
            <a:extLst>
              <a:ext uri="{FF2B5EF4-FFF2-40B4-BE49-F238E27FC236}">
                <a16:creationId xmlns:a16="http://schemas.microsoft.com/office/drawing/2014/main" id="{C7D1AA17-2AB7-A840-9C88-4E5787DB8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864549-C199-774E-A54D-701E2F3029F6}"/>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9917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DC98-1C07-5241-96D7-2379BF527D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4D129C-4955-264D-ACB2-6136EC34BAA1}"/>
              </a:ext>
            </a:extLst>
          </p:cNvPr>
          <p:cNvSpPr>
            <a:spLocks noGrp="1"/>
          </p:cNvSpPr>
          <p:nvPr>
            <p:ph type="dt" sz="half" idx="10"/>
          </p:nvPr>
        </p:nvSpPr>
        <p:spPr/>
        <p:txBody>
          <a:bodyPr/>
          <a:lstStyle/>
          <a:p>
            <a:fld id="{7BC11421-51C4-C146-92C4-914625293B7B}" type="datetime1">
              <a:rPr lang="en-US" smtClean="0"/>
              <a:t>7/17/19</a:t>
            </a:fld>
            <a:endParaRPr lang="en-US"/>
          </a:p>
        </p:txBody>
      </p:sp>
      <p:sp>
        <p:nvSpPr>
          <p:cNvPr id="4" name="Footer Placeholder 3">
            <a:extLst>
              <a:ext uri="{FF2B5EF4-FFF2-40B4-BE49-F238E27FC236}">
                <a16:creationId xmlns:a16="http://schemas.microsoft.com/office/drawing/2014/main" id="{F101E72C-273A-284B-BB95-E03411888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E1D06-7BF8-CE42-93BE-FA6052F1438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55910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9675B-BBD5-5743-BA80-A0BC88791888}"/>
              </a:ext>
            </a:extLst>
          </p:cNvPr>
          <p:cNvSpPr>
            <a:spLocks noGrp="1"/>
          </p:cNvSpPr>
          <p:nvPr>
            <p:ph type="dt" sz="half" idx="10"/>
          </p:nvPr>
        </p:nvSpPr>
        <p:spPr/>
        <p:txBody>
          <a:bodyPr/>
          <a:lstStyle/>
          <a:p>
            <a:fld id="{950D87B4-0808-DC47-AD17-FA70F0FD3001}" type="datetime1">
              <a:rPr lang="en-US" smtClean="0"/>
              <a:t>7/17/19</a:t>
            </a:fld>
            <a:endParaRPr lang="en-US"/>
          </a:p>
        </p:txBody>
      </p:sp>
      <p:sp>
        <p:nvSpPr>
          <p:cNvPr id="3" name="Footer Placeholder 2">
            <a:extLst>
              <a:ext uri="{FF2B5EF4-FFF2-40B4-BE49-F238E27FC236}">
                <a16:creationId xmlns:a16="http://schemas.microsoft.com/office/drawing/2014/main" id="{7B552800-93B1-744C-BAEE-3B53D1BAF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E85CB-4B1B-4D4E-8795-B7EF2EDB86FE}"/>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69471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144C-7E65-F84A-9C67-5261242A1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61219-C967-7A4A-B926-20E6B381D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757D13-D9E2-6B42-8287-574EE30A7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66BCD3-B1C7-5043-B7FA-7BED37D0571A}"/>
              </a:ext>
            </a:extLst>
          </p:cNvPr>
          <p:cNvSpPr>
            <a:spLocks noGrp="1"/>
          </p:cNvSpPr>
          <p:nvPr>
            <p:ph type="dt" sz="half" idx="10"/>
          </p:nvPr>
        </p:nvSpPr>
        <p:spPr/>
        <p:txBody>
          <a:bodyPr/>
          <a:lstStyle/>
          <a:p>
            <a:fld id="{493EB9D4-5761-AC40-98DF-B894A216BCF2}" type="datetime1">
              <a:rPr lang="en-US" smtClean="0"/>
              <a:t>7/17/19</a:t>
            </a:fld>
            <a:endParaRPr lang="en-US"/>
          </a:p>
        </p:txBody>
      </p:sp>
      <p:sp>
        <p:nvSpPr>
          <p:cNvPr id="6" name="Footer Placeholder 5">
            <a:extLst>
              <a:ext uri="{FF2B5EF4-FFF2-40B4-BE49-F238E27FC236}">
                <a16:creationId xmlns:a16="http://schemas.microsoft.com/office/drawing/2014/main" id="{00DBD4A1-C033-414D-BE62-33A5FB419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4F1F2-EC13-AE4B-9A43-E523AC66398F}"/>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68344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550F-41C5-504A-9AEB-797FD556B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4908F-9497-BC4F-883A-641CEA489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56D16-A100-F947-A4CE-5BDFEF92E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297D88-1D08-3B4A-B01B-F685778D075F}"/>
              </a:ext>
            </a:extLst>
          </p:cNvPr>
          <p:cNvSpPr>
            <a:spLocks noGrp="1"/>
          </p:cNvSpPr>
          <p:nvPr>
            <p:ph type="dt" sz="half" idx="10"/>
          </p:nvPr>
        </p:nvSpPr>
        <p:spPr/>
        <p:txBody>
          <a:bodyPr/>
          <a:lstStyle/>
          <a:p>
            <a:fld id="{F3CE5041-D5BC-714F-A2AA-C63D44FE72D3}" type="datetime1">
              <a:rPr lang="en-US" smtClean="0"/>
              <a:t>7/17/19</a:t>
            </a:fld>
            <a:endParaRPr lang="en-US"/>
          </a:p>
        </p:txBody>
      </p:sp>
      <p:sp>
        <p:nvSpPr>
          <p:cNvPr id="6" name="Footer Placeholder 5">
            <a:extLst>
              <a:ext uri="{FF2B5EF4-FFF2-40B4-BE49-F238E27FC236}">
                <a16:creationId xmlns:a16="http://schemas.microsoft.com/office/drawing/2014/main" id="{91D9010E-E888-3140-ADF0-73EB93F77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C0581-5A78-EA46-96F4-B5462EA04557}"/>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95062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195FF-D3E1-1347-85B2-A9AD18094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A5F76E-4667-7D40-BF27-FA91063A0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41DF6-DFA7-F14C-8329-057F0E798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C3A1E-915E-9946-8F88-61D9CF38713D}" type="datetime1">
              <a:rPr lang="en-US" smtClean="0"/>
              <a:t>7/17/19</a:t>
            </a:fld>
            <a:endParaRPr lang="en-US"/>
          </a:p>
        </p:txBody>
      </p:sp>
      <p:sp>
        <p:nvSpPr>
          <p:cNvPr id="5" name="Footer Placeholder 4">
            <a:extLst>
              <a:ext uri="{FF2B5EF4-FFF2-40B4-BE49-F238E27FC236}">
                <a16:creationId xmlns:a16="http://schemas.microsoft.com/office/drawing/2014/main" id="{A7B4DEE8-0730-7B40-8DB5-27E89CDE4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8CB49-AF91-C049-BAB4-C4792A40A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E6684-BBAF-2B44-BA0B-A4B011DBF27F}" type="slidenum">
              <a:rPr lang="en-US" smtClean="0"/>
              <a:t>‹#›</a:t>
            </a:fld>
            <a:endParaRPr lang="en-US"/>
          </a:p>
        </p:txBody>
      </p:sp>
    </p:spTree>
    <p:extLst>
      <p:ext uri="{BB962C8B-B14F-4D97-AF65-F5344CB8AC3E}">
        <p14:creationId xmlns:p14="http://schemas.microsoft.com/office/powerpoint/2010/main" val="302303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thryn.Whitman@nas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mailto:Kathryn.Whitman@nasa.go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hinecon.org/shine2019/session2019.php#session19" TargetMode="External"/><Relationship Id="rId2" Type="http://schemas.openxmlformats.org/officeDocument/2006/relationships/hyperlink" Target="https://github.com/ktindiana/operational-se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aw.githubusercontent.com/Homebrew/install/master/instal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urldefense.proofpoint.com/v2/url?u=https-3A__www.anaconda.com_&amp;d=DwMFaQ&amp;c=ApwzowJNAKKw3xye91w7BE1XMRKi2LN9kiMk5Csz9Zk&amp;r=atCR04bKh545SgHIf5EHhAcENHvx86SMmLmeM8r0w1g&amp;m=410npkVMHWPxwOUhjVpoHejYqh9u8OAe2QkzUmO1aPM&amp;s=itr5Zs_Spdj_AQniBEMXgW0eIfjuvmx6BUuvy54h2z8&amp;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E6E5-013E-E142-BFB1-A2CEB259605B}"/>
              </a:ext>
            </a:extLst>
          </p:cNvPr>
          <p:cNvSpPr>
            <a:spLocks noGrp="1"/>
          </p:cNvSpPr>
          <p:nvPr>
            <p:ph type="ctrTitle"/>
          </p:nvPr>
        </p:nvSpPr>
        <p:spPr/>
        <p:txBody>
          <a:bodyPr>
            <a:normAutofit fontScale="90000"/>
          </a:bodyPr>
          <a:lstStyle/>
          <a:p>
            <a:r>
              <a:rPr lang="en-US" dirty="0"/>
              <a:t>SEP Modeling Challenge: Research to Operations</a:t>
            </a:r>
            <a:br>
              <a:rPr lang="en-US" dirty="0"/>
            </a:br>
            <a:r>
              <a:rPr lang="en-US" dirty="0"/>
              <a:t>SHINE 2019</a:t>
            </a:r>
          </a:p>
        </p:txBody>
      </p:sp>
      <p:sp>
        <p:nvSpPr>
          <p:cNvPr id="3" name="Subtitle 2">
            <a:extLst>
              <a:ext uri="{FF2B5EF4-FFF2-40B4-BE49-F238E27FC236}">
                <a16:creationId xmlns:a16="http://schemas.microsoft.com/office/drawing/2014/main" id="{14278CBC-E925-4D49-8EC6-D47925EAAD12}"/>
              </a:ext>
            </a:extLst>
          </p:cNvPr>
          <p:cNvSpPr>
            <a:spLocks noGrp="1"/>
          </p:cNvSpPr>
          <p:nvPr>
            <p:ph type="subTitle" idx="1"/>
          </p:nvPr>
        </p:nvSpPr>
        <p:spPr>
          <a:xfrm>
            <a:off x="1524000" y="3602038"/>
            <a:ext cx="9144000" cy="2295328"/>
          </a:xfrm>
        </p:spPr>
        <p:txBody>
          <a:bodyPr>
            <a:normAutofit lnSpcReduction="10000"/>
          </a:bodyPr>
          <a:lstStyle/>
          <a:p>
            <a:r>
              <a:rPr lang="en-US" sz="3200" dirty="0"/>
              <a:t>Measurements for Challenge SEP Events</a:t>
            </a:r>
          </a:p>
          <a:p>
            <a:endParaRPr lang="en-US" dirty="0"/>
          </a:p>
          <a:p>
            <a:r>
              <a:rPr lang="en-US" dirty="0"/>
              <a:t>Organized by Kathryn Whitman and Ian Richardson</a:t>
            </a:r>
          </a:p>
          <a:p>
            <a:r>
              <a:rPr lang="en-US" dirty="0">
                <a:hlinkClick r:id="rId2"/>
              </a:rPr>
              <a:t>Kathryn.Whitman@nasa.gov</a:t>
            </a:r>
            <a:endParaRPr lang="en-US" dirty="0"/>
          </a:p>
          <a:p>
            <a:r>
              <a:rPr lang="en-US" dirty="0"/>
              <a:t>July 2019</a:t>
            </a:r>
          </a:p>
          <a:p>
            <a:endParaRPr lang="en-US" dirty="0"/>
          </a:p>
        </p:txBody>
      </p:sp>
      <p:sp>
        <p:nvSpPr>
          <p:cNvPr id="4" name="Slide Number Placeholder 3">
            <a:extLst>
              <a:ext uri="{FF2B5EF4-FFF2-40B4-BE49-F238E27FC236}">
                <a16:creationId xmlns:a16="http://schemas.microsoft.com/office/drawing/2014/main" id="{31A5EB19-367D-1D45-BAB8-7DBFFFB2A93F}"/>
              </a:ext>
            </a:extLst>
          </p:cNvPr>
          <p:cNvSpPr>
            <a:spLocks noGrp="1"/>
          </p:cNvSpPr>
          <p:nvPr>
            <p:ph type="sldNum" sz="quarter" idx="12"/>
          </p:nvPr>
        </p:nvSpPr>
        <p:spPr/>
        <p:txBody>
          <a:bodyPr/>
          <a:lstStyle/>
          <a:p>
            <a:fld id="{BC9E6684-BBAF-2B44-BA0B-A4B011DBF27F}" type="slidenum">
              <a:rPr lang="en-US" smtClean="0"/>
              <a:t>1</a:t>
            </a:fld>
            <a:endParaRPr lang="en-US" dirty="0"/>
          </a:p>
        </p:txBody>
      </p:sp>
    </p:spTree>
    <p:extLst>
      <p:ext uri="{BB962C8B-B14F-4D97-AF65-F5344CB8AC3E}">
        <p14:creationId xmlns:p14="http://schemas.microsoft.com/office/powerpoint/2010/main" val="27583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C572-E922-0F47-AE8B-1F8AFBF2600D}"/>
              </a:ext>
            </a:extLst>
          </p:cNvPr>
          <p:cNvSpPr>
            <a:spLocks noGrp="1"/>
          </p:cNvSpPr>
          <p:nvPr>
            <p:ph type="title"/>
          </p:nvPr>
        </p:nvSpPr>
        <p:spPr/>
        <p:txBody>
          <a:bodyPr/>
          <a:lstStyle/>
          <a:p>
            <a:r>
              <a:rPr lang="en-US" dirty="0" err="1"/>
              <a:t>operational_sep_quantities.py</a:t>
            </a:r>
            <a:endParaRPr lang="en-US" dirty="0"/>
          </a:p>
        </p:txBody>
      </p:sp>
      <p:sp>
        <p:nvSpPr>
          <p:cNvPr id="3" name="Text Placeholder 2">
            <a:extLst>
              <a:ext uri="{FF2B5EF4-FFF2-40B4-BE49-F238E27FC236}">
                <a16:creationId xmlns:a16="http://schemas.microsoft.com/office/drawing/2014/main" id="{9BC89071-5E84-764B-B9BF-06DB839EA2BF}"/>
              </a:ext>
            </a:extLst>
          </p:cNvPr>
          <p:cNvSpPr>
            <a:spLocks noGrp="1"/>
          </p:cNvSpPr>
          <p:nvPr>
            <p:ph type="body" idx="1"/>
          </p:nvPr>
        </p:nvSpPr>
        <p:spPr>
          <a:xfrm>
            <a:off x="831850" y="4589463"/>
            <a:ext cx="10515600" cy="1895743"/>
          </a:xfrm>
        </p:spPr>
        <p:txBody>
          <a:bodyPr>
            <a:normAutofit fontScale="70000" lnSpcReduction="20000"/>
          </a:bodyPr>
          <a:lstStyle/>
          <a:p>
            <a:r>
              <a:rPr lang="en-US" b="1" dirty="0"/>
              <a:t>PROVIDES:</a:t>
            </a:r>
          </a:p>
          <a:p>
            <a:r>
              <a:rPr lang="en-US" b="1" dirty="0"/>
              <a:t>Time to cross thresholds:</a:t>
            </a:r>
            <a:r>
              <a:rPr lang="en-US" dirty="0"/>
              <a:t> &gt;10 MeV exceeds 10 pfu; &gt;100 MeV exceeds 1 pfu</a:t>
            </a:r>
          </a:p>
          <a:p>
            <a:r>
              <a:rPr lang="en-US" b="1" dirty="0"/>
              <a:t>Time to Peak Flux</a:t>
            </a:r>
            <a:r>
              <a:rPr lang="en-US" dirty="0"/>
              <a:t> for &gt;10 MeV, &gt;100 MeV</a:t>
            </a:r>
          </a:p>
          <a:p>
            <a:r>
              <a:rPr lang="en-US" b="1" dirty="0"/>
              <a:t>Peak Flux </a:t>
            </a:r>
            <a:r>
              <a:rPr lang="en-US" dirty="0"/>
              <a:t>for &gt;10 MeV, &gt;100 MeV </a:t>
            </a:r>
          </a:p>
          <a:p>
            <a:r>
              <a:rPr lang="en-US" b="1" dirty="0"/>
              <a:t>Duration</a:t>
            </a:r>
            <a:r>
              <a:rPr lang="en-US" dirty="0"/>
              <a:t> &gt;10 MeV, &gt;100 MeV</a:t>
            </a:r>
          </a:p>
          <a:p>
            <a:r>
              <a:rPr lang="en-US" b="1" dirty="0"/>
              <a:t>Event fluence</a:t>
            </a:r>
            <a:r>
              <a:rPr lang="en-US" dirty="0"/>
              <a:t> (total integrated event intensity) for &gt;10 MeV, &gt;100 MeV and energy spectrum</a:t>
            </a:r>
          </a:p>
        </p:txBody>
      </p:sp>
      <p:sp>
        <p:nvSpPr>
          <p:cNvPr id="4" name="Slide Number Placeholder 3">
            <a:extLst>
              <a:ext uri="{FF2B5EF4-FFF2-40B4-BE49-F238E27FC236}">
                <a16:creationId xmlns:a16="http://schemas.microsoft.com/office/drawing/2014/main" id="{19CC7EB3-F5AD-0041-918C-636C10F6EE29}"/>
              </a:ext>
            </a:extLst>
          </p:cNvPr>
          <p:cNvSpPr>
            <a:spLocks noGrp="1"/>
          </p:cNvSpPr>
          <p:nvPr>
            <p:ph type="sldNum" sz="quarter" idx="12"/>
          </p:nvPr>
        </p:nvSpPr>
        <p:spPr/>
        <p:txBody>
          <a:bodyPr/>
          <a:lstStyle/>
          <a:p>
            <a:fld id="{BC9E6684-BBAF-2B44-BA0B-A4B011DBF27F}" type="slidenum">
              <a:rPr lang="en-US" smtClean="0"/>
              <a:t>10</a:t>
            </a:fld>
            <a:endParaRPr lang="en-US"/>
          </a:p>
        </p:txBody>
      </p:sp>
    </p:spTree>
    <p:extLst>
      <p:ext uri="{BB962C8B-B14F-4D97-AF65-F5344CB8AC3E}">
        <p14:creationId xmlns:p14="http://schemas.microsoft.com/office/powerpoint/2010/main" val="85131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22E-7E71-764B-91AD-EEB77EE1531F}"/>
              </a:ext>
            </a:extLst>
          </p:cNvPr>
          <p:cNvSpPr>
            <a:spLocks noGrp="1"/>
          </p:cNvSpPr>
          <p:nvPr>
            <p:ph type="title"/>
          </p:nvPr>
        </p:nvSpPr>
        <p:spPr/>
        <p:txBody>
          <a:bodyPr>
            <a:normAutofit fontScale="90000"/>
          </a:bodyPr>
          <a:lstStyle/>
          <a:p>
            <a:r>
              <a:rPr lang="en-US" sz="3600" dirty="0"/>
              <a:t>Code to Calculate SEP Values: </a:t>
            </a:r>
            <a:r>
              <a:rPr lang="en-US" sz="3600" dirty="0" err="1"/>
              <a:t>operational_sep_quantities.py</a:t>
            </a:r>
            <a:r>
              <a:rPr lang="en-US" sz="3600" dirty="0"/>
              <a:t> </a:t>
            </a:r>
            <a:br>
              <a:rPr lang="en-US" sz="3600" dirty="0"/>
            </a:br>
            <a:r>
              <a:rPr lang="en-US" sz="3600" b="1" dirty="0">
                <a:solidFill>
                  <a:srgbClr val="FF0000"/>
                </a:solidFill>
              </a:rPr>
              <a:t>Also for use with your time profile model</a:t>
            </a:r>
          </a:p>
        </p:txBody>
      </p:sp>
      <p:sp>
        <p:nvSpPr>
          <p:cNvPr id="3" name="Content Placeholder 2">
            <a:extLst>
              <a:ext uri="{FF2B5EF4-FFF2-40B4-BE49-F238E27FC236}">
                <a16:creationId xmlns:a16="http://schemas.microsoft.com/office/drawing/2014/main" id="{831CA6E5-AA66-894B-ACEA-4155931F76AA}"/>
              </a:ext>
            </a:extLst>
          </p:cNvPr>
          <p:cNvSpPr>
            <a:spLocks noGrp="1"/>
          </p:cNvSpPr>
          <p:nvPr>
            <p:ph idx="1"/>
          </p:nvPr>
        </p:nvSpPr>
        <p:spPr>
          <a:xfrm>
            <a:off x="838200" y="1825624"/>
            <a:ext cx="10515600" cy="4852577"/>
          </a:xfrm>
        </p:spPr>
        <p:txBody>
          <a:bodyPr>
            <a:normAutofit/>
          </a:bodyPr>
          <a:lstStyle/>
          <a:p>
            <a:r>
              <a:rPr lang="en-US" sz="2000" dirty="0"/>
              <a:t>A user-friendly python 3 code was developed by Kathryn Whitman (</a:t>
            </a:r>
            <a:r>
              <a:rPr lang="en-US" sz="2000" dirty="0">
                <a:hlinkClick r:id="rId2"/>
              </a:rPr>
              <a:t>Kathryn.Whitman@nasa.gov</a:t>
            </a:r>
            <a:r>
              <a:rPr lang="en-US" sz="2000" dirty="0"/>
              <a:t>) to calculate the values requested for the SHINE 2019 SEP Modeling Challenge. </a:t>
            </a:r>
          </a:p>
          <a:p>
            <a:r>
              <a:rPr lang="en-US" sz="2000" b="1" dirty="0"/>
              <a:t>This code is sent along with this presentation to all SEP modelers so that the exact choices and methodology for determining the SEP values is transparent to all.</a:t>
            </a:r>
          </a:p>
          <a:p>
            <a:pPr>
              <a:buFont typeface="Wingdings" pitchFamily="2" charset="2"/>
              <a:buChar char="Ø"/>
            </a:pPr>
            <a:r>
              <a:rPr lang="en-US" sz="2000" dirty="0"/>
              <a:t>If the code is run with GOES-13 integral channels, the output will exactly match that generated by the SRAG operational alarm code.</a:t>
            </a:r>
          </a:p>
          <a:p>
            <a:endParaRPr lang="en-US" sz="2000" dirty="0"/>
          </a:p>
          <a:p>
            <a:r>
              <a:rPr lang="en-US" sz="2000" b="1" dirty="0"/>
              <a:t>Additional intention of this code: </a:t>
            </a:r>
            <a:r>
              <a:rPr lang="en-US" sz="2000" dirty="0"/>
              <a:t>For </a:t>
            </a:r>
            <a:r>
              <a:rPr lang="en-US" sz="2000" b="1" dirty="0">
                <a:solidFill>
                  <a:srgbClr val="FF0000"/>
                </a:solidFill>
              </a:rPr>
              <a:t>models that produce SEP time profiles</a:t>
            </a:r>
            <a:r>
              <a:rPr lang="en-US" sz="2000" dirty="0"/>
              <a:t>, this code can be used to calculate exactly the same values in exactly the same way as data.</a:t>
            </a:r>
          </a:p>
          <a:p>
            <a:r>
              <a:rPr lang="en-US" sz="2000" dirty="0"/>
              <a:t>Users may input their own data set (e.g. model output or data with special post-processing, such as background subtraction)</a:t>
            </a:r>
          </a:p>
          <a:p>
            <a:r>
              <a:rPr lang="en-US" sz="2000" dirty="0"/>
              <a:t>Users may define their own threshold, e.g. &gt;50 MeV, 10 pfu, to control event start and end</a:t>
            </a:r>
          </a:p>
          <a:p>
            <a:r>
              <a:rPr lang="en-US" sz="1600" dirty="0">
                <a:solidFill>
                  <a:srgbClr val="FF0000"/>
                </a:solidFill>
              </a:rPr>
              <a:t>Note: The code is not smart enough to handle multiple SEP events in a row – please contact Katie if you want to use the code for a specific event and run into problems; Updates and modifications will be ongoing and made public</a:t>
            </a:r>
            <a:endParaRPr lang="en-US" sz="1600" dirty="0"/>
          </a:p>
          <a:p>
            <a:pPr lvl="1"/>
            <a:endParaRPr lang="en-US" sz="1600" dirty="0"/>
          </a:p>
        </p:txBody>
      </p:sp>
      <p:sp>
        <p:nvSpPr>
          <p:cNvPr id="4" name="Slide Number Placeholder 3">
            <a:extLst>
              <a:ext uri="{FF2B5EF4-FFF2-40B4-BE49-F238E27FC236}">
                <a16:creationId xmlns:a16="http://schemas.microsoft.com/office/drawing/2014/main" id="{F33D2510-B8F9-4B4F-A7E9-87654BDE4480}"/>
              </a:ext>
            </a:extLst>
          </p:cNvPr>
          <p:cNvSpPr>
            <a:spLocks noGrp="1"/>
          </p:cNvSpPr>
          <p:nvPr>
            <p:ph type="sldNum" sz="quarter" idx="12"/>
          </p:nvPr>
        </p:nvSpPr>
        <p:spPr/>
        <p:txBody>
          <a:bodyPr/>
          <a:lstStyle/>
          <a:p>
            <a:fld id="{BC9E6684-BBAF-2B44-BA0B-A4B011DBF27F}" type="slidenum">
              <a:rPr lang="en-US" smtClean="0"/>
              <a:t>11</a:t>
            </a:fld>
            <a:endParaRPr lang="en-US"/>
          </a:p>
        </p:txBody>
      </p:sp>
    </p:spTree>
    <p:extLst>
      <p:ext uri="{BB962C8B-B14F-4D97-AF65-F5344CB8AC3E}">
        <p14:creationId xmlns:p14="http://schemas.microsoft.com/office/powerpoint/2010/main" val="81276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22E-7E71-764B-91AD-EEB77EE1531F}"/>
              </a:ext>
            </a:extLst>
          </p:cNvPr>
          <p:cNvSpPr>
            <a:spLocks noGrp="1"/>
          </p:cNvSpPr>
          <p:nvPr>
            <p:ph type="title"/>
          </p:nvPr>
        </p:nvSpPr>
        <p:spPr/>
        <p:txBody>
          <a:bodyPr>
            <a:normAutofit/>
          </a:bodyPr>
          <a:lstStyle/>
          <a:p>
            <a:r>
              <a:rPr lang="en-US" sz="3200" b="1" dirty="0"/>
              <a:t>Description: </a:t>
            </a:r>
            <a:r>
              <a:rPr lang="en-US" sz="3200" dirty="0"/>
              <a:t>Code to Calculate SEP Operational Quantities</a:t>
            </a:r>
          </a:p>
        </p:txBody>
      </p:sp>
      <p:sp>
        <p:nvSpPr>
          <p:cNvPr id="3" name="Content Placeholder 2">
            <a:extLst>
              <a:ext uri="{FF2B5EF4-FFF2-40B4-BE49-F238E27FC236}">
                <a16:creationId xmlns:a16="http://schemas.microsoft.com/office/drawing/2014/main" id="{831CA6E5-AA66-894B-ACEA-4155931F76AA}"/>
              </a:ext>
            </a:extLst>
          </p:cNvPr>
          <p:cNvSpPr>
            <a:spLocks noGrp="1"/>
          </p:cNvSpPr>
          <p:nvPr>
            <p:ph idx="1"/>
          </p:nvPr>
        </p:nvSpPr>
        <p:spPr>
          <a:xfrm>
            <a:off x="838200" y="1609871"/>
            <a:ext cx="10515600" cy="4893668"/>
          </a:xfrm>
        </p:spPr>
        <p:txBody>
          <a:bodyPr>
            <a:normAutofit lnSpcReduction="10000"/>
          </a:bodyPr>
          <a:lstStyle/>
          <a:p>
            <a:r>
              <a:rPr lang="en-US" sz="2400" dirty="0"/>
              <a:t>The code, </a:t>
            </a:r>
            <a:r>
              <a:rPr lang="en-US" sz="2400" b="1" dirty="0" err="1"/>
              <a:t>operational_sep_quantities.py</a:t>
            </a:r>
            <a:r>
              <a:rPr lang="en-US" sz="2400" dirty="0"/>
              <a:t>, does the following for a single SEP event:</a:t>
            </a:r>
            <a:endParaRPr lang="en-US" sz="1800" dirty="0"/>
          </a:p>
          <a:p>
            <a:pPr marL="800100" lvl="1" indent="-342900">
              <a:buFont typeface="+mj-lt"/>
              <a:buAutoNum type="arabicPeriod"/>
            </a:pPr>
            <a:r>
              <a:rPr lang="en-US" sz="2000" dirty="0"/>
              <a:t>Creates “data” and ”output” directories</a:t>
            </a:r>
          </a:p>
          <a:p>
            <a:pPr marL="800100" lvl="1" indent="-342900">
              <a:buFont typeface="+mj-lt"/>
              <a:buAutoNum type="arabicPeriod"/>
            </a:pPr>
            <a:endParaRPr lang="en-US" sz="2000" dirty="0"/>
          </a:p>
          <a:p>
            <a:pPr marL="800100" lvl="1" indent="-342900">
              <a:buFont typeface="+mj-lt"/>
              <a:buAutoNum type="arabicPeriod"/>
            </a:pPr>
            <a:r>
              <a:rPr lang="en-US" sz="2000" dirty="0"/>
              <a:t>Automatically downloads GOES-8 to GOES-15 data for requested time periods into “data”</a:t>
            </a:r>
          </a:p>
          <a:p>
            <a:pPr lvl="2"/>
            <a:r>
              <a:rPr lang="en-US" sz="1600" dirty="0"/>
              <a:t>User must match spacecraft to requested time period</a:t>
            </a:r>
          </a:p>
          <a:p>
            <a:pPr lvl="2"/>
            <a:endParaRPr lang="en-US" dirty="0"/>
          </a:p>
          <a:p>
            <a:pPr marL="800100" lvl="1" indent="-342900">
              <a:buFont typeface="+mj-lt"/>
              <a:buAutoNum type="arabicPeriod"/>
            </a:pPr>
            <a:r>
              <a:rPr lang="en-US" sz="2000" dirty="0"/>
              <a:t>To use SEPEM data, the user must first manually download and unzip file (URL in code) into ”data” directory. The code will then break up the data set into yearly files for faster reading.</a:t>
            </a:r>
          </a:p>
          <a:p>
            <a:pPr marL="800100" lvl="1" indent="-342900">
              <a:buFont typeface="+mj-lt"/>
              <a:buAutoNum type="arabicPeriod"/>
            </a:pPr>
            <a:endParaRPr lang="en-US" sz="2000" dirty="0"/>
          </a:p>
          <a:p>
            <a:pPr marL="800100" lvl="1" indent="-342900">
              <a:buFont typeface="+mj-lt"/>
              <a:buAutoNum type="arabicPeriod"/>
            </a:pPr>
            <a:r>
              <a:rPr lang="en-US" sz="2000" dirty="0"/>
              <a:t>Searches for data gaps (e.g. -999, assumes any negative flux is a data gap) and fills in the missing data by applying a </a:t>
            </a:r>
            <a:r>
              <a:rPr lang="en-US" sz="2000" b="1" dirty="0">
                <a:solidFill>
                  <a:srgbClr val="FF0000"/>
                </a:solidFill>
              </a:rPr>
              <a:t>linear interpolation with time</a:t>
            </a:r>
          </a:p>
          <a:p>
            <a:pPr lvl="2"/>
            <a:r>
              <a:rPr lang="en-US" sz="1600" dirty="0"/>
              <a:t>Zero flux is treated as a valid value as model code may have real zero values</a:t>
            </a:r>
          </a:p>
          <a:p>
            <a:pPr lvl="2"/>
            <a:endParaRPr lang="en-US" dirty="0"/>
          </a:p>
          <a:p>
            <a:pPr marL="800100" lvl="1" indent="-342900">
              <a:buFont typeface="+mj-lt"/>
              <a:buAutoNum type="arabicPeriod"/>
            </a:pPr>
            <a:r>
              <a:rPr lang="en-US" sz="2000" dirty="0"/>
              <a:t>If user selects differential channels, code will estimate &gt;10 and &gt;100 MeV fluxes using </a:t>
            </a:r>
            <a:r>
              <a:rPr lang="en-US" sz="2000" b="1" dirty="0">
                <a:solidFill>
                  <a:srgbClr val="FF0000"/>
                </a:solidFill>
              </a:rPr>
              <a:t>power-law interpolation across the energy bins</a:t>
            </a:r>
          </a:p>
        </p:txBody>
      </p:sp>
      <p:sp>
        <p:nvSpPr>
          <p:cNvPr id="4" name="Slide Number Placeholder 3">
            <a:extLst>
              <a:ext uri="{FF2B5EF4-FFF2-40B4-BE49-F238E27FC236}">
                <a16:creationId xmlns:a16="http://schemas.microsoft.com/office/drawing/2014/main" id="{6739D861-DA24-B942-865A-EDC1A883394A}"/>
              </a:ext>
            </a:extLst>
          </p:cNvPr>
          <p:cNvSpPr>
            <a:spLocks noGrp="1"/>
          </p:cNvSpPr>
          <p:nvPr>
            <p:ph type="sldNum" sz="quarter" idx="12"/>
          </p:nvPr>
        </p:nvSpPr>
        <p:spPr/>
        <p:txBody>
          <a:bodyPr/>
          <a:lstStyle/>
          <a:p>
            <a:fld id="{BC9E6684-BBAF-2B44-BA0B-A4B011DBF27F}" type="slidenum">
              <a:rPr lang="en-US" smtClean="0"/>
              <a:t>12</a:t>
            </a:fld>
            <a:endParaRPr lang="en-US"/>
          </a:p>
        </p:txBody>
      </p:sp>
    </p:spTree>
    <p:extLst>
      <p:ext uri="{BB962C8B-B14F-4D97-AF65-F5344CB8AC3E}">
        <p14:creationId xmlns:p14="http://schemas.microsoft.com/office/powerpoint/2010/main" val="71201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22E-7E71-764B-91AD-EEB77EE1531F}"/>
              </a:ext>
            </a:extLst>
          </p:cNvPr>
          <p:cNvSpPr>
            <a:spLocks noGrp="1"/>
          </p:cNvSpPr>
          <p:nvPr>
            <p:ph type="title"/>
          </p:nvPr>
        </p:nvSpPr>
        <p:spPr/>
        <p:txBody>
          <a:bodyPr>
            <a:normAutofit/>
          </a:bodyPr>
          <a:lstStyle/>
          <a:p>
            <a:r>
              <a:rPr lang="en-US" sz="3200" b="1" dirty="0"/>
              <a:t>Description: </a:t>
            </a:r>
            <a:r>
              <a:rPr lang="en-US" sz="3200" dirty="0"/>
              <a:t>Code to Calculate SEP Operational Quantities</a:t>
            </a:r>
          </a:p>
        </p:txBody>
      </p:sp>
      <p:sp>
        <p:nvSpPr>
          <p:cNvPr id="3" name="Content Placeholder 2">
            <a:extLst>
              <a:ext uri="{FF2B5EF4-FFF2-40B4-BE49-F238E27FC236}">
                <a16:creationId xmlns:a16="http://schemas.microsoft.com/office/drawing/2014/main" id="{831CA6E5-AA66-894B-ACEA-4155931F76AA}"/>
              </a:ext>
            </a:extLst>
          </p:cNvPr>
          <p:cNvSpPr>
            <a:spLocks noGrp="1"/>
          </p:cNvSpPr>
          <p:nvPr>
            <p:ph idx="1"/>
          </p:nvPr>
        </p:nvSpPr>
        <p:spPr>
          <a:xfrm>
            <a:off x="838200" y="1609871"/>
            <a:ext cx="10515600" cy="4893668"/>
          </a:xfrm>
        </p:spPr>
        <p:txBody>
          <a:bodyPr>
            <a:normAutofit lnSpcReduction="10000"/>
          </a:bodyPr>
          <a:lstStyle/>
          <a:p>
            <a:r>
              <a:rPr lang="en-US" sz="2400" dirty="0"/>
              <a:t>The code, </a:t>
            </a:r>
            <a:r>
              <a:rPr lang="en-US" sz="2400" b="1" dirty="0" err="1"/>
              <a:t>operational_sep_quantities.py</a:t>
            </a:r>
            <a:r>
              <a:rPr lang="en-US" sz="2400" dirty="0"/>
              <a:t>, does the following for a single SEP event:</a:t>
            </a:r>
            <a:endParaRPr lang="en-US" sz="1800" dirty="0"/>
          </a:p>
          <a:p>
            <a:pPr marL="800100" lvl="1" indent="-342900">
              <a:buFont typeface="+mj-lt"/>
              <a:buAutoNum type="arabicPeriod" startAt="6"/>
            </a:pPr>
            <a:r>
              <a:rPr lang="en-US" sz="2000" dirty="0"/>
              <a:t>Calculates threshold crossing times, peak flux, peak time, rise time (onset to peak), event end, and duration</a:t>
            </a:r>
          </a:p>
          <a:p>
            <a:pPr lvl="2"/>
            <a:r>
              <a:rPr lang="en-US" sz="1600" dirty="0"/>
              <a:t>Calculates all for &gt;10 MeV, 10 pfu and &gt;100 MeV, 1 pfu thresholds; will additionally calculate for a user-input threshold</a:t>
            </a:r>
          </a:p>
          <a:p>
            <a:pPr lvl="2"/>
            <a:r>
              <a:rPr lang="en-US" sz="1600" b="1" dirty="0"/>
              <a:t>An event ends when three consecutive data points fall below 0.85*threshold</a:t>
            </a:r>
          </a:p>
          <a:p>
            <a:pPr lvl="2"/>
            <a:r>
              <a:rPr lang="en-US" sz="1600" dirty="0"/>
              <a:t>Peak flux is the highest flux measured between event start and end times</a:t>
            </a:r>
          </a:p>
          <a:p>
            <a:pPr marL="800100" lvl="1" indent="-342900">
              <a:buFont typeface="+mj-lt"/>
              <a:buAutoNum type="arabicPeriod" startAt="6"/>
            </a:pPr>
            <a:endParaRPr lang="en-US" sz="2000" dirty="0"/>
          </a:p>
          <a:p>
            <a:pPr marL="800100" lvl="1" indent="-342900">
              <a:buFont typeface="+mj-lt"/>
              <a:buAutoNum type="arabicPeriod" startAt="6"/>
            </a:pPr>
            <a:r>
              <a:rPr lang="en-US" sz="2000" dirty="0"/>
              <a:t>Calculates event-integrated fluence of original channels (integral or differential) as well as event-integrated fluence corresponding to &gt;10 MeV and &gt;100 MeV fluxes (estimated if the original channels were differential)</a:t>
            </a:r>
          </a:p>
          <a:p>
            <a:pPr marL="800100" lvl="1" indent="-342900">
              <a:buFont typeface="+mj-lt"/>
              <a:buAutoNum type="arabicPeriod" startAt="6"/>
            </a:pPr>
            <a:endParaRPr lang="en-US" sz="2000" dirty="0"/>
          </a:p>
          <a:p>
            <a:pPr marL="800100" lvl="1" indent="-342900">
              <a:buFont typeface="+mj-lt"/>
              <a:buAutoNum type="arabicPeriod" startAt="6"/>
            </a:pPr>
            <a:r>
              <a:rPr lang="en-US" sz="2000" dirty="0"/>
              <a:t>Fluences and event values are saved to files in “output” directory</a:t>
            </a:r>
          </a:p>
          <a:p>
            <a:pPr marL="800100" lvl="1" indent="-342900">
              <a:buFont typeface="+mj-lt"/>
              <a:buAutoNum type="arabicPeriod" startAt="6"/>
            </a:pPr>
            <a:endParaRPr lang="en-US" sz="2000" dirty="0"/>
          </a:p>
          <a:p>
            <a:pPr marL="800100" lvl="1" indent="-342900">
              <a:buFont typeface="+mj-lt"/>
              <a:buAutoNum type="arabicPeriod" startAt="6"/>
            </a:pPr>
            <a:r>
              <a:rPr lang="en-US" sz="2000" dirty="0"/>
              <a:t>Shows useful plots with start and end times identified (</a:t>
            </a:r>
            <a:r>
              <a:rPr lang="en-US" sz="2000" b="1" dirty="0"/>
              <a:t>close plots for program to continue</a:t>
            </a:r>
            <a:r>
              <a:rPr lang="en-US" sz="2000" dirty="0"/>
              <a:t>)</a:t>
            </a:r>
          </a:p>
        </p:txBody>
      </p:sp>
      <p:sp>
        <p:nvSpPr>
          <p:cNvPr id="4" name="Slide Number Placeholder 3">
            <a:extLst>
              <a:ext uri="{FF2B5EF4-FFF2-40B4-BE49-F238E27FC236}">
                <a16:creationId xmlns:a16="http://schemas.microsoft.com/office/drawing/2014/main" id="{DE821631-36D8-914C-9E2E-223004E56E62}"/>
              </a:ext>
            </a:extLst>
          </p:cNvPr>
          <p:cNvSpPr>
            <a:spLocks noGrp="1"/>
          </p:cNvSpPr>
          <p:nvPr>
            <p:ph type="sldNum" sz="quarter" idx="12"/>
          </p:nvPr>
        </p:nvSpPr>
        <p:spPr/>
        <p:txBody>
          <a:bodyPr/>
          <a:lstStyle/>
          <a:p>
            <a:fld id="{BC9E6684-BBAF-2B44-BA0B-A4B011DBF27F}" type="slidenum">
              <a:rPr lang="en-US" smtClean="0"/>
              <a:t>13</a:t>
            </a:fld>
            <a:endParaRPr lang="en-US"/>
          </a:p>
        </p:txBody>
      </p:sp>
    </p:spTree>
    <p:extLst>
      <p:ext uri="{BB962C8B-B14F-4D97-AF65-F5344CB8AC3E}">
        <p14:creationId xmlns:p14="http://schemas.microsoft.com/office/powerpoint/2010/main" val="350407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FFA0-1D01-AC45-82EC-8F39E175F520}"/>
              </a:ext>
            </a:extLst>
          </p:cNvPr>
          <p:cNvSpPr>
            <a:spLocks noGrp="1"/>
          </p:cNvSpPr>
          <p:nvPr>
            <p:ph type="title"/>
          </p:nvPr>
        </p:nvSpPr>
        <p:spPr/>
        <p:txBody>
          <a:bodyPr>
            <a:normAutofit/>
          </a:bodyPr>
          <a:lstStyle/>
          <a:p>
            <a:r>
              <a:rPr lang="en-US" sz="3600" dirty="0"/>
              <a:t>INSTRUCTIONS: To Run the Code</a:t>
            </a:r>
          </a:p>
        </p:txBody>
      </p:sp>
      <p:sp>
        <p:nvSpPr>
          <p:cNvPr id="3" name="TextBox 2">
            <a:extLst>
              <a:ext uri="{FF2B5EF4-FFF2-40B4-BE49-F238E27FC236}">
                <a16:creationId xmlns:a16="http://schemas.microsoft.com/office/drawing/2014/main" id="{D2BBCC0E-D940-9D4C-9875-A702E1E78409}"/>
              </a:ext>
            </a:extLst>
          </p:cNvPr>
          <p:cNvSpPr txBox="1"/>
          <p:nvPr/>
        </p:nvSpPr>
        <p:spPr>
          <a:xfrm>
            <a:off x="182880" y="1550829"/>
            <a:ext cx="11718388" cy="5170646"/>
          </a:xfrm>
          <a:prstGeom prst="rect">
            <a:avLst/>
          </a:prstGeom>
          <a:noFill/>
        </p:spPr>
        <p:txBody>
          <a:bodyPr wrap="square" rtlCol="0">
            <a:spAutoFit/>
          </a:bodyPr>
          <a:lstStyle/>
          <a:p>
            <a:r>
              <a:rPr lang="en-US" sz="1600" b="1" dirty="0"/>
              <a:t>RUN CODE FROM COMMAND LINE, e.g.:</a:t>
            </a:r>
          </a:p>
          <a:p>
            <a:r>
              <a:rPr lang="en-US" sz="1600" dirty="0"/>
              <a:t>python3 </a:t>
            </a:r>
            <a:r>
              <a:rPr lang="en-US" sz="1600" dirty="0" err="1"/>
              <a:t>operational_sep_quantities.py</a:t>
            </a:r>
            <a:r>
              <a:rPr lang="en-US" sz="1600" dirty="0"/>
              <a:t> --StartDate 2012-05-17 --</a:t>
            </a:r>
            <a:r>
              <a:rPr lang="en-US" sz="1600" dirty="0" err="1"/>
              <a:t>EndDate</a:t>
            </a:r>
            <a:r>
              <a:rPr lang="en-US" sz="1600" dirty="0"/>
              <a:t> '2012-05-19 12:00:00' --Experiment GOES-13 --</a:t>
            </a:r>
            <a:r>
              <a:rPr lang="en-US" sz="1600" dirty="0" err="1"/>
              <a:t>FluxType</a:t>
            </a:r>
            <a:r>
              <a:rPr lang="en-US" sz="1600" dirty="0"/>
              <a:t> integral   --</a:t>
            </a:r>
            <a:r>
              <a:rPr lang="en-US" sz="1600" dirty="0" err="1"/>
              <a:t>showplot</a:t>
            </a:r>
            <a:endParaRPr lang="en-US" sz="1600" dirty="0"/>
          </a:p>
          <a:p>
            <a:endParaRPr lang="en-US" sz="1600" dirty="0"/>
          </a:p>
          <a:p>
            <a:r>
              <a:rPr lang="en-US" sz="1600" b="1" dirty="0"/>
              <a:t>RUN CODE FROM COMMAND FOR USER DATA SET:</a:t>
            </a:r>
          </a:p>
          <a:p>
            <a:r>
              <a:rPr lang="en-US" sz="1600" dirty="0"/>
              <a:t>python3 </a:t>
            </a:r>
            <a:r>
              <a:rPr lang="en-US" sz="1600" dirty="0" err="1"/>
              <a:t>operational_sep_quantities.py</a:t>
            </a:r>
            <a:r>
              <a:rPr lang="en-US" sz="1600" dirty="0"/>
              <a:t> --StartDate 2012-05-17 --</a:t>
            </a:r>
            <a:r>
              <a:rPr lang="en-US" sz="1600" dirty="0" err="1"/>
              <a:t>EndDate</a:t>
            </a:r>
            <a:r>
              <a:rPr lang="en-US" sz="1600" dirty="0"/>
              <a:t> '2012-05-19 12:00:00' --Experiment user --</a:t>
            </a:r>
            <a:r>
              <a:rPr lang="en-US" sz="1600" dirty="0" err="1"/>
              <a:t>ModelName</a:t>
            </a:r>
            <a:r>
              <a:rPr lang="en-US" sz="1600" dirty="0"/>
              <a:t> </a:t>
            </a:r>
            <a:r>
              <a:rPr lang="en-US" sz="1600" dirty="0" err="1"/>
              <a:t>MyModel</a:t>
            </a:r>
            <a:r>
              <a:rPr lang="en-US" sz="1600" dirty="0"/>
              <a:t> --</a:t>
            </a:r>
            <a:r>
              <a:rPr lang="en-US" sz="1600" dirty="0" err="1"/>
              <a:t>UserFile</a:t>
            </a:r>
            <a:r>
              <a:rPr lang="en-US" sz="1600" dirty="0"/>
              <a:t> </a:t>
            </a:r>
            <a:r>
              <a:rPr lang="en-US" sz="1600" dirty="0" err="1"/>
              <a:t>MyFluxes.txt</a:t>
            </a:r>
            <a:r>
              <a:rPr lang="en-US" sz="1600" dirty="0"/>
              <a:t> --</a:t>
            </a:r>
            <a:r>
              <a:rPr lang="en-US" sz="1600" dirty="0" err="1"/>
              <a:t>FluxType</a:t>
            </a:r>
            <a:r>
              <a:rPr lang="en-US" sz="1600" dirty="0"/>
              <a:t> integral --</a:t>
            </a:r>
            <a:r>
              <a:rPr lang="en-US" sz="1600" dirty="0" err="1"/>
              <a:t>showplot</a:t>
            </a:r>
            <a:endParaRPr lang="en-US" sz="1600" dirty="0"/>
          </a:p>
          <a:p>
            <a:endParaRPr lang="en-US" sz="1600" dirty="0"/>
          </a:p>
          <a:p>
            <a:r>
              <a:rPr lang="en-US" sz="1600" b="1" dirty="0"/>
              <a:t>RUN CODE IMPORTED INTO ANOTHER PYTHON PROGRAM, e.g.:</a:t>
            </a:r>
          </a:p>
          <a:p>
            <a:r>
              <a:rPr lang="en-US" sz="1600" dirty="0"/>
              <a:t>import </a:t>
            </a:r>
            <a:r>
              <a:rPr lang="en-US" sz="1600" dirty="0" err="1"/>
              <a:t>operational_sep_quantities</a:t>
            </a:r>
            <a:r>
              <a:rPr lang="en-US" sz="1600" dirty="0"/>
              <a:t> as </a:t>
            </a:r>
            <a:r>
              <a:rPr lang="en-US" sz="1600" dirty="0" err="1"/>
              <a:t>sep</a:t>
            </a:r>
            <a:endParaRPr lang="en-US" sz="1600" dirty="0"/>
          </a:p>
          <a:p>
            <a:r>
              <a:rPr lang="en-US" sz="1600" dirty="0" err="1"/>
              <a:t>start_date</a:t>
            </a:r>
            <a:r>
              <a:rPr lang="en-US" sz="1600" dirty="0"/>
              <a:t> = '2012-05-17'</a:t>
            </a:r>
          </a:p>
          <a:p>
            <a:r>
              <a:rPr lang="en-US" sz="1600" dirty="0" err="1"/>
              <a:t>end_date</a:t>
            </a:r>
            <a:r>
              <a:rPr lang="en-US" sz="1600" dirty="0"/>
              <a:t> = '2012-05-19 12:00:00'</a:t>
            </a:r>
          </a:p>
          <a:p>
            <a:r>
              <a:rPr lang="en-US" sz="1600" dirty="0"/>
              <a:t>experiment = 'GOES-13'</a:t>
            </a:r>
          </a:p>
          <a:p>
            <a:r>
              <a:rPr lang="en-US" sz="1600" dirty="0" err="1"/>
              <a:t>flux_type</a:t>
            </a:r>
            <a:r>
              <a:rPr lang="en-US" sz="1600" dirty="0"/>
              <a:t> = 'integral'</a:t>
            </a:r>
          </a:p>
          <a:p>
            <a:r>
              <a:rPr lang="en-US" sz="1600" dirty="0" err="1"/>
              <a:t>model_name</a:t>
            </a:r>
            <a:r>
              <a:rPr lang="en-US" sz="1600" dirty="0"/>
              <a:t> = '' #if experiment is user, set </a:t>
            </a:r>
            <a:r>
              <a:rPr lang="en-US" sz="1600" dirty="0" err="1"/>
              <a:t>model_name</a:t>
            </a:r>
            <a:r>
              <a:rPr lang="en-US" sz="1600" dirty="0"/>
              <a:t> to describe data set</a:t>
            </a:r>
          </a:p>
          <a:p>
            <a:r>
              <a:rPr lang="en-US" sz="1600" dirty="0" err="1"/>
              <a:t>user_file</a:t>
            </a:r>
            <a:r>
              <a:rPr lang="en-US" sz="1600" dirty="0"/>
              <a:t> = ''</a:t>
            </a:r>
          </a:p>
          <a:p>
            <a:r>
              <a:rPr lang="en-US" sz="1600" dirty="0" err="1"/>
              <a:t>showplot</a:t>
            </a:r>
            <a:r>
              <a:rPr lang="en-US" sz="1600" dirty="0"/>
              <a:t> = True</a:t>
            </a:r>
          </a:p>
          <a:p>
            <a:r>
              <a:rPr lang="en-US" sz="1600" dirty="0" err="1"/>
              <a:t>detect_prev_event</a:t>
            </a:r>
            <a:r>
              <a:rPr lang="en-US" sz="1600" dirty="0"/>
              <a:t> = True</a:t>
            </a:r>
          </a:p>
          <a:p>
            <a:r>
              <a:rPr lang="en-US" sz="1600" dirty="0"/>
              <a:t>threshold = '100,1' #default; modify to add a threshold to 10,10 and 100,1</a:t>
            </a:r>
          </a:p>
          <a:p>
            <a:r>
              <a:rPr lang="en-US" sz="1600" dirty="0" err="1"/>
              <a:t>sep.run_all</a:t>
            </a:r>
            <a:r>
              <a:rPr lang="en-US" sz="1600" dirty="0"/>
              <a:t>(</a:t>
            </a:r>
            <a:r>
              <a:rPr lang="en-US" sz="1600" dirty="0" err="1"/>
              <a:t>start_date</a:t>
            </a:r>
            <a:r>
              <a:rPr lang="en-US" sz="1600" dirty="0"/>
              <a:t>, </a:t>
            </a:r>
            <a:r>
              <a:rPr lang="en-US" sz="1600" dirty="0" err="1"/>
              <a:t>end_date</a:t>
            </a:r>
            <a:r>
              <a:rPr lang="en-US" sz="1600" dirty="0"/>
              <a:t>, experiment, </a:t>
            </a:r>
            <a:r>
              <a:rPr lang="en-US" sz="1600" dirty="0" err="1"/>
              <a:t>flux_type</a:t>
            </a:r>
            <a:r>
              <a:rPr lang="en-US" sz="1600" dirty="0"/>
              <a:t>, </a:t>
            </a:r>
            <a:r>
              <a:rPr lang="en-US" sz="1600" dirty="0" err="1"/>
              <a:t>model_name</a:t>
            </a:r>
            <a:r>
              <a:rPr lang="en-US" sz="1600" dirty="0"/>
              <a:t>, </a:t>
            </a:r>
            <a:r>
              <a:rPr lang="en-US" sz="1600" dirty="0" err="1"/>
              <a:t>user_file</a:t>
            </a:r>
            <a:r>
              <a:rPr lang="en-US" sz="1600" dirty="0"/>
              <a:t>, </a:t>
            </a:r>
            <a:r>
              <a:rPr lang="en-US" sz="1600" dirty="0" err="1"/>
              <a:t>showplot</a:t>
            </a:r>
            <a:r>
              <a:rPr lang="en-US" sz="1600" dirty="0"/>
              <a:t>, </a:t>
            </a:r>
            <a:r>
              <a:rPr lang="en-US" sz="1600" dirty="0" err="1"/>
              <a:t>detect_prev_event</a:t>
            </a:r>
            <a:r>
              <a:rPr lang="en-US" sz="1600" dirty="0"/>
              <a:t>, threshold)</a:t>
            </a:r>
          </a:p>
        </p:txBody>
      </p:sp>
      <p:sp>
        <p:nvSpPr>
          <p:cNvPr id="4" name="Slide Number Placeholder 3">
            <a:extLst>
              <a:ext uri="{FF2B5EF4-FFF2-40B4-BE49-F238E27FC236}">
                <a16:creationId xmlns:a16="http://schemas.microsoft.com/office/drawing/2014/main" id="{A77130CD-E32F-B441-9A1D-D937A56FA4AE}"/>
              </a:ext>
            </a:extLst>
          </p:cNvPr>
          <p:cNvSpPr>
            <a:spLocks noGrp="1"/>
          </p:cNvSpPr>
          <p:nvPr>
            <p:ph type="sldNum" sz="quarter" idx="12"/>
          </p:nvPr>
        </p:nvSpPr>
        <p:spPr/>
        <p:txBody>
          <a:bodyPr/>
          <a:lstStyle/>
          <a:p>
            <a:fld id="{BC9E6684-BBAF-2B44-BA0B-A4B011DBF27F}" type="slidenum">
              <a:rPr lang="en-US" smtClean="0"/>
              <a:t>14</a:t>
            </a:fld>
            <a:endParaRPr lang="en-US"/>
          </a:p>
        </p:txBody>
      </p:sp>
    </p:spTree>
    <p:extLst>
      <p:ext uri="{BB962C8B-B14F-4D97-AF65-F5344CB8AC3E}">
        <p14:creationId xmlns:p14="http://schemas.microsoft.com/office/powerpoint/2010/main" val="53723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014D-E8E0-6341-B485-C53A0818A376}"/>
              </a:ext>
            </a:extLst>
          </p:cNvPr>
          <p:cNvSpPr>
            <a:spLocks noGrp="1"/>
          </p:cNvSpPr>
          <p:nvPr>
            <p:ph type="title"/>
          </p:nvPr>
        </p:nvSpPr>
        <p:spPr>
          <a:xfrm>
            <a:off x="839912" y="0"/>
            <a:ext cx="10515600" cy="1325563"/>
          </a:xfrm>
        </p:spPr>
        <p:txBody>
          <a:bodyPr>
            <a:normAutofit/>
          </a:bodyPr>
          <a:lstStyle/>
          <a:p>
            <a:r>
              <a:rPr lang="en-US" sz="3600" b="1" dirty="0"/>
              <a:t>Example</a:t>
            </a:r>
            <a:r>
              <a:rPr lang="en-US" sz="3600" dirty="0"/>
              <a:t> Run and Output – January 23, 2012 </a:t>
            </a:r>
          </a:p>
        </p:txBody>
      </p:sp>
      <p:sp>
        <p:nvSpPr>
          <p:cNvPr id="6" name="TextBox 5">
            <a:extLst>
              <a:ext uri="{FF2B5EF4-FFF2-40B4-BE49-F238E27FC236}">
                <a16:creationId xmlns:a16="http://schemas.microsoft.com/office/drawing/2014/main" id="{85BCFCD7-5005-B34B-B274-5404DDBFF933}"/>
              </a:ext>
            </a:extLst>
          </p:cNvPr>
          <p:cNvSpPr txBox="1"/>
          <p:nvPr/>
        </p:nvSpPr>
        <p:spPr>
          <a:xfrm>
            <a:off x="133563" y="1119883"/>
            <a:ext cx="11928297" cy="5647700"/>
          </a:xfrm>
          <a:prstGeom prst="rect">
            <a:avLst/>
          </a:prstGeom>
          <a:noFill/>
        </p:spPr>
        <p:txBody>
          <a:bodyPr wrap="square" rtlCol="0">
            <a:spAutoFit/>
          </a:bodyPr>
          <a:lstStyle/>
          <a:p>
            <a:r>
              <a:rPr lang="en-US" sz="1050" b="1" dirty="0" err="1">
                <a:latin typeface="Courier New" panose="02070309020205020404" pitchFamily="49" charset="0"/>
                <a:cs typeface="Courier New" panose="02070309020205020404" pitchFamily="49" charset="0"/>
              </a:rPr>
              <a:t>kwhitman</a:t>
            </a:r>
            <a:r>
              <a:rPr lang="en-US" sz="1050" b="1" dirty="0">
                <a:latin typeface="Courier New" panose="02070309020205020404" pitchFamily="49" charset="0"/>
                <a:cs typeface="Courier New" panose="02070309020205020404" pitchFamily="49" charset="0"/>
              </a:rPr>
              <a:t>$ python3 </a:t>
            </a:r>
            <a:r>
              <a:rPr lang="en-US" sz="1050" b="1" dirty="0" err="1">
                <a:latin typeface="Courier New" panose="02070309020205020404" pitchFamily="49" charset="0"/>
                <a:cs typeface="Courier New" panose="02070309020205020404" pitchFamily="49" charset="0"/>
              </a:rPr>
              <a:t>operational_sep_quantities.py</a:t>
            </a:r>
            <a:r>
              <a:rPr lang="en-US" sz="1050" b="1" dirty="0">
                <a:latin typeface="Courier New" panose="02070309020205020404" pitchFamily="49" charset="0"/>
                <a:cs typeface="Courier New" panose="02070309020205020404" pitchFamily="49" charset="0"/>
              </a:rPr>
              <a:t> --StartDate 2012-01-22 --</a:t>
            </a:r>
            <a:r>
              <a:rPr lang="en-US" sz="1050" b="1" dirty="0" err="1">
                <a:latin typeface="Courier New" panose="02070309020205020404" pitchFamily="49" charset="0"/>
                <a:cs typeface="Courier New" panose="02070309020205020404" pitchFamily="49" charset="0"/>
              </a:rPr>
              <a:t>EndDate</a:t>
            </a:r>
            <a:r>
              <a:rPr lang="en-US" sz="1050" b="1" dirty="0">
                <a:latin typeface="Courier New" panose="02070309020205020404" pitchFamily="49" charset="0"/>
                <a:cs typeface="Courier New" panose="02070309020205020404" pitchFamily="49" charset="0"/>
              </a:rPr>
              <a:t> 2012-01-29 --Experiment GOES-13 --</a:t>
            </a:r>
            <a:r>
              <a:rPr lang="en-US" sz="1050" b="1" dirty="0" err="1">
                <a:latin typeface="Courier New" panose="02070309020205020404" pitchFamily="49" charset="0"/>
                <a:cs typeface="Courier New" panose="02070309020205020404" pitchFamily="49" charset="0"/>
              </a:rPr>
              <a:t>FluxType</a:t>
            </a:r>
            <a:r>
              <a:rPr lang="en-US" sz="1050" b="1" dirty="0">
                <a:latin typeface="Courier New" panose="02070309020205020404" pitchFamily="49" charset="0"/>
                <a:cs typeface="Courier New" panose="02070309020205020404" pitchFamily="49" charset="0"/>
              </a:rPr>
              <a:t> differential --</a:t>
            </a:r>
            <a:r>
              <a:rPr lang="en-US" sz="1050" b="1" dirty="0" err="1">
                <a:latin typeface="Courier New" panose="02070309020205020404" pitchFamily="49" charset="0"/>
                <a:cs typeface="Courier New" panose="02070309020205020404" pitchFamily="49" charset="0"/>
              </a:rPr>
              <a:t>showplot</a:t>
            </a:r>
            <a:endParaRPr lang="en-US" sz="1050" b="1"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Checking that paths exist: data and output</a:t>
            </a:r>
          </a:p>
          <a:p>
            <a:r>
              <a:rPr lang="en-US" sz="1000" dirty="0">
                <a:latin typeface="Courier New" panose="02070309020205020404" pitchFamily="49" charset="0"/>
                <a:cs typeface="Courier New" panose="02070309020205020404" pitchFamily="49" charset="0"/>
              </a:rPr>
              <a:t>Checking that the requested data is present on your computer.</a:t>
            </a:r>
          </a:p>
          <a:p>
            <a:r>
              <a:rPr lang="en-US" sz="1000" dirty="0">
                <a:latin typeface="Courier New" panose="02070309020205020404" pitchFamily="49" charset="0"/>
                <a:cs typeface="Courier New" panose="02070309020205020404" pitchFamily="49" charset="0"/>
              </a:rPr>
              <a:t>Reading in data files for GOES-13.</a:t>
            </a:r>
          </a:p>
          <a:p>
            <a:r>
              <a:rPr lang="en-US" sz="1000" dirty="0">
                <a:latin typeface="Courier New" panose="02070309020205020404" pitchFamily="49" charset="0"/>
                <a:cs typeface="Courier New" panose="02070309020205020404" pitchFamily="49" charset="0"/>
              </a:rPr>
              <a:t>Extracting fluxes for dates: 2012-01-22 00:00:00 to 2012-01-29 00:00:00</a:t>
            </a:r>
          </a:p>
          <a:p>
            <a:r>
              <a:rPr lang="en-US" sz="1000" dirty="0">
                <a:latin typeface="Courier New" panose="02070309020205020404" pitchFamily="49" charset="0"/>
                <a:cs typeface="Courier New" panose="02070309020205020404" pitchFamily="49" charset="0"/>
              </a:rPr>
              <a:t>Checking for bad data values and filling with linear interpolation with time.</a:t>
            </a:r>
            <a:br>
              <a:rPr lang="en-US" sz="1000" dirty="0">
                <a:latin typeface="Courier New" panose="02070309020205020404" pitchFamily="49" charset="0"/>
                <a:cs typeface="Courier New" panose="02070309020205020404" pitchFamily="49" charset="0"/>
              </a:rPr>
            </a:b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There is a data gap for time 2012-01-25 16:25:00 and energy 4.2 - 8.7 MeV. Filling in missing value with linear interpolation in time.</a:t>
            </a:r>
          </a:p>
          <a:p>
            <a:r>
              <a:rPr lang="en-US" sz="1000" dirty="0">
                <a:latin typeface="Courier New" panose="02070309020205020404" pitchFamily="49" charset="0"/>
                <a:cs typeface="Courier New" panose="02070309020205020404" pitchFamily="49" charset="0"/>
              </a:rPr>
              <a:t>The first good value previous to gap is on 2012-01-25 16:20:00 with value 57.995</a:t>
            </a:r>
          </a:p>
          <a:p>
            <a:r>
              <a:rPr lang="en-US" sz="1000" dirty="0">
                <a:latin typeface="Courier New" panose="02070309020205020404" pitchFamily="49" charset="0"/>
                <a:cs typeface="Courier New" panose="02070309020205020404" pitchFamily="49" charset="0"/>
              </a:rPr>
              <a:t>The first good value after to gap is on 2012-01-25 16:30:00 with value 58.943</a:t>
            </a:r>
          </a:p>
          <a:p>
            <a:r>
              <a:rPr lang="en-US" sz="1000" dirty="0">
                <a:latin typeface="Courier New" panose="02070309020205020404" pitchFamily="49" charset="0"/>
                <a:cs typeface="Courier New" panose="02070309020205020404" pitchFamily="49" charset="0"/>
              </a:rPr>
              <a:t>Filling gap at time 2012-01-25 16:25:00 with interpolated flux 58.468999999999994</a:t>
            </a:r>
          </a:p>
          <a:p>
            <a:r>
              <a:rPr lang="en-US" sz="1000" dirty="0">
                <a:latin typeface="Courier New" panose="02070309020205020404" pitchFamily="49" charset="0"/>
                <a:cs typeface="Courier New" panose="02070309020205020404" pitchFamily="49" charset="0"/>
              </a:rPr>
              <a:t>… (</a:t>
            </a:r>
            <a:r>
              <a:rPr lang="en-US" sz="1000" dirty="0">
                <a:cs typeface="Courier New" panose="02070309020205020404" pitchFamily="49" charset="0"/>
              </a:rPr>
              <a:t>More output for corrections to other energy channels but left out to save space</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Finished checking for bad data.</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Converting differential flux to integral flux for &gt;10MeV.</a:t>
            </a:r>
          </a:p>
          <a:p>
            <a:r>
              <a:rPr lang="en-US" sz="1000" dirty="0">
                <a:latin typeface="Courier New" panose="02070309020205020404" pitchFamily="49" charset="0"/>
                <a:cs typeface="Courier New" panose="02070309020205020404" pitchFamily="49" charset="0"/>
              </a:rPr>
              <a:t>Converting differential flux to integral flux for &gt;100MeV.</a:t>
            </a:r>
          </a:p>
          <a:p>
            <a:r>
              <a:rPr lang="en-US" sz="1000" dirty="0">
                <a:latin typeface="Courier New" panose="02070309020205020404" pitchFamily="49" charset="0"/>
                <a:cs typeface="Courier New" panose="02070309020205020404" pitchFamily="49" charset="0"/>
              </a:rPr>
              <a:t>Calculating threshold crossings and SEP event characteristics.</a:t>
            </a:r>
          </a:p>
          <a:p>
            <a:r>
              <a:rPr lang="en-US" sz="1000" b="1" dirty="0">
                <a:latin typeface="Courier New" panose="02070309020205020404" pitchFamily="49" charset="0"/>
                <a:cs typeface="Courier New" panose="02070309020205020404" pitchFamily="49" charset="0"/>
              </a:rPr>
              <a:t>Flux      Threshold    Time Crossed         Peak Flux            Peak Time            Rise Time  End Time            Duration</a:t>
            </a:r>
          </a:p>
          <a:p>
            <a:r>
              <a:rPr lang="en-US" sz="1000" b="1" dirty="0">
                <a:latin typeface="Courier New" panose="02070309020205020404" pitchFamily="49" charset="0"/>
                <a:cs typeface="Courier New" panose="02070309020205020404" pitchFamily="49" charset="0"/>
              </a:rPr>
              <a:t>&gt;10 MeV   10 pfu       2012-01-23 05:25:00  6740.972728430253   2012-01-24 15:30:00  1 day, 10:05:00    2012-01-27 15:15:00  4 days, 9:50:00</a:t>
            </a:r>
          </a:p>
          <a:p>
            <a:r>
              <a:rPr lang="en-US" sz="1000" dirty="0">
                <a:latin typeface="Courier New" panose="02070309020205020404" pitchFamily="49" charset="0"/>
                <a:cs typeface="Courier New" panose="02070309020205020404" pitchFamily="49" charset="0"/>
              </a:rPr>
              <a:t>Calculating threshold crossings and SEP event characteristics.</a:t>
            </a:r>
          </a:p>
          <a:p>
            <a:r>
              <a:rPr lang="en-US" sz="1000" b="1" dirty="0">
                <a:latin typeface="Courier New" panose="02070309020205020404" pitchFamily="49" charset="0"/>
                <a:cs typeface="Courier New" panose="02070309020205020404" pitchFamily="49" charset="0"/>
              </a:rPr>
              <a:t>Flux      Threshold    Time Crossed         Peak Flux            Peak Time            Rise Time  End Time            Duration</a:t>
            </a:r>
          </a:p>
          <a:p>
            <a:r>
              <a:rPr lang="en-US" sz="1000" b="1" dirty="0">
                <a:latin typeface="Courier New" panose="02070309020205020404" pitchFamily="49" charset="0"/>
                <a:cs typeface="Courier New" panose="02070309020205020404" pitchFamily="49" charset="0"/>
              </a:rPr>
              <a:t>&gt;100 MeV   1 pfu       2012-01-23 04:35:00  4.2245477057861   2012-01-23 08:05:00  3:30:00    2012-01-24 18:40:00  1 day, 14:05:00</a:t>
            </a:r>
          </a:p>
          <a:p>
            <a:r>
              <a:rPr lang="en-US" sz="1000" dirty="0">
                <a:latin typeface="Courier New" panose="02070309020205020404" pitchFamily="49" charset="0"/>
                <a:cs typeface="Courier New" panose="02070309020205020404" pitchFamily="49" charset="0"/>
              </a:rPr>
              <a:t>Extracting fluxes for dates: 2012-01-23 05:25:00 to 2012-01-27 15:15:00</a:t>
            </a:r>
          </a:p>
          <a:p>
            <a:r>
              <a:rPr lang="en-US" sz="1000" b="1" dirty="0">
                <a:latin typeface="Courier New" panose="02070309020205020404" pitchFamily="49" charset="0"/>
                <a:cs typeface="Courier New" panose="02070309020205020404" pitchFamily="49" charset="0"/>
              </a:rPr>
              <a:t>=====Calculating event fluence for event defined by &gt;10 MeV, for 2012-01-23 05:25:00 to 2012-01-27 15:15:00</a:t>
            </a:r>
          </a:p>
          <a:p>
            <a:r>
              <a:rPr lang="en-US" sz="1000" dirty="0">
                <a:latin typeface="Courier New" panose="02070309020205020404" pitchFamily="49" charset="0"/>
                <a:cs typeface="Courier New" panose="02070309020205020404" pitchFamily="49" charset="0"/>
              </a:rPr>
              <a:t>Extracting fluxes for dates: 2012-01-23 05:25:00 to 2012-01-27 15:15:00</a:t>
            </a:r>
          </a:p>
          <a:p>
            <a:r>
              <a:rPr lang="en-US" sz="1000" dirty="0">
                <a:latin typeface="Courier New" panose="02070309020205020404" pitchFamily="49" charset="0"/>
                <a:cs typeface="Courier New" panose="02070309020205020404" pitchFamily="49" charset="0"/>
              </a:rPr>
              <a:t>Event-integrated fluence for &gt;10.0 MeV: 5028965340.697082 1/[cm^2]</a:t>
            </a:r>
          </a:p>
          <a:p>
            <a:r>
              <a:rPr lang="en-US" sz="1000" dirty="0">
                <a:latin typeface="Courier New" panose="02070309020205020404" pitchFamily="49" charset="0"/>
                <a:cs typeface="Courier New" panose="02070309020205020404" pitchFamily="49" charset="0"/>
              </a:rPr>
              <a:t>Event-integrated fluence for &gt;100.0 MeV: 4867346.341940369 1/[cm^2]</a:t>
            </a:r>
          </a:p>
          <a:p>
            <a:r>
              <a:rPr lang="en-US" sz="1000" dirty="0">
                <a:latin typeface="Courier New" panose="02070309020205020404" pitchFamily="49" charset="0"/>
                <a:cs typeface="Courier New" panose="02070309020205020404" pitchFamily="49" charset="0"/>
              </a:rPr>
              <a:t>Extracting fluxes for dates: 2012-01-23 04:35:00 to 2012-01-24 18:40:00</a:t>
            </a:r>
          </a:p>
          <a:p>
            <a:r>
              <a:rPr lang="en-US" sz="1000" b="1" dirty="0">
                <a:latin typeface="Courier New" panose="02070309020205020404" pitchFamily="49" charset="0"/>
                <a:cs typeface="Courier New" panose="02070309020205020404" pitchFamily="49" charset="0"/>
              </a:rPr>
              <a:t>=====Calculating event fluence for event defined by &gt;100 MeV, for 2012-01-23 04:35:00 to 2012-01-24 18:40:00</a:t>
            </a:r>
          </a:p>
          <a:p>
            <a:r>
              <a:rPr lang="en-US" sz="1000" dirty="0">
                <a:latin typeface="Courier New" panose="02070309020205020404" pitchFamily="49" charset="0"/>
                <a:cs typeface="Courier New" panose="02070309020205020404" pitchFamily="49" charset="0"/>
              </a:rPr>
              <a:t>Extracting fluxes for dates: 2012-01-23 04:35:00 to 2012-01-24 18:40:00</a:t>
            </a:r>
          </a:p>
          <a:p>
            <a:r>
              <a:rPr lang="en-US" sz="1000" dirty="0">
                <a:latin typeface="Courier New" panose="02070309020205020404" pitchFamily="49" charset="0"/>
                <a:cs typeface="Courier New" panose="02070309020205020404" pitchFamily="49" charset="0"/>
              </a:rPr>
              <a:t>Event-integrated fluence for &gt;10.0 MeV: 4254464976.467603 1/[cm^2]</a:t>
            </a:r>
          </a:p>
          <a:p>
            <a:r>
              <a:rPr lang="en-US" sz="1000" dirty="0">
                <a:latin typeface="Courier New" panose="02070309020205020404" pitchFamily="49" charset="0"/>
                <a:cs typeface="Courier New" panose="02070309020205020404" pitchFamily="49" charset="0"/>
              </a:rPr>
              <a:t>Event-integrated fluence for &gt;100.0 MeV: 3486739.9315438424 1/[cm^2]</a:t>
            </a:r>
          </a:p>
          <a:p>
            <a:r>
              <a:rPr lang="en-US" sz="1000" dirty="0">
                <a:latin typeface="Courier New" panose="02070309020205020404" pitchFamily="49" charset="0"/>
                <a:cs typeface="Courier New" panose="02070309020205020404" pitchFamily="49" charset="0"/>
              </a:rPr>
              <a:t>Plotting estimated integral fluxes with threshold crossings.</a:t>
            </a:r>
          </a:p>
          <a:p>
            <a:r>
              <a:rPr lang="en-US" sz="1000" dirty="0">
                <a:latin typeface="Courier New" panose="02070309020205020404" pitchFamily="49" charset="0"/>
                <a:cs typeface="Courier New" panose="02070309020205020404" pitchFamily="49" charset="0"/>
              </a:rPr>
              <a:t>Plotting fluxes in original energy bins. Any bad data points were interpolated. Lines indicate event start and stop for thresholds.</a:t>
            </a:r>
          </a:p>
          <a:p>
            <a:r>
              <a:rPr lang="en-US" sz="1000" dirty="0">
                <a:latin typeface="Courier New" panose="02070309020205020404" pitchFamily="49" charset="0"/>
                <a:cs typeface="Courier New" panose="02070309020205020404" pitchFamily="49" charset="0"/>
              </a:rPr>
              <a:t>Plotting event-integrated fluence spectrum.</a:t>
            </a:r>
          </a:p>
        </p:txBody>
      </p:sp>
      <p:sp>
        <p:nvSpPr>
          <p:cNvPr id="3" name="Slide Number Placeholder 2">
            <a:extLst>
              <a:ext uri="{FF2B5EF4-FFF2-40B4-BE49-F238E27FC236}">
                <a16:creationId xmlns:a16="http://schemas.microsoft.com/office/drawing/2014/main" id="{E205661B-E934-F548-9A15-5B4ED89A603D}"/>
              </a:ext>
            </a:extLst>
          </p:cNvPr>
          <p:cNvSpPr>
            <a:spLocks noGrp="1"/>
          </p:cNvSpPr>
          <p:nvPr>
            <p:ph type="sldNum" sz="quarter" idx="12"/>
          </p:nvPr>
        </p:nvSpPr>
        <p:spPr/>
        <p:txBody>
          <a:bodyPr/>
          <a:lstStyle/>
          <a:p>
            <a:fld id="{BC9E6684-BBAF-2B44-BA0B-A4B011DBF27F}" type="slidenum">
              <a:rPr lang="en-US" smtClean="0"/>
              <a:t>15</a:t>
            </a:fld>
            <a:endParaRPr lang="en-US"/>
          </a:p>
        </p:txBody>
      </p:sp>
    </p:spTree>
    <p:extLst>
      <p:ext uri="{BB962C8B-B14F-4D97-AF65-F5344CB8AC3E}">
        <p14:creationId xmlns:p14="http://schemas.microsoft.com/office/powerpoint/2010/main" val="108468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FF4B14-7FD6-6445-A57A-89546F588A06}"/>
              </a:ext>
            </a:extLst>
          </p:cNvPr>
          <p:cNvPicPr>
            <a:picLocks noChangeAspect="1"/>
          </p:cNvPicPr>
          <p:nvPr/>
        </p:nvPicPr>
        <p:blipFill>
          <a:blip r:embed="rId2"/>
          <a:stretch>
            <a:fillRect/>
          </a:stretch>
        </p:blipFill>
        <p:spPr>
          <a:xfrm>
            <a:off x="0" y="1690688"/>
            <a:ext cx="4572000" cy="3048000"/>
          </a:xfrm>
          <a:prstGeom prst="rect">
            <a:avLst/>
          </a:prstGeom>
        </p:spPr>
      </p:pic>
      <p:sp>
        <p:nvSpPr>
          <p:cNvPr id="2" name="Title 1">
            <a:extLst>
              <a:ext uri="{FF2B5EF4-FFF2-40B4-BE49-F238E27FC236}">
                <a16:creationId xmlns:a16="http://schemas.microsoft.com/office/drawing/2014/main" id="{5CF6014D-E8E0-6341-B485-C53A0818A376}"/>
              </a:ext>
            </a:extLst>
          </p:cNvPr>
          <p:cNvSpPr>
            <a:spLocks noGrp="1"/>
          </p:cNvSpPr>
          <p:nvPr>
            <p:ph type="title"/>
          </p:nvPr>
        </p:nvSpPr>
        <p:spPr/>
        <p:txBody>
          <a:bodyPr>
            <a:normAutofit/>
          </a:bodyPr>
          <a:lstStyle/>
          <a:p>
            <a:r>
              <a:rPr lang="en-US" sz="3600" b="1" dirty="0"/>
              <a:t>Example </a:t>
            </a:r>
            <a:r>
              <a:rPr lang="en-US" sz="3600" dirty="0"/>
              <a:t>Run and Output – January 23, 2012 </a:t>
            </a:r>
          </a:p>
        </p:txBody>
      </p:sp>
      <p:sp>
        <p:nvSpPr>
          <p:cNvPr id="10" name="TextBox 9">
            <a:extLst>
              <a:ext uri="{FF2B5EF4-FFF2-40B4-BE49-F238E27FC236}">
                <a16:creationId xmlns:a16="http://schemas.microsoft.com/office/drawing/2014/main" id="{A5E933CB-A67F-8146-A23E-5B38684C17BF}"/>
              </a:ext>
            </a:extLst>
          </p:cNvPr>
          <p:cNvSpPr txBox="1"/>
          <p:nvPr/>
        </p:nvSpPr>
        <p:spPr>
          <a:xfrm>
            <a:off x="410966" y="4859678"/>
            <a:ext cx="3811713" cy="1754326"/>
          </a:xfrm>
          <a:prstGeom prst="rect">
            <a:avLst/>
          </a:prstGeom>
          <a:noFill/>
        </p:spPr>
        <p:txBody>
          <a:bodyPr wrap="square" rtlCol="0">
            <a:spAutoFit/>
          </a:bodyPr>
          <a:lstStyle/>
          <a:p>
            <a:pPr algn="just"/>
            <a:r>
              <a:rPr lang="en-US" dirty="0"/>
              <a:t>Integral fluxes estimated from the differential channels using power law interpolation across energy bins. Event start and end times for each threshold indicated by vertical black lines. Red line indicates 10 pfu threshold.</a:t>
            </a:r>
          </a:p>
        </p:txBody>
      </p:sp>
      <p:sp>
        <p:nvSpPr>
          <p:cNvPr id="11" name="TextBox 10">
            <a:extLst>
              <a:ext uri="{FF2B5EF4-FFF2-40B4-BE49-F238E27FC236}">
                <a16:creationId xmlns:a16="http://schemas.microsoft.com/office/drawing/2014/main" id="{440B152C-AD6A-804A-9DAE-B8F59AE893FD}"/>
              </a:ext>
            </a:extLst>
          </p:cNvPr>
          <p:cNvSpPr txBox="1"/>
          <p:nvPr/>
        </p:nvSpPr>
        <p:spPr>
          <a:xfrm>
            <a:off x="4572000" y="4859678"/>
            <a:ext cx="3698697" cy="1200329"/>
          </a:xfrm>
          <a:prstGeom prst="rect">
            <a:avLst/>
          </a:prstGeom>
          <a:noFill/>
        </p:spPr>
        <p:txBody>
          <a:bodyPr wrap="square" rtlCol="0">
            <a:spAutoFit/>
          </a:bodyPr>
          <a:lstStyle/>
          <a:p>
            <a:pPr algn="just"/>
            <a:r>
              <a:rPr lang="en-US" dirty="0"/>
              <a:t>Plot of differential channels with the event start and end times for &gt;100 MeV, 1 pfu threshold indicated by vertical black lines.</a:t>
            </a:r>
          </a:p>
        </p:txBody>
      </p:sp>
      <p:sp>
        <p:nvSpPr>
          <p:cNvPr id="12" name="TextBox 11">
            <a:extLst>
              <a:ext uri="{FF2B5EF4-FFF2-40B4-BE49-F238E27FC236}">
                <a16:creationId xmlns:a16="http://schemas.microsoft.com/office/drawing/2014/main" id="{4FD548FA-5585-FB4C-94D3-BBFF4A6DA5E8}"/>
              </a:ext>
            </a:extLst>
          </p:cNvPr>
          <p:cNvSpPr txBox="1"/>
          <p:nvPr/>
        </p:nvSpPr>
        <p:spPr>
          <a:xfrm>
            <a:off x="8445357" y="4859678"/>
            <a:ext cx="3695273" cy="1754326"/>
          </a:xfrm>
          <a:prstGeom prst="rect">
            <a:avLst/>
          </a:prstGeom>
          <a:noFill/>
        </p:spPr>
        <p:txBody>
          <a:bodyPr wrap="square" rtlCol="0">
            <a:spAutoFit/>
          </a:bodyPr>
          <a:lstStyle/>
          <a:p>
            <a:pPr algn="just"/>
            <a:r>
              <a:rPr lang="en-US" dirty="0"/>
              <a:t>Event-integrated fluence of differential channels for the start and end times defined by &gt;100 MeV, 1 pfu threshold. HEPAD channels could benefit from background-subtraction, especially when increase is small.</a:t>
            </a:r>
          </a:p>
        </p:txBody>
      </p:sp>
      <p:pic>
        <p:nvPicPr>
          <p:cNvPr id="16" name="Picture 15">
            <a:extLst>
              <a:ext uri="{FF2B5EF4-FFF2-40B4-BE49-F238E27FC236}">
                <a16:creationId xmlns:a16="http://schemas.microsoft.com/office/drawing/2014/main" id="{AC407723-D927-C34A-AA15-DB9E15ED3CFB}"/>
              </a:ext>
            </a:extLst>
          </p:cNvPr>
          <p:cNvPicPr>
            <a:picLocks noChangeAspect="1"/>
          </p:cNvPicPr>
          <p:nvPr/>
        </p:nvPicPr>
        <p:blipFill>
          <a:blip r:embed="rId3"/>
          <a:stretch>
            <a:fillRect/>
          </a:stretch>
        </p:blipFill>
        <p:spPr>
          <a:xfrm>
            <a:off x="4171309" y="2198688"/>
            <a:ext cx="4572000" cy="2032000"/>
          </a:xfrm>
          <a:prstGeom prst="rect">
            <a:avLst/>
          </a:prstGeom>
        </p:spPr>
      </p:pic>
      <p:pic>
        <p:nvPicPr>
          <p:cNvPr id="18" name="Picture 17">
            <a:extLst>
              <a:ext uri="{FF2B5EF4-FFF2-40B4-BE49-F238E27FC236}">
                <a16:creationId xmlns:a16="http://schemas.microsoft.com/office/drawing/2014/main" id="{F01DC71B-0897-454B-B9B6-9EFC05A7E139}"/>
              </a:ext>
            </a:extLst>
          </p:cNvPr>
          <p:cNvPicPr>
            <a:picLocks noChangeAspect="1"/>
          </p:cNvPicPr>
          <p:nvPr/>
        </p:nvPicPr>
        <p:blipFill>
          <a:blip r:embed="rId4"/>
          <a:stretch>
            <a:fillRect/>
          </a:stretch>
        </p:blipFill>
        <p:spPr>
          <a:xfrm>
            <a:off x="8774985" y="2071688"/>
            <a:ext cx="3200400" cy="2667000"/>
          </a:xfrm>
          <a:prstGeom prst="rect">
            <a:avLst/>
          </a:prstGeom>
        </p:spPr>
      </p:pic>
      <p:sp>
        <p:nvSpPr>
          <p:cNvPr id="3" name="Slide Number Placeholder 2">
            <a:extLst>
              <a:ext uri="{FF2B5EF4-FFF2-40B4-BE49-F238E27FC236}">
                <a16:creationId xmlns:a16="http://schemas.microsoft.com/office/drawing/2014/main" id="{A61E21E7-DD20-6444-8160-BCDC8F4A649A}"/>
              </a:ext>
            </a:extLst>
          </p:cNvPr>
          <p:cNvSpPr>
            <a:spLocks noGrp="1"/>
          </p:cNvSpPr>
          <p:nvPr>
            <p:ph type="sldNum" sz="quarter" idx="12"/>
          </p:nvPr>
        </p:nvSpPr>
        <p:spPr/>
        <p:txBody>
          <a:bodyPr/>
          <a:lstStyle/>
          <a:p>
            <a:fld id="{BC9E6684-BBAF-2B44-BA0B-A4B011DBF27F}" type="slidenum">
              <a:rPr lang="en-US" smtClean="0"/>
              <a:t>16</a:t>
            </a:fld>
            <a:endParaRPr lang="en-US"/>
          </a:p>
        </p:txBody>
      </p:sp>
    </p:spTree>
    <p:extLst>
      <p:ext uri="{BB962C8B-B14F-4D97-AF65-F5344CB8AC3E}">
        <p14:creationId xmlns:p14="http://schemas.microsoft.com/office/powerpoint/2010/main" val="252299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BA67-D100-4140-BB9D-9396D6E36E7D}"/>
              </a:ext>
            </a:extLst>
          </p:cNvPr>
          <p:cNvSpPr>
            <a:spLocks noGrp="1"/>
          </p:cNvSpPr>
          <p:nvPr>
            <p:ph type="title"/>
          </p:nvPr>
        </p:nvSpPr>
        <p:spPr/>
        <p:txBody>
          <a:bodyPr>
            <a:normAutofit/>
          </a:bodyPr>
          <a:lstStyle/>
          <a:p>
            <a:r>
              <a:rPr lang="en-US" sz="3600" dirty="0"/>
              <a:t>Output Files from Code – Fluence for Thresholds</a:t>
            </a:r>
          </a:p>
        </p:txBody>
      </p:sp>
      <p:pic>
        <p:nvPicPr>
          <p:cNvPr id="5" name="Picture 4">
            <a:extLst>
              <a:ext uri="{FF2B5EF4-FFF2-40B4-BE49-F238E27FC236}">
                <a16:creationId xmlns:a16="http://schemas.microsoft.com/office/drawing/2014/main" id="{A2DBB28D-B92C-6043-9784-9ACB65D711EC}"/>
              </a:ext>
            </a:extLst>
          </p:cNvPr>
          <p:cNvPicPr>
            <a:picLocks noChangeAspect="1"/>
          </p:cNvPicPr>
          <p:nvPr/>
        </p:nvPicPr>
        <p:blipFill>
          <a:blip r:embed="rId2"/>
          <a:stretch>
            <a:fillRect/>
          </a:stretch>
        </p:blipFill>
        <p:spPr>
          <a:xfrm>
            <a:off x="1860549" y="3639281"/>
            <a:ext cx="8470900" cy="2743200"/>
          </a:xfrm>
          <a:prstGeom prst="rect">
            <a:avLst/>
          </a:prstGeom>
        </p:spPr>
      </p:pic>
      <p:sp>
        <p:nvSpPr>
          <p:cNvPr id="6" name="TextBox 5">
            <a:extLst>
              <a:ext uri="{FF2B5EF4-FFF2-40B4-BE49-F238E27FC236}">
                <a16:creationId xmlns:a16="http://schemas.microsoft.com/office/drawing/2014/main" id="{73CECD9C-8894-4C4B-8DB3-3AAE342AB875}"/>
              </a:ext>
            </a:extLst>
          </p:cNvPr>
          <p:cNvSpPr txBox="1"/>
          <p:nvPr/>
        </p:nvSpPr>
        <p:spPr>
          <a:xfrm>
            <a:off x="526472" y="1538647"/>
            <a:ext cx="11139055" cy="1754326"/>
          </a:xfrm>
          <a:prstGeom prst="rect">
            <a:avLst/>
          </a:prstGeom>
          <a:noFill/>
        </p:spPr>
        <p:txBody>
          <a:bodyPr wrap="square" rtlCol="0">
            <a:spAutoFit/>
          </a:bodyPr>
          <a:lstStyle/>
          <a:p>
            <a:r>
              <a:rPr lang="en-US" dirty="0"/>
              <a:t>Output files containing the </a:t>
            </a:r>
            <a:r>
              <a:rPr lang="en-US" b="1" dirty="0"/>
              <a:t>event-integrated fluence for each of the integral or differential energy bins</a:t>
            </a:r>
            <a:r>
              <a:rPr lang="en-US" dirty="0"/>
              <a:t>, as specified by user. There is a fluence file that corresponds to each threshold definition. For example, for GOES-13 spacecraft differential channels for Jan. 23, 2012 event:</a:t>
            </a:r>
          </a:p>
          <a:p>
            <a:endParaRPr lang="en-US" dirty="0"/>
          </a:p>
          <a:p>
            <a:r>
              <a:rPr lang="en-US" dirty="0"/>
              <a:t>&gt;10 MeV, 10 pfu:  fluence_GOES-13_differential_gt10_2012_1_23.csv</a:t>
            </a:r>
          </a:p>
          <a:p>
            <a:r>
              <a:rPr lang="en-US" dirty="0"/>
              <a:t>&gt;100 MeV, 1 pfu:  fluence_GOES-13_differential_gt100_2012_1_23.csv</a:t>
            </a:r>
          </a:p>
        </p:txBody>
      </p:sp>
      <p:sp>
        <p:nvSpPr>
          <p:cNvPr id="3" name="Slide Number Placeholder 2">
            <a:extLst>
              <a:ext uri="{FF2B5EF4-FFF2-40B4-BE49-F238E27FC236}">
                <a16:creationId xmlns:a16="http://schemas.microsoft.com/office/drawing/2014/main" id="{47281012-2854-7446-9E6E-B13A7D22871A}"/>
              </a:ext>
            </a:extLst>
          </p:cNvPr>
          <p:cNvSpPr>
            <a:spLocks noGrp="1"/>
          </p:cNvSpPr>
          <p:nvPr>
            <p:ph type="sldNum" sz="quarter" idx="12"/>
          </p:nvPr>
        </p:nvSpPr>
        <p:spPr/>
        <p:txBody>
          <a:bodyPr/>
          <a:lstStyle/>
          <a:p>
            <a:fld id="{BC9E6684-BBAF-2B44-BA0B-A4B011DBF27F}" type="slidenum">
              <a:rPr lang="en-US" smtClean="0"/>
              <a:t>17</a:t>
            </a:fld>
            <a:endParaRPr lang="en-US"/>
          </a:p>
        </p:txBody>
      </p:sp>
    </p:spTree>
    <p:extLst>
      <p:ext uri="{BB962C8B-B14F-4D97-AF65-F5344CB8AC3E}">
        <p14:creationId xmlns:p14="http://schemas.microsoft.com/office/powerpoint/2010/main" val="362329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BA67-D100-4140-BB9D-9396D6E36E7D}"/>
              </a:ext>
            </a:extLst>
          </p:cNvPr>
          <p:cNvSpPr>
            <a:spLocks noGrp="1"/>
          </p:cNvSpPr>
          <p:nvPr>
            <p:ph type="title"/>
          </p:nvPr>
        </p:nvSpPr>
        <p:spPr/>
        <p:txBody>
          <a:bodyPr>
            <a:normAutofit/>
          </a:bodyPr>
          <a:lstStyle/>
          <a:p>
            <a:r>
              <a:rPr lang="en-US" sz="3600" dirty="0"/>
              <a:t>Output Files from Code – All Other Values for Thresholds</a:t>
            </a:r>
          </a:p>
        </p:txBody>
      </p:sp>
      <p:sp>
        <p:nvSpPr>
          <p:cNvPr id="6" name="TextBox 5">
            <a:extLst>
              <a:ext uri="{FF2B5EF4-FFF2-40B4-BE49-F238E27FC236}">
                <a16:creationId xmlns:a16="http://schemas.microsoft.com/office/drawing/2014/main" id="{73CECD9C-8894-4C4B-8DB3-3AAE342AB875}"/>
              </a:ext>
            </a:extLst>
          </p:cNvPr>
          <p:cNvSpPr txBox="1"/>
          <p:nvPr/>
        </p:nvSpPr>
        <p:spPr>
          <a:xfrm>
            <a:off x="526472" y="1538647"/>
            <a:ext cx="11139055" cy="1477328"/>
          </a:xfrm>
          <a:prstGeom prst="rect">
            <a:avLst/>
          </a:prstGeom>
          <a:noFill/>
        </p:spPr>
        <p:txBody>
          <a:bodyPr wrap="square" rtlCol="0">
            <a:spAutoFit/>
          </a:bodyPr>
          <a:lstStyle/>
          <a:p>
            <a:r>
              <a:rPr lang="en-US" dirty="0"/>
              <a:t>Output files containing the event-integrated fluence for the integral or differential energy bins, as specified by user. There is a fluence file that corresponds to each threshold definition. For example, for GOES-13 spacecraft differential channels for Jan. 23, 2012 event:</a:t>
            </a:r>
          </a:p>
          <a:p>
            <a:endParaRPr lang="en-US" dirty="0"/>
          </a:p>
          <a:p>
            <a:r>
              <a:rPr lang="en-US" dirty="0"/>
              <a:t>sep_values_GOES-13_differential_2012_1_23.csv</a:t>
            </a:r>
          </a:p>
        </p:txBody>
      </p:sp>
      <p:pic>
        <p:nvPicPr>
          <p:cNvPr id="4" name="Picture 3">
            <a:extLst>
              <a:ext uri="{FF2B5EF4-FFF2-40B4-BE49-F238E27FC236}">
                <a16:creationId xmlns:a16="http://schemas.microsoft.com/office/drawing/2014/main" id="{5C34DB15-BDF7-ED4A-BEF7-BBB70A4EBD2F}"/>
              </a:ext>
            </a:extLst>
          </p:cNvPr>
          <p:cNvPicPr>
            <a:picLocks noChangeAspect="1"/>
          </p:cNvPicPr>
          <p:nvPr/>
        </p:nvPicPr>
        <p:blipFill>
          <a:blip r:embed="rId2"/>
          <a:stretch>
            <a:fillRect/>
          </a:stretch>
        </p:blipFill>
        <p:spPr>
          <a:xfrm>
            <a:off x="-1" y="3525109"/>
            <a:ext cx="12192000" cy="774778"/>
          </a:xfrm>
          <a:prstGeom prst="rect">
            <a:avLst/>
          </a:prstGeom>
        </p:spPr>
      </p:pic>
      <p:sp>
        <p:nvSpPr>
          <p:cNvPr id="9" name="Left Brace 8">
            <a:extLst>
              <a:ext uri="{FF2B5EF4-FFF2-40B4-BE49-F238E27FC236}">
                <a16:creationId xmlns:a16="http://schemas.microsoft.com/office/drawing/2014/main" id="{1A3CAB8A-F290-B24A-AF92-21CB7F903276}"/>
              </a:ext>
            </a:extLst>
          </p:cNvPr>
          <p:cNvSpPr/>
          <p:nvPr/>
        </p:nvSpPr>
        <p:spPr>
          <a:xfrm rot="16200000">
            <a:off x="1427018" y="3981232"/>
            <a:ext cx="387927" cy="1025236"/>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4044B50-A45A-8C40-A852-B0CDC5C20B3C}"/>
              </a:ext>
            </a:extLst>
          </p:cNvPr>
          <p:cNvSpPr txBox="1"/>
          <p:nvPr/>
        </p:nvSpPr>
        <p:spPr>
          <a:xfrm>
            <a:off x="526472" y="4809021"/>
            <a:ext cx="2202872" cy="369332"/>
          </a:xfrm>
          <a:prstGeom prst="rect">
            <a:avLst/>
          </a:prstGeom>
          <a:noFill/>
        </p:spPr>
        <p:txBody>
          <a:bodyPr wrap="square" rtlCol="0">
            <a:spAutoFit/>
          </a:bodyPr>
          <a:lstStyle/>
          <a:p>
            <a:r>
              <a:rPr lang="en-US" dirty="0"/>
              <a:t>Threshold definition</a:t>
            </a:r>
          </a:p>
        </p:txBody>
      </p:sp>
      <p:cxnSp>
        <p:nvCxnSpPr>
          <p:cNvPr id="14" name="Straight Arrow Connector 13">
            <a:extLst>
              <a:ext uri="{FF2B5EF4-FFF2-40B4-BE49-F238E27FC236}">
                <a16:creationId xmlns:a16="http://schemas.microsoft.com/office/drawing/2014/main" id="{07DE3630-CBB6-BB48-9D86-3313F4CA4D5A}"/>
              </a:ext>
            </a:extLst>
          </p:cNvPr>
          <p:cNvCxnSpPr>
            <a:cxnSpLocks/>
          </p:cNvCxnSpPr>
          <p:nvPr/>
        </p:nvCxnSpPr>
        <p:spPr>
          <a:xfrm flipV="1">
            <a:off x="3241964"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8497278-64F7-F140-B1E3-EC1A3EE88DB1}"/>
              </a:ext>
            </a:extLst>
          </p:cNvPr>
          <p:cNvSpPr txBox="1"/>
          <p:nvPr/>
        </p:nvSpPr>
        <p:spPr>
          <a:xfrm>
            <a:off x="2549237" y="5271850"/>
            <a:ext cx="1385454" cy="923330"/>
          </a:xfrm>
          <a:prstGeom prst="rect">
            <a:avLst/>
          </a:prstGeom>
          <a:noFill/>
        </p:spPr>
        <p:txBody>
          <a:bodyPr wrap="square" rtlCol="0">
            <a:spAutoFit/>
          </a:bodyPr>
          <a:lstStyle/>
          <a:p>
            <a:r>
              <a:rPr lang="en-US" dirty="0"/>
              <a:t>Time of first threshold crossing</a:t>
            </a:r>
          </a:p>
        </p:txBody>
      </p:sp>
      <p:cxnSp>
        <p:nvCxnSpPr>
          <p:cNvPr id="19" name="Straight Arrow Connector 18">
            <a:extLst>
              <a:ext uri="{FF2B5EF4-FFF2-40B4-BE49-F238E27FC236}">
                <a16:creationId xmlns:a16="http://schemas.microsoft.com/office/drawing/2014/main" id="{57386857-B10B-F54A-830A-830A00200280}"/>
              </a:ext>
            </a:extLst>
          </p:cNvPr>
          <p:cNvCxnSpPr>
            <a:cxnSpLocks/>
          </p:cNvCxnSpPr>
          <p:nvPr/>
        </p:nvCxnSpPr>
        <p:spPr>
          <a:xfrm flipV="1">
            <a:off x="4627420"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D87FE53-A808-F54D-AAB3-85D8D5940C86}"/>
              </a:ext>
            </a:extLst>
          </p:cNvPr>
          <p:cNvSpPr txBox="1"/>
          <p:nvPr/>
        </p:nvSpPr>
        <p:spPr>
          <a:xfrm>
            <a:off x="4017815" y="5271850"/>
            <a:ext cx="1260764" cy="1200329"/>
          </a:xfrm>
          <a:prstGeom prst="rect">
            <a:avLst/>
          </a:prstGeom>
          <a:noFill/>
        </p:spPr>
        <p:txBody>
          <a:bodyPr wrap="square" rtlCol="0">
            <a:spAutoFit/>
          </a:bodyPr>
          <a:lstStyle/>
          <a:p>
            <a:r>
              <a:rPr lang="en-US" dirty="0"/>
              <a:t>Peak flux between start and end times</a:t>
            </a:r>
          </a:p>
        </p:txBody>
      </p:sp>
      <p:cxnSp>
        <p:nvCxnSpPr>
          <p:cNvPr id="21" name="Straight Arrow Connector 20">
            <a:extLst>
              <a:ext uri="{FF2B5EF4-FFF2-40B4-BE49-F238E27FC236}">
                <a16:creationId xmlns:a16="http://schemas.microsoft.com/office/drawing/2014/main" id="{7948F334-A893-C84B-91A3-B009F2FBAEAE}"/>
              </a:ext>
            </a:extLst>
          </p:cNvPr>
          <p:cNvCxnSpPr>
            <a:cxnSpLocks/>
          </p:cNvCxnSpPr>
          <p:nvPr/>
        </p:nvCxnSpPr>
        <p:spPr>
          <a:xfrm flipV="1">
            <a:off x="5818912"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A18DA3-A3A2-8E41-B83A-2A33EA3D45AB}"/>
              </a:ext>
            </a:extLst>
          </p:cNvPr>
          <p:cNvSpPr txBox="1"/>
          <p:nvPr/>
        </p:nvSpPr>
        <p:spPr>
          <a:xfrm>
            <a:off x="5334003" y="5271850"/>
            <a:ext cx="969818" cy="646331"/>
          </a:xfrm>
          <a:prstGeom prst="rect">
            <a:avLst/>
          </a:prstGeom>
          <a:noFill/>
        </p:spPr>
        <p:txBody>
          <a:bodyPr wrap="square" rtlCol="0">
            <a:spAutoFit/>
          </a:bodyPr>
          <a:lstStyle/>
          <a:p>
            <a:r>
              <a:rPr lang="en-US" dirty="0"/>
              <a:t>Time of Peak</a:t>
            </a:r>
          </a:p>
        </p:txBody>
      </p:sp>
      <p:cxnSp>
        <p:nvCxnSpPr>
          <p:cNvPr id="23" name="Straight Arrow Connector 22">
            <a:extLst>
              <a:ext uri="{FF2B5EF4-FFF2-40B4-BE49-F238E27FC236}">
                <a16:creationId xmlns:a16="http://schemas.microsoft.com/office/drawing/2014/main" id="{1DB7F0FD-A06B-3241-8F92-CEDCE0CC0920}"/>
              </a:ext>
            </a:extLst>
          </p:cNvPr>
          <p:cNvCxnSpPr>
            <a:cxnSpLocks/>
          </p:cNvCxnSpPr>
          <p:nvPr/>
        </p:nvCxnSpPr>
        <p:spPr>
          <a:xfrm flipV="1">
            <a:off x="6761021"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86B7AF-8F1D-B24C-A052-6FC59ED009B9}"/>
              </a:ext>
            </a:extLst>
          </p:cNvPr>
          <p:cNvSpPr txBox="1"/>
          <p:nvPr/>
        </p:nvSpPr>
        <p:spPr>
          <a:xfrm>
            <a:off x="6303821" y="5271850"/>
            <a:ext cx="1122218" cy="923330"/>
          </a:xfrm>
          <a:prstGeom prst="rect">
            <a:avLst/>
          </a:prstGeom>
          <a:noFill/>
        </p:spPr>
        <p:txBody>
          <a:bodyPr wrap="square" rtlCol="0">
            <a:spAutoFit/>
          </a:bodyPr>
          <a:lstStyle/>
          <a:p>
            <a:r>
              <a:rPr lang="en-US" dirty="0"/>
              <a:t>Time from start to peak</a:t>
            </a:r>
          </a:p>
        </p:txBody>
      </p:sp>
      <p:cxnSp>
        <p:nvCxnSpPr>
          <p:cNvPr id="25" name="Straight Arrow Connector 24">
            <a:extLst>
              <a:ext uri="{FF2B5EF4-FFF2-40B4-BE49-F238E27FC236}">
                <a16:creationId xmlns:a16="http://schemas.microsoft.com/office/drawing/2014/main" id="{F03F373F-F2C7-8541-8802-1701D29AC4CA}"/>
              </a:ext>
            </a:extLst>
          </p:cNvPr>
          <p:cNvCxnSpPr>
            <a:cxnSpLocks/>
          </p:cNvCxnSpPr>
          <p:nvPr/>
        </p:nvCxnSpPr>
        <p:spPr>
          <a:xfrm flipV="1">
            <a:off x="7730840"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A516BE-E8B3-BF42-9205-6D85C6AC34AC}"/>
              </a:ext>
            </a:extLst>
          </p:cNvPr>
          <p:cNvSpPr txBox="1"/>
          <p:nvPr/>
        </p:nvSpPr>
        <p:spPr>
          <a:xfrm>
            <a:off x="7426039" y="5271850"/>
            <a:ext cx="928252" cy="646331"/>
          </a:xfrm>
          <a:prstGeom prst="rect">
            <a:avLst/>
          </a:prstGeom>
          <a:noFill/>
        </p:spPr>
        <p:txBody>
          <a:bodyPr wrap="square" rtlCol="0">
            <a:spAutoFit/>
          </a:bodyPr>
          <a:lstStyle/>
          <a:p>
            <a:r>
              <a:rPr lang="en-US" dirty="0"/>
              <a:t>End of event</a:t>
            </a:r>
          </a:p>
        </p:txBody>
      </p:sp>
      <p:cxnSp>
        <p:nvCxnSpPr>
          <p:cNvPr id="28" name="Straight Arrow Connector 27">
            <a:extLst>
              <a:ext uri="{FF2B5EF4-FFF2-40B4-BE49-F238E27FC236}">
                <a16:creationId xmlns:a16="http://schemas.microsoft.com/office/drawing/2014/main" id="{210D577E-1D6E-114B-9D7E-291DFB5B5D76}"/>
              </a:ext>
            </a:extLst>
          </p:cNvPr>
          <p:cNvCxnSpPr>
            <a:cxnSpLocks/>
          </p:cNvCxnSpPr>
          <p:nvPr/>
        </p:nvCxnSpPr>
        <p:spPr>
          <a:xfrm flipV="1">
            <a:off x="8562112"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4A9B69-ECD4-DD4D-85D8-449F37706F44}"/>
              </a:ext>
            </a:extLst>
          </p:cNvPr>
          <p:cNvSpPr txBox="1"/>
          <p:nvPr/>
        </p:nvSpPr>
        <p:spPr>
          <a:xfrm>
            <a:off x="8160328" y="5271850"/>
            <a:ext cx="1316181" cy="646331"/>
          </a:xfrm>
          <a:prstGeom prst="rect">
            <a:avLst/>
          </a:prstGeom>
          <a:noFill/>
        </p:spPr>
        <p:txBody>
          <a:bodyPr wrap="square" rtlCol="0">
            <a:spAutoFit/>
          </a:bodyPr>
          <a:lstStyle/>
          <a:p>
            <a:r>
              <a:rPr lang="en-US" dirty="0"/>
              <a:t>End time – start time</a:t>
            </a:r>
          </a:p>
        </p:txBody>
      </p:sp>
      <p:sp>
        <p:nvSpPr>
          <p:cNvPr id="30" name="TextBox 29">
            <a:extLst>
              <a:ext uri="{FF2B5EF4-FFF2-40B4-BE49-F238E27FC236}">
                <a16:creationId xmlns:a16="http://schemas.microsoft.com/office/drawing/2014/main" id="{721075A7-D4B6-C84C-9242-0864B383EDAE}"/>
              </a:ext>
            </a:extLst>
          </p:cNvPr>
          <p:cNvSpPr txBox="1"/>
          <p:nvPr/>
        </p:nvSpPr>
        <p:spPr>
          <a:xfrm>
            <a:off x="9642770" y="4753187"/>
            <a:ext cx="2410691" cy="2031325"/>
          </a:xfrm>
          <a:prstGeom prst="rect">
            <a:avLst/>
          </a:prstGeom>
          <a:noFill/>
        </p:spPr>
        <p:txBody>
          <a:bodyPr wrap="square" rtlCol="0">
            <a:spAutoFit/>
          </a:bodyPr>
          <a:lstStyle/>
          <a:p>
            <a:r>
              <a:rPr lang="en-US" dirty="0"/>
              <a:t>&gt;10 MeV and &gt;100 MeV event-integrated fluences integrated between the start and end times for the threshold definition in the row. Units [cm</a:t>
            </a:r>
            <a:r>
              <a:rPr lang="en-US" baseline="30000" dirty="0"/>
              <a:t>-2</a:t>
            </a:r>
            <a:r>
              <a:rPr lang="en-US" dirty="0"/>
              <a:t>]</a:t>
            </a:r>
          </a:p>
        </p:txBody>
      </p:sp>
      <p:sp>
        <p:nvSpPr>
          <p:cNvPr id="31" name="Left Brace 30">
            <a:extLst>
              <a:ext uri="{FF2B5EF4-FFF2-40B4-BE49-F238E27FC236}">
                <a16:creationId xmlns:a16="http://schemas.microsoft.com/office/drawing/2014/main" id="{3E93719F-5090-0241-AA3D-067B00FD3F18}"/>
              </a:ext>
            </a:extLst>
          </p:cNvPr>
          <p:cNvSpPr/>
          <p:nvPr/>
        </p:nvSpPr>
        <p:spPr>
          <a:xfrm rot="16200000">
            <a:off x="10654153" y="3981232"/>
            <a:ext cx="387927" cy="1025236"/>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2492C31-402B-244E-8A43-6962C8FC55EE}"/>
              </a:ext>
            </a:extLst>
          </p:cNvPr>
          <p:cNvSpPr>
            <a:spLocks noGrp="1"/>
          </p:cNvSpPr>
          <p:nvPr>
            <p:ph type="sldNum" sz="quarter" idx="12"/>
          </p:nvPr>
        </p:nvSpPr>
        <p:spPr/>
        <p:txBody>
          <a:bodyPr/>
          <a:lstStyle/>
          <a:p>
            <a:fld id="{BC9E6684-BBAF-2B44-BA0B-A4B011DBF27F}" type="slidenum">
              <a:rPr lang="en-US" smtClean="0"/>
              <a:t>18</a:t>
            </a:fld>
            <a:endParaRPr lang="en-US"/>
          </a:p>
        </p:txBody>
      </p:sp>
    </p:spTree>
    <p:extLst>
      <p:ext uri="{BB962C8B-B14F-4D97-AF65-F5344CB8AC3E}">
        <p14:creationId xmlns:p14="http://schemas.microsoft.com/office/powerpoint/2010/main" val="126317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8C66-0BC6-9A4B-BB33-98CF0AECCD6D}"/>
              </a:ext>
            </a:extLst>
          </p:cNvPr>
          <p:cNvSpPr>
            <a:spLocks noGrp="1"/>
          </p:cNvSpPr>
          <p:nvPr>
            <p:ph type="title"/>
          </p:nvPr>
        </p:nvSpPr>
        <p:spPr/>
        <p:txBody>
          <a:bodyPr/>
          <a:lstStyle/>
          <a:p>
            <a:r>
              <a:rPr lang="en-US" dirty="0" err="1"/>
              <a:t>compare_data_model.py</a:t>
            </a:r>
            <a:endParaRPr lang="en-US" dirty="0"/>
          </a:p>
        </p:txBody>
      </p:sp>
      <p:sp>
        <p:nvSpPr>
          <p:cNvPr id="3" name="Text Placeholder 2">
            <a:extLst>
              <a:ext uri="{FF2B5EF4-FFF2-40B4-BE49-F238E27FC236}">
                <a16:creationId xmlns:a16="http://schemas.microsoft.com/office/drawing/2014/main" id="{22A843E7-7D07-F649-A13B-74F814E5ACAA}"/>
              </a:ext>
            </a:extLst>
          </p:cNvPr>
          <p:cNvSpPr>
            <a:spLocks noGrp="1"/>
          </p:cNvSpPr>
          <p:nvPr>
            <p:ph type="body" idx="1"/>
          </p:nvPr>
        </p:nvSpPr>
        <p:spPr/>
        <p:txBody>
          <a:bodyPr>
            <a:normAutofit fontScale="92500" lnSpcReduction="20000"/>
          </a:bodyPr>
          <a:lstStyle/>
          <a:p>
            <a:r>
              <a:rPr lang="en-US" dirty="0"/>
              <a:t>Makes plots of:</a:t>
            </a:r>
          </a:p>
          <a:p>
            <a:r>
              <a:rPr lang="en-US" dirty="0"/>
              <a:t>Integral flux time profile</a:t>
            </a:r>
          </a:p>
          <a:p>
            <a:r>
              <a:rPr lang="en-US" dirty="0"/>
              <a:t>Fluence spectrum</a:t>
            </a:r>
          </a:p>
          <a:p>
            <a:r>
              <a:rPr lang="en-US" dirty="0"/>
              <a:t>Bar charts for timing and intensity</a:t>
            </a:r>
          </a:p>
        </p:txBody>
      </p:sp>
      <p:sp>
        <p:nvSpPr>
          <p:cNvPr id="4" name="Slide Number Placeholder 3">
            <a:extLst>
              <a:ext uri="{FF2B5EF4-FFF2-40B4-BE49-F238E27FC236}">
                <a16:creationId xmlns:a16="http://schemas.microsoft.com/office/drawing/2014/main" id="{29C01E0D-B78C-6B46-AEC5-CFF272BE4E75}"/>
              </a:ext>
            </a:extLst>
          </p:cNvPr>
          <p:cNvSpPr>
            <a:spLocks noGrp="1"/>
          </p:cNvSpPr>
          <p:nvPr>
            <p:ph type="sldNum" sz="quarter" idx="12"/>
          </p:nvPr>
        </p:nvSpPr>
        <p:spPr/>
        <p:txBody>
          <a:bodyPr/>
          <a:lstStyle/>
          <a:p>
            <a:fld id="{BC9E6684-BBAF-2B44-BA0B-A4B011DBF27F}" type="slidenum">
              <a:rPr lang="en-US" smtClean="0"/>
              <a:t>19</a:t>
            </a:fld>
            <a:endParaRPr lang="en-US"/>
          </a:p>
        </p:txBody>
      </p:sp>
    </p:spTree>
    <p:extLst>
      <p:ext uri="{BB962C8B-B14F-4D97-AF65-F5344CB8AC3E}">
        <p14:creationId xmlns:p14="http://schemas.microsoft.com/office/powerpoint/2010/main" val="304238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173A-94B0-1746-A230-F96FE70715DB}"/>
              </a:ext>
            </a:extLst>
          </p:cNvPr>
          <p:cNvSpPr>
            <a:spLocks noGrp="1"/>
          </p:cNvSpPr>
          <p:nvPr>
            <p:ph type="title"/>
          </p:nvPr>
        </p:nvSpPr>
        <p:spPr/>
        <p:txBody>
          <a:bodyPr>
            <a:normAutofit/>
          </a:bodyPr>
          <a:lstStyle/>
          <a:p>
            <a:r>
              <a:rPr lang="en-US" sz="3600" dirty="0"/>
              <a:t>Approach to Calculating SEP Values for this Challenge</a:t>
            </a:r>
          </a:p>
        </p:txBody>
      </p:sp>
      <p:sp>
        <p:nvSpPr>
          <p:cNvPr id="3" name="Content Placeholder 2">
            <a:extLst>
              <a:ext uri="{FF2B5EF4-FFF2-40B4-BE49-F238E27FC236}">
                <a16:creationId xmlns:a16="http://schemas.microsoft.com/office/drawing/2014/main" id="{A22504FB-67EE-7943-B354-E787B6C674EA}"/>
              </a:ext>
            </a:extLst>
          </p:cNvPr>
          <p:cNvSpPr>
            <a:spLocks noGrp="1"/>
          </p:cNvSpPr>
          <p:nvPr>
            <p:ph idx="1"/>
          </p:nvPr>
        </p:nvSpPr>
        <p:spPr>
          <a:xfrm>
            <a:off x="838200" y="1825625"/>
            <a:ext cx="10515600" cy="4903948"/>
          </a:xfrm>
        </p:spPr>
        <p:txBody>
          <a:bodyPr>
            <a:normAutofit/>
          </a:bodyPr>
          <a:lstStyle/>
          <a:p>
            <a:r>
              <a:rPr lang="en-US" sz="2000" b="1" dirty="0">
                <a:solidFill>
                  <a:srgbClr val="FF0000"/>
                </a:solidFill>
              </a:rPr>
              <a:t>SEP measurements depend on: </a:t>
            </a:r>
          </a:p>
          <a:p>
            <a:pPr lvl="1"/>
            <a:r>
              <a:rPr lang="en-US" sz="1800" b="1" dirty="0">
                <a:solidFill>
                  <a:srgbClr val="FF0000"/>
                </a:solidFill>
              </a:rPr>
              <a:t>The instruments with which they are taken</a:t>
            </a:r>
          </a:p>
          <a:p>
            <a:pPr lvl="1"/>
            <a:r>
              <a:rPr lang="en-US" sz="1800" b="1" dirty="0">
                <a:solidFill>
                  <a:srgbClr val="FF0000"/>
                </a:solidFill>
              </a:rPr>
              <a:t>Choices made during post-processing</a:t>
            </a:r>
          </a:p>
          <a:p>
            <a:r>
              <a:rPr lang="en-US" sz="2000" dirty="0"/>
              <a:t>Values are reported here for multiple spacecraft and data sets:</a:t>
            </a:r>
          </a:p>
          <a:p>
            <a:pPr lvl="1"/>
            <a:r>
              <a:rPr lang="en-US" sz="1800" dirty="0"/>
              <a:t>GOES-15 corrected EPEAD fluxes from the west-facing detector</a:t>
            </a:r>
          </a:p>
          <a:p>
            <a:pPr lvl="2"/>
            <a:r>
              <a:rPr lang="en-US" sz="1400" dirty="0"/>
              <a:t>Differential channels</a:t>
            </a:r>
          </a:p>
          <a:p>
            <a:pPr lvl="2"/>
            <a:r>
              <a:rPr lang="en-US" sz="1400" dirty="0"/>
              <a:t>Integral channels</a:t>
            </a:r>
          </a:p>
          <a:p>
            <a:pPr lvl="1"/>
            <a:r>
              <a:rPr lang="en-US" sz="1800" dirty="0"/>
              <a:t>GOES-13 corrected EPEAD fluxes from the west-facing detector</a:t>
            </a:r>
          </a:p>
          <a:p>
            <a:pPr lvl="2"/>
            <a:r>
              <a:rPr lang="en-US" sz="1400" dirty="0"/>
              <a:t>Differential channels</a:t>
            </a:r>
          </a:p>
          <a:p>
            <a:pPr lvl="2"/>
            <a:r>
              <a:rPr lang="en-US" sz="1400" dirty="0"/>
              <a:t>Integral channels</a:t>
            </a:r>
          </a:p>
          <a:p>
            <a:pPr lvl="1"/>
            <a:r>
              <a:rPr lang="en-US" sz="1800" dirty="0"/>
              <a:t>ESA’s SEPEM (RSDv2) calibrated data set extending from 1974 – 2015</a:t>
            </a:r>
          </a:p>
          <a:p>
            <a:pPr lvl="1"/>
            <a:r>
              <a:rPr lang="en-US" sz="1800" dirty="0"/>
              <a:t>The SEPEM data set with a background-subtraction applied using a method developed at SRAG</a:t>
            </a:r>
          </a:p>
          <a:p>
            <a:r>
              <a:rPr lang="en-US" sz="2000" b="1" dirty="0">
                <a:solidFill>
                  <a:srgbClr val="0070C0"/>
                </a:solidFill>
              </a:rPr>
              <a:t>Measurements display a range of values and model performance should be considered in the context of that range</a:t>
            </a:r>
          </a:p>
        </p:txBody>
      </p:sp>
      <p:sp>
        <p:nvSpPr>
          <p:cNvPr id="4" name="Slide Number Placeholder 3">
            <a:extLst>
              <a:ext uri="{FF2B5EF4-FFF2-40B4-BE49-F238E27FC236}">
                <a16:creationId xmlns:a16="http://schemas.microsoft.com/office/drawing/2014/main" id="{2CA54A87-E9BB-C944-8613-FA5147DC1D1D}"/>
              </a:ext>
            </a:extLst>
          </p:cNvPr>
          <p:cNvSpPr>
            <a:spLocks noGrp="1"/>
          </p:cNvSpPr>
          <p:nvPr>
            <p:ph type="sldNum" sz="quarter" idx="12"/>
          </p:nvPr>
        </p:nvSpPr>
        <p:spPr/>
        <p:txBody>
          <a:bodyPr/>
          <a:lstStyle/>
          <a:p>
            <a:fld id="{BC9E6684-BBAF-2B44-BA0B-A4B011DBF27F}" type="slidenum">
              <a:rPr lang="en-US" smtClean="0"/>
              <a:t>2</a:t>
            </a:fld>
            <a:endParaRPr lang="en-US"/>
          </a:p>
        </p:txBody>
      </p:sp>
    </p:spTree>
    <p:extLst>
      <p:ext uri="{BB962C8B-B14F-4D97-AF65-F5344CB8AC3E}">
        <p14:creationId xmlns:p14="http://schemas.microsoft.com/office/powerpoint/2010/main" val="938250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105B-6C33-194E-9520-39DDF1AF55D3}"/>
              </a:ext>
            </a:extLst>
          </p:cNvPr>
          <p:cNvSpPr>
            <a:spLocks noGrp="1"/>
          </p:cNvSpPr>
          <p:nvPr>
            <p:ph type="title"/>
          </p:nvPr>
        </p:nvSpPr>
        <p:spPr/>
        <p:txBody>
          <a:bodyPr>
            <a:normAutofit/>
          </a:bodyPr>
          <a:lstStyle/>
          <a:p>
            <a:r>
              <a:rPr lang="en-US" sz="3600" dirty="0"/>
              <a:t>Plotting Code: </a:t>
            </a:r>
            <a:r>
              <a:rPr lang="en-US" sz="3600" dirty="0" err="1"/>
              <a:t>compare_data_model.py</a:t>
            </a:r>
            <a:endParaRPr lang="en-US" sz="3600" dirty="0"/>
          </a:p>
        </p:txBody>
      </p:sp>
      <p:sp>
        <p:nvSpPr>
          <p:cNvPr id="3" name="Content Placeholder 2">
            <a:extLst>
              <a:ext uri="{FF2B5EF4-FFF2-40B4-BE49-F238E27FC236}">
                <a16:creationId xmlns:a16="http://schemas.microsoft.com/office/drawing/2014/main" id="{CF00CC57-CCBA-EF43-8C30-4BD6515C6D14}"/>
              </a:ext>
            </a:extLst>
          </p:cNvPr>
          <p:cNvSpPr>
            <a:spLocks noGrp="1"/>
          </p:cNvSpPr>
          <p:nvPr>
            <p:ph idx="1"/>
          </p:nvPr>
        </p:nvSpPr>
        <p:spPr>
          <a:xfrm>
            <a:off x="838200" y="1825625"/>
            <a:ext cx="10515600" cy="2028923"/>
          </a:xfrm>
        </p:spPr>
        <p:txBody>
          <a:bodyPr>
            <a:normAutofit/>
          </a:bodyPr>
          <a:lstStyle/>
          <a:p>
            <a:r>
              <a:rPr lang="en-US" sz="2400" dirty="0"/>
              <a:t>Read in output from </a:t>
            </a:r>
            <a:r>
              <a:rPr lang="en-US" sz="2400" dirty="0" err="1"/>
              <a:t>operational_sep_quantities.py</a:t>
            </a:r>
            <a:endParaRPr lang="en-US" sz="2400" dirty="0"/>
          </a:p>
          <a:p>
            <a:r>
              <a:rPr lang="en-US" sz="2400" dirty="0"/>
              <a:t>Make useful visualizations to compare measurements with model results:</a:t>
            </a:r>
          </a:p>
          <a:p>
            <a:pPr lvl="1"/>
            <a:r>
              <a:rPr lang="en-US" sz="2000" dirty="0"/>
              <a:t>Time profile of &gt;10 MeV and &gt;100 MeV fluxes</a:t>
            </a:r>
          </a:p>
          <a:p>
            <a:pPr lvl="1"/>
            <a:r>
              <a:rPr lang="en-US" sz="2000" dirty="0"/>
              <a:t>Fluence spectrum</a:t>
            </a:r>
          </a:p>
          <a:p>
            <a:pPr lvl="1"/>
            <a:r>
              <a:rPr lang="en-US" sz="2000" dirty="0"/>
              <a:t>Bar charts – rise time, duration, peak flux, &gt;10 MeV fluence, &gt;100 MeV fluence</a:t>
            </a:r>
          </a:p>
        </p:txBody>
      </p:sp>
      <p:pic>
        <p:nvPicPr>
          <p:cNvPr id="5" name="Picture 4">
            <a:extLst>
              <a:ext uri="{FF2B5EF4-FFF2-40B4-BE49-F238E27FC236}">
                <a16:creationId xmlns:a16="http://schemas.microsoft.com/office/drawing/2014/main" id="{E7D99DDD-5D65-FB4C-8A33-2640B7A15B7E}"/>
              </a:ext>
            </a:extLst>
          </p:cNvPr>
          <p:cNvPicPr>
            <a:picLocks noChangeAspect="1"/>
          </p:cNvPicPr>
          <p:nvPr/>
        </p:nvPicPr>
        <p:blipFill>
          <a:blip r:embed="rId2"/>
          <a:stretch>
            <a:fillRect/>
          </a:stretch>
        </p:blipFill>
        <p:spPr>
          <a:xfrm>
            <a:off x="8900160" y="3989485"/>
            <a:ext cx="3291840" cy="2743200"/>
          </a:xfrm>
          <a:prstGeom prst="rect">
            <a:avLst/>
          </a:prstGeom>
        </p:spPr>
      </p:pic>
      <p:pic>
        <p:nvPicPr>
          <p:cNvPr id="7" name="Picture 6">
            <a:extLst>
              <a:ext uri="{FF2B5EF4-FFF2-40B4-BE49-F238E27FC236}">
                <a16:creationId xmlns:a16="http://schemas.microsoft.com/office/drawing/2014/main" id="{A6FB6CAA-01D6-4440-BC22-203CC0466DF4}"/>
              </a:ext>
            </a:extLst>
          </p:cNvPr>
          <p:cNvPicPr>
            <a:picLocks noChangeAspect="1"/>
          </p:cNvPicPr>
          <p:nvPr/>
        </p:nvPicPr>
        <p:blipFill>
          <a:blip r:embed="rId3"/>
          <a:stretch>
            <a:fillRect/>
          </a:stretch>
        </p:blipFill>
        <p:spPr>
          <a:xfrm>
            <a:off x="4511040" y="3989485"/>
            <a:ext cx="4389120" cy="2743200"/>
          </a:xfrm>
          <a:prstGeom prst="rect">
            <a:avLst/>
          </a:prstGeom>
        </p:spPr>
      </p:pic>
      <p:pic>
        <p:nvPicPr>
          <p:cNvPr id="9" name="Picture 8">
            <a:extLst>
              <a:ext uri="{FF2B5EF4-FFF2-40B4-BE49-F238E27FC236}">
                <a16:creationId xmlns:a16="http://schemas.microsoft.com/office/drawing/2014/main" id="{E0F63FE8-7516-D141-B0AC-E4A7A22B1EF8}"/>
              </a:ext>
            </a:extLst>
          </p:cNvPr>
          <p:cNvPicPr>
            <a:picLocks noChangeAspect="1"/>
          </p:cNvPicPr>
          <p:nvPr/>
        </p:nvPicPr>
        <p:blipFill>
          <a:blip r:embed="rId4"/>
          <a:stretch>
            <a:fillRect/>
          </a:stretch>
        </p:blipFill>
        <p:spPr>
          <a:xfrm>
            <a:off x="0" y="4218085"/>
            <a:ext cx="4572000" cy="2286000"/>
          </a:xfrm>
          <a:prstGeom prst="rect">
            <a:avLst/>
          </a:prstGeom>
        </p:spPr>
      </p:pic>
      <p:sp>
        <p:nvSpPr>
          <p:cNvPr id="10" name="Slide Number Placeholder 9">
            <a:extLst>
              <a:ext uri="{FF2B5EF4-FFF2-40B4-BE49-F238E27FC236}">
                <a16:creationId xmlns:a16="http://schemas.microsoft.com/office/drawing/2014/main" id="{D9B0DC4E-B5EF-6146-8184-303D50A812F7}"/>
              </a:ext>
            </a:extLst>
          </p:cNvPr>
          <p:cNvSpPr>
            <a:spLocks noGrp="1"/>
          </p:cNvSpPr>
          <p:nvPr>
            <p:ph type="sldNum" sz="quarter" idx="12"/>
          </p:nvPr>
        </p:nvSpPr>
        <p:spPr/>
        <p:txBody>
          <a:bodyPr/>
          <a:lstStyle/>
          <a:p>
            <a:fld id="{BC9E6684-BBAF-2B44-BA0B-A4B011DBF27F}" type="slidenum">
              <a:rPr lang="en-US" smtClean="0"/>
              <a:t>20</a:t>
            </a:fld>
            <a:endParaRPr lang="en-US"/>
          </a:p>
        </p:txBody>
      </p:sp>
    </p:spTree>
    <p:extLst>
      <p:ext uri="{BB962C8B-B14F-4D97-AF65-F5344CB8AC3E}">
        <p14:creationId xmlns:p14="http://schemas.microsoft.com/office/powerpoint/2010/main" val="119880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173A-94B0-1746-A230-F96FE70715DB}"/>
              </a:ext>
            </a:extLst>
          </p:cNvPr>
          <p:cNvSpPr>
            <a:spLocks noGrp="1"/>
          </p:cNvSpPr>
          <p:nvPr>
            <p:ph type="title"/>
          </p:nvPr>
        </p:nvSpPr>
        <p:spPr/>
        <p:txBody>
          <a:bodyPr>
            <a:normAutofit/>
          </a:bodyPr>
          <a:lstStyle/>
          <a:p>
            <a:r>
              <a:rPr lang="en-US" sz="3600" dirty="0"/>
              <a:t>SEP Definitions for this Challenge</a:t>
            </a:r>
          </a:p>
        </p:txBody>
      </p:sp>
      <p:sp>
        <p:nvSpPr>
          <p:cNvPr id="3" name="Content Placeholder 2">
            <a:extLst>
              <a:ext uri="{FF2B5EF4-FFF2-40B4-BE49-F238E27FC236}">
                <a16:creationId xmlns:a16="http://schemas.microsoft.com/office/drawing/2014/main" id="{A22504FB-67EE-7943-B354-E787B6C674EA}"/>
              </a:ext>
            </a:extLst>
          </p:cNvPr>
          <p:cNvSpPr>
            <a:spLocks noGrp="1"/>
          </p:cNvSpPr>
          <p:nvPr>
            <p:ph idx="1"/>
          </p:nvPr>
        </p:nvSpPr>
        <p:spPr/>
        <p:txBody>
          <a:bodyPr>
            <a:normAutofit lnSpcReduction="10000"/>
          </a:bodyPr>
          <a:lstStyle/>
          <a:p>
            <a:r>
              <a:rPr lang="en-US" sz="2400" b="1" dirty="0">
                <a:solidFill>
                  <a:srgbClr val="FF0000"/>
                </a:solidFill>
              </a:rPr>
              <a:t>SEP event definitions are selected to align with those used operationally by the Space Radiation Analysis Group (SRAG) when supporting the International Space Station (ISS) Mission Control </a:t>
            </a:r>
          </a:p>
          <a:p>
            <a:pPr lvl="1"/>
            <a:r>
              <a:rPr lang="en-US" sz="2000" b="1" dirty="0"/>
              <a:t>Threshold:</a:t>
            </a:r>
            <a:r>
              <a:rPr lang="en-US" sz="2000" dirty="0"/>
              <a:t> &gt;10 MeV proton flux exceeds 10 pfu (1/[cm</a:t>
            </a:r>
            <a:r>
              <a:rPr lang="en-US" sz="2000" baseline="30000" dirty="0"/>
              <a:t>2</a:t>
            </a:r>
            <a:r>
              <a:rPr lang="en-US" sz="2000" dirty="0"/>
              <a:t> s </a:t>
            </a:r>
            <a:r>
              <a:rPr lang="en-US" sz="2000" dirty="0" err="1"/>
              <a:t>sr</a:t>
            </a:r>
            <a:r>
              <a:rPr lang="en-US" sz="2000" dirty="0"/>
              <a:t>])</a:t>
            </a:r>
          </a:p>
          <a:p>
            <a:pPr lvl="2"/>
            <a:r>
              <a:rPr lang="en-US" sz="1600" b="1" dirty="0"/>
              <a:t>Consequence: </a:t>
            </a:r>
            <a:r>
              <a:rPr lang="en-US" sz="1600" dirty="0"/>
              <a:t>Awareness that proton levels are rising and provide support to Mission Control if an EVA is planned</a:t>
            </a:r>
          </a:p>
          <a:p>
            <a:pPr lvl="1"/>
            <a:r>
              <a:rPr lang="en-US" sz="2000" b="1" dirty="0"/>
              <a:t>Threshold:</a:t>
            </a:r>
            <a:r>
              <a:rPr lang="en-US" sz="2000" dirty="0"/>
              <a:t> &gt;100 MeV proton flux exceeds 1 pfu</a:t>
            </a:r>
          </a:p>
          <a:p>
            <a:pPr lvl="2"/>
            <a:r>
              <a:rPr lang="en-US" sz="1600" b="1" dirty="0"/>
              <a:t>Consequence: </a:t>
            </a:r>
            <a:r>
              <a:rPr lang="en-US" sz="1600" dirty="0"/>
              <a:t>24/7 support of Mission Control as proton levels can cause increased radiation dose behind shielding</a:t>
            </a:r>
          </a:p>
          <a:p>
            <a:pPr lvl="1"/>
            <a:r>
              <a:rPr lang="en-US" sz="2000" dirty="0"/>
              <a:t>SRAG currently monitors GOES-13 &gt;10 MeV and &gt; 100 MeV integral channels</a:t>
            </a:r>
          </a:p>
          <a:p>
            <a:pPr lvl="1"/>
            <a:r>
              <a:rPr lang="en-US" sz="2000" dirty="0"/>
              <a:t>Event end when 3 consecutive data points (15 minutes) fall below 0.85*threshold</a:t>
            </a:r>
          </a:p>
          <a:p>
            <a:pPr lvl="2"/>
            <a:r>
              <a:rPr lang="en-US" sz="1600" dirty="0"/>
              <a:t>Definition is somewhat arbitrary and was defined to keep the SRAG alarm code from retriggering as the proton flux decays slowly away around the threshold levels</a:t>
            </a:r>
          </a:p>
          <a:p>
            <a:pPr lvl="2"/>
            <a:r>
              <a:rPr lang="en-US" sz="1600" dirty="0"/>
              <a:t>&gt;100 MeV fluxes below 1 pfu will not cause significant increase in dose behind shielding, so the part of the event above these levels is the most important to quantify</a:t>
            </a:r>
          </a:p>
        </p:txBody>
      </p:sp>
      <p:sp>
        <p:nvSpPr>
          <p:cNvPr id="4" name="Slide Number Placeholder 3">
            <a:extLst>
              <a:ext uri="{FF2B5EF4-FFF2-40B4-BE49-F238E27FC236}">
                <a16:creationId xmlns:a16="http://schemas.microsoft.com/office/drawing/2014/main" id="{9CA0CB07-66B8-CA41-A27C-5CD101D65813}"/>
              </a:ext>
            </a:extLst>
          </p:cNvPr>
          <p:cNvSpPr>
            <a:spLocks noGrp="1"/>
          </p:cNvSpPr>
          <p:nvPr>
            <p:ph type="sldNum" sz="quarter" idx="12"/>
          </p:nvPr>
        </p:nvSpPr>
        <p:spPr/>
        <p:txBody>
          <a:bodyPr/>
          <a:lstStyle/>
          <a:p>
            <a:fld id="{BC9E6684-BBAF-2B44-BA0B-A4B011DBF27F}" type="slidenum">
              <a:rPr lang="en-US" smtClean="0"/>
              <a:t>3</a:t>
            </a:fld>
            <a:endParaRPr lang="en-US"/>
          </a:p>
        </p:txBody>
      </p:sp>
    </p:spTree>
    <p:extLst>
      <p:ext uri="{BB962C8B-B14F-4D97-AF65-F5344CB8AC3E}">
        <p14:creationId xmlns:p14="http://schemas.microsoft.com/office/powerpoint/2010/main" val="70377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C2E0-76D7-AC48-B643-05BE0DBE1670}"/>
              </a:ext>
            </a:extLst>
          </p:cNvPr>
          <p:cNvSpPr>
            <a:spLocks noGrp="1"/>
          </p:cNvSpPr>
          <p:nvPr>
            <p:ph type="title"/>
          </p:nvPr>
        </p:nvSpPr>
        <p:spPr/>
        <p:txBody>
          <a:bodyPr>
            <a:normAutofit/>
          </a:bodyPr>
          <a:lstStyle/>
          <a:p>
            <a:r>
              <a:rPr lang="en-US" sz="3600" b="1" dirty="0"/>
              <a:t>For Modelers: </a:t>
            </a:r>
            <a:r>
              <a:rPr lang="en-US" sz="3600" dirty="0"/>
              <a:t>Data Preparation Package for SHINE 2019</a:t>
            </a:r>
          </a:p>
        </p:txBody>
      </p:sp>
      <p:sp>
        <p:nvSpPr>
          <p:cNvPr id="3" name="Content Placeholder 2">
            <a:extLst>
              <a:ext uri="{FF2B5EF4-FFF2-40B4-BE49-F238E27FC236}">
                <a16:creationId xmlns:a16="http://schemas.microsoft.com/office/drawing/2014/main" id="{813DE476-6CCA-794C-838A-3657107063B7}"/>
              </a:ext>
            </a:extLst>
          </p:cNvPr>
          <p:cNvSpPr>
            <a:spLocks noGrp="1"/>
          </p:cNvSpPr>
          <p:nvPr>
            <p:ph idx="1"/>
          </p:nvPr>
        </p:nvSpPr>
        <p:spPr>
          <a:xfrm>
            <a:off x="838200" y="1572400"/>
            <a:ext cx="10515600" cy="5067551"/>
          </a:xfrm>
        </p:spPr>
        <p:txBody>
          <a:bodyPr>
            <a:normAutofit lnSpcReduction="10000"/>
          </a:bodyPr>
          <a:lstStyle/>
          <a:p>
            <a:r>
              <a:rPr lang="en-US" sz="2400" dirty="0"/>
              <a:t>Kathryn Whitman developed a series of codes to help modelers calculate the values requested for the SHINE 2019 SEP Modeling Challenge session</a:t>
            </a:r>
          </a:p>
          <a:p>
            <a:pPr>
              <a:buFont typeface="Wingdings" pitchFamily="2" charset="2"/>
              <a:buChar char="Ø"/>
            </a:pPr>
            <a:r>
              <a:rPr lang="en-US" sz="2400" dirty="0"/>
              <a:t>All codes in repository: </a:t>
            </a:r>
            <a:r>
              <a:rPr lang="en-US" sz="2400" dirty="0">
                <a:hlinkClick r:id="rId2"/>
              </a:rPr>
              <a:t>https://github.com/ktindiana/operational-sep</a:t>
            </a:r>
            <a:r>
              <a:rPr lang="en-US" sz="2400" dirty="0"/>
              <a:t> </a:t>
            </a:r>
          </a:p>
          <a:p>
            <a:r>
              <a:rPr lang="en-US" sz="2400" b="1" dirty="0" err="1"/>
              <a:t>operational_SEP_SHINE_wrapper.py</a:t>
            </a:r>
            <a:endParaRPr lang="en-US" sz="2400" b="1" dirty="0"/>
          </a:p>
          <a:p>
            <a:pPr lvl="1"/>
            <a:r>
              <a:rPr lang="en-US" sz="2000" dirty="0"/>
              <a:t>Runs </a:t>
            </a:r>
            <a:r>
              <a:rPr lang="en-US" sz="2000" dirty="0" err="1"/>
              <a:t>operational_sep_quantities.py</a:t>
            </a:r>
            <a:r>
              <a:rPr lang="en-US" sz="2000" dirty="0"/>
              <a:t> for all SHINE events for all combinations of GOES-13, GOES-13, and SEPEM data types</a:t>
            </a:r>
          </a:p>
          <a:p>
            <a:pPr lvl="1"/>
            <a:r>
              <a:rPr lang="en-US" sz="2000" dirty="0"/>
              <a:t>Allows users to specify model info and runs </a:t>
            </a:r>
            <a:r>
              <a:rPr lang="en-US" sz="2000" dirty="0" err="1"/>
              <a:t>operational_sep_quantities.py</a:t>
            </a:r>
            <a:r>
              <a:rPr lang="en-US" sz="2000" dirty="0"/>
              <a:t> for model</a:t>
            </a:r>
          </a:p>
          <a:p>
            <a:pPr lvl="1"/>
            <a:r>
              <a:rPr lang="en-US" sz="2000" dirty="0"/>
              <a:t>Makes comparison plots with </a:t>
            </a:r>
            <a:r>
              <a:rPr lang="en-US" sz="2000" dirty="0" err="1"/>
              <a:t>compare_data_model.py</a:t>
            </a:r>
            <a:r>
              <a:rPr lang="en-US" sz="2000" dirty="0"/>
              <a:t> and saves to file</a:t>
            </a:r>
            <a:endParaRPr lang="en-US" sz="2400" b="1" dirty="0"/>
          </a:p>
          <a:p>
            <a:r>
              <a:rPr lang="en-US" sz="2400" b="1" dirty="0" err="1"/>
              <a:t>operational_sep_quantities.py</a:t>
            </a:r>
            <a:r>
              <a:rPr lang="en-US" sz="2400" b="1" dirty="0"/>
              <a:t> </a:t>
            </a:r>
          </a:p>
          <a:p>
            <a:pPr lvl="1"/>
            <a:r>
              <a:rPr lang="en-US" sz="2000" dirty="0"/>
              <a:t>Calculates all values requested for shine session for GOES and SEPEM measurements (</a:t>
            </a:r>
            <a:r>
              <a:rPr lang="en-US" sz="2000" dirty="0">
                <a:hlinkClick r:id="rId3"/>
              </a:rPr>
              <a:t>https://shinecon.org/shine2019/session2019.php#session19</a:t>
            </a:r>
            <a:r>
              <a:rPr lang="en-US" sz="2000" dirty="0"/>
              <a:t> )</a:t>
            </a:r>
          </a:p>
          <a:p>
            <a:pPr lvl="1"/>
            <a:r>
              <a:rPr lang="en-US" sz="2000" b="1" dirty="0"/>
              <a:t>Can calculate the same values for any model that outputs integral or differential flux time series</a:t>
            </a:r>
          </a:p>
          <a:p>
            <a:r>
              <a:rPr lang="en-US" sz="2400" b="1" dirty="0" err="1"/>
              <a:t>compare_data_model.py</a:t>
            </a:r>
            <a:endParaRPr lang="en-US" sz="2400" b="1" dirty="0"/>
          </a:p>
          <a:p>
            <a:pPr lvl="1"/>
            <a:r>
              <a:rPr lang="en-US" sz="2000" dirty="0"/>
              <a:t>Make comparison plots between measurements and model results</a:t>
            </a:r>
          </a:p>
        </p:txBody>
      </p:sp>
      <p:sp>
        <p:nvSpPr>
          <p:cNvPr id="4" name="Slide Number Placeholder 3">
            <a:extLst>
              <a:ext uri="{FF2B5EF4-FFF2-40B4-BE49-F238E27FC236}">
                <a16:creationId xmlns:a16="http://schemas.microsoft.com/office/drawing/2014/main" id="{374E1106-D986-DB42-8CDC-044519F62BD7}"/>
              </a:ext>
            </a:extLst>
          </p:cNvPr>
          <p:cNvSpPr>
            <a:spLocks noGrp="1"/>
          </p:cNvSpPr>
          <p:nvPr>
            <p:ph type="sldNum" sz="quarter" idx="12"/>
          </p:nvPr>
        </p:nvSpPr>
        <p:spPr/>
        <p:txBody>
          <a:bodyPr/>
          <a:lstStyle/>
          <a:p>
            <a:fld id="{BC9E6684-BBAF-2B44-BA0B-A4B011DBF27F}" type="slidenum">
              <a:rPr lang="en-US" smtClean="0"/>
              <a:t>4</a:t>
            </a:fld>
            <a:endParaRPr lang="en-US"/>
          </a:p>
        </p:txBody>
      </p:sp>
    </p:spTree>
    <p:extLst>
      <p:ext uri="{BB962C8B-B14F-4D97-AF65-F5344CB8AC3E}">
        <p14:creationId xmlns:p14="http://schemas.microsoft.com/office/powerpoint/2010/main" val="316410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B80B-05A3-4A44-A320-BE5A78037F13}"/>
              </a:ext>
            </a:extLst>
          </p:cNvPr>
          <p:cNvSpPr>
            <a:spLocks noGrp="1"/>
          </p:cNvSpPr>
          <p:nvPr>
            <p:ph type="title"/>
          </p:nvPr>
        </p:nvSpPr>
        <p:spPr/>
        <p:txBody>
          <a:bodyPr>
            <a:normAutofit/>
          </a:bodyPr>
          <a:lstStyle/>
          <a:p>
            <a:r>
              <a:rPr lang="en-US" sz="5400" dirty="0" err="1"/>
              <a:t>operational_SEP_SHINE_wrapper.py</a:t>
            </a:r>
            <a:endParaRPr lang="en-US" sz="5400" dirty="0"/>
          </a:p>
        </p:txBody>
      </p:sp>
      <p:sp>
        <p:nvSpPr>
          <p:cNvPr id="3" name="Text Placeholder 2">
            <a:extLst>
              <a:ext uri="{FF2B5EF4-FFF2-40B4-BE49-F238E27FC236}">
                <a16:creationId xmlns:a16="http://schemas.microsoft.com/office/drawing/2014/main" id="{F237E3C7-3299-5C47-96A8-3AF79CC3DE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75C47-6BF7-8D4F-A362-6098D00681BF}"/>
              </a:ext>
            </a:extLst>
          </p:cNvPr>
          <p:cNvSpPr>
            <a:spLocks noGrp="1"/>
          </p:cNvSpPr>
          <p:nvPr>
            <p:ph type="sldNum" sz="quarter" idx="12"/>
          </p:nvPr>
        </p:nvSpPr>
        <p:spPr/>
        <p:txBody>
          <a:bodyPr/>
          <a:lstStyle/>
          <a:p>
            <a:fld id="{BC9E6684-BBAF-2B44-BA0B-A4B011DBF27F}" type="slidenum">
              <a:rPr lang="en-US" smtClean="0"/>
              <a:t>5</a:t>
            </a:fld>
            <a:endParaRPr lang="en-US"/>
          </a:p>
        </p:txBody>
      </p:sp>
    </p:spTree>
    <p:extLst>
      <p:ext uri="{BB962C8B-B14F-4D97-AF65-F5344CB8AC3E}">
        <p14:creationId xmlns:p14="http://schemas.microsoft.com/office/powerpoint/2010/main" val="281071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1D4C-EA32-D14B-805D-5453CA687174}"/>
              </a:ext>
            </a:extLst>
          </p:cNvPr>
          <p:cNvSpPr>
            <a:spLocks noGrp="1"/>
          </p:cNvSpPr>
          <p:nvPr>
            <p:ph type="title"/>
          </p:nvPr>
        </p:nvSpPr>
        <p:spPr/>
        <p:txBody>
          <a:bodyPr>
            <a:normAutofit/>
          </a:bodyPr>
          <a:lstStyle/>
          <a:p>
            <a:r>
              <a:rPr lang="en-US" sz="3600" dirty="0"/>
              <a:t>Analysis and Plots for All SHINE Events:</a:t>
            </a:r>
            <a:br>
              <a:rPr lang="en-US" sz="3600" dirty="0"/>
            </a:br>
            <a:r>
              <a:rPr lang="en-US" sz="3600" dirty="0" err="1"/>
              <a:t>operational_SEP_SHINE_wrapper.py</a:t>
            </a:r>
            <a:endParaRPr lang="en-US" sz="3600" dirty="0"/>
          </a:p>
        </p:txBody>
      </p:sp>
      <p:sp>
        <p:nvSpPr>
          <p:cNvPr id="3" name="Content Placeholder 2">
            <a:extLst>
              <a:ext uri="{FF2B5EF4-FFF2-40B4-BE49-F238E27FC236}">
                <a16:creationId xmlns:a16="http://schemas.microsoft.com/office/drawing/2014/main" id="{9D866B01-490A-564C-988A-9EB7DA26624F}"/>
              </a:ext>
            </a:extLst>
          </p:cNvPr>
          <p:cNvSpPr>
            <a:spLocks noGrp="1"/>
          </p:cNvSpPr>
          <p:nvPr>
            <p:ph idx="1"/>
          </p:nvPr>
        </p:nvSpPr>
        <p:spPr>
          <a:xfrm>
            <a:off x="838200" y="1825625"/>
            <a:ext cx="10515600" cy="4351338"/>
          </a:xfrm>
        </p:spPr>
        <p:txBody>
          <a:bodyPr>
            <a:normAutofit/>
          </a:bodyPr>
          <a:lstStyle/>
          <a:p>
            <a:r>
              <a:rPr lang="en-US" sz="2400" dirty="0"/>
              <a:t>Runs </a:t>
            </a:r>
            <a:r>
              <a:rPr lang="en-US" sz="2400" dirty="0" err="1"/>
              <a:t>operational_sep_quantities.py</a:t>
            </a:r>
            <a:r>
              <a:rPr lang="en-US" sz="2400" dirty="0"/>
              <a:t> for all GOES and SEPEM experiments</a:t>
            </a:r>
          </a:p>
          <a:p>
            <a:pPr lvl="1"/>
            <a:r>
              <a:rPr lang="en-US" sz="2000" dirty="0"/>
              <a:t>All values in the tables in this </a:t>
            </a:r>
            <a:r>
              <a:rPr lang="en-US" sz="2000" dirty="0" err="1"/>
              <a:t>powerpoint</a:t>
            </a:r>
            <a:r>
              <a:rPr lang="en-US" sz="2000" dirty="0"/>
              <a:t> template are saved in output files</a:t>
            </a:r>
          </a:p>
          <a:p>
            <a:r>
              <a:rPr lang="en-US" sz="2400" dirty="0"/>
              <a:t>Runs </a:t>
            </a:r>
            <a:r>
              <a:rPr lang="en-US" sz="2400" dirty="0" err="1"/>
              <a:t>operational_sep_quantities.py</a:t>
            </a:r>
            <a:r>
              <a:rPr lang="en-US" sz="2400" dirty="0"/>
              <a:t> for your model</a:t>
            </a:r>
          </a:p>
          <a:p>
            <a:pPr lvl="1"/>
            <a:r>
              <a:rPr lang="en-US" sz="2000" dirty="0"/>
              <a:t>All values requested for SHINE are saved in output files</a:t>
            </a:r>
          </a:p>
          <a:p>
            <a:r>
              <a:rPr lang="en-US" sz="2400" dirty="0"/>
              <a:t>Makes plots of measurements and model for easy visualization of model performance by running </a:t>
            </a:r>
            <a:r>
              <a:rPr lang="en-US" sz="2400" dirty="0" err="1"/>
              <a:t>compare_data_model.py</a:t>
            </a:r>
            <a:endParaRPr lang="en-US" sz="2400" dirty="0"/>
          </a:p>
        </p:txBody>
      </p:sp>
      <p:sp>
        <p:nvSpPr>
          <p:cNvPr id="6" name="Slide Number Placeholder 5">
            <a:extLst>
              <a:ext uri="{FF2B5EF4-FFF2-40B4-BE49-F238E27FC236}">
                <a16:creationId xmlns:a16="http://schemas.microsoft.com/office/drawing/2014/main" id="{53BA34BD-5D7E-6F44-9E35-1F4C4C0B2FC1}"/>
              </a:ext>
            </a:extLst>
          </p:cNvPr>
          <p:cNvSpPr>
            <a:spLocks noGrp="1"/>
          </p:cNvSpPr>
          <p:nvPr>
            <p:ph type="sldNum" sz="quarter" idx="12"/>
          </p:nvPr>
        </p:nvSpPr>
        <p:spPr/>
        <p:txBody>
          <a:bodyPr/>
          <a:lstStyle/>
          <a:p>
            <a:fld id="{BC9E6684-BBAF-2B44-BA0B-A4B011DBF27F}" type="slidenum">
              <a:rPr lang="en-US" smtClean="0"/>
              <a:t>6</a:t>
            </a:fld>
            <a:endParaRPr lang="en-US"/>
          </a:p>
        </p:txBody>
      </p:sp>
    </p:spTree>
    <p:extLst>
      <p:ext uri="{BB962C8B-B14F-4D97-AF65-F5344CB8AC3E}">
        <p14:creationId xmlns:p14="http://schemas.microsoft.com/office/powerpoint/2010/main" val="83561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185B-942C-5342-AF8E-02A4494345E4}"/>
              </a:ext>
            </a:extLst>
          </p:cNvPr>
          <p:cNvSpPr>
            <a:spLocks noGrp="1"/>
          </p:cNvSpPr>
          <p:nvPr>
            <p:ph type="title"/>
          </p:nvPr>
        </p:nvSpPr>
        <p:spPr/>
        <p:txBody>
          <a:bodyPr>
            <a:normAutofit/>
          </a:bodyPr>
          <a:lstStyle/>
          <a:p>
            <a:r>
              <a:rPr lang="en-US" sz="3600" dirty="0"/>
              <a:t>Modify </a:t>
            </a:r>
            <a:r>
              <a:rPr lang="en-US" sz="3600" dirty="0" err="1"/>
              <a:t>operational_SEP_SHINE_wrapper.py</a:t>
            </a:r>
            <a:r>
              <a:rPr lang="en-US" sz="3600" dirty="0"/>
              <a:t> and </a:t>
            </a:r>
            <a:r>
              <a:rPr lang="en-US" sz="3600" dirty="0" err="1"/>
              <a:t>operational_sep_values.py</a:t>
            </a:r>
            <a:r>
              <a:rPr lang="en-US" sz="3600" dirty="0"/>
              <a:t> for your Model</a:t>
            </a:r>
          </a:p>
        </p:txBody>
      </p:sp>
      <p:pic>
        <p:nvPicPr>
          <p:cNvPr id="5" name="Picture 4">
            <a:extLst>
              <a:ext uri="{FF2B5EF4-FFF2-40B4-BE49-F238E27FC236}">
                <a16:creationId xmlns:a16="http://schemas.microsoft.com/office/drawing/2014/main" id="{A385979B-1224-0D49-94CB-ACCEE9AC66AA}"/>
              </a:ext>
            </a:extLst>
          </p:cNvPr>
          <p:cNvPicPr>
            <a:picLocks noChangeAspect="1"/>
          </p:cNvPicPr>
          <p:nvPr/>
        </p:nvPicPr>
        <p:blipFill>
          <a:blip r:embed="rId2"/>
          <a:stretch>
            <a:fillRect/>
          </a:stretch>
        </p:blipFill>
        <p:spPr>
          <a:xfrm>
            <a:off x="70340" y="3288018"/>
            <a:ext cx="5943600" cy="3201041"/>
          </a:xfrm>
          <a:prstGeom prst="rect">
            <a:avLst/>
          </a:prstGeom>
        </p:spPr>
      </p:pic>
      <p:pic>
        <p:nvPicPr>
          <p:cNvPr id="7" name="Picture 6">
            <a:extLst>
              <a:ext uri="{FF2B5EF4-FFF2-40B4-BE49-F238E27FC236}">
                <a16:creationId xmlns:a16="http://schemas.microsoft.com/office/drawing/2014/main" id="{474CC7C4-9889-7743-A36E-FA8FAAF9BC34}"/>
              </a:ext>
            </a:extLst>
          </p:cNvPr>
          <p:cNvPicPr>
            <a:picLocks noChangeAspect="1"/>
          </p:cNvPicPr>
          <p:nvPr/>
        </p:nvPicPr>
        <p:blipFill>
          <a:blip r:embed="rId3"/>
          <a:stretch>
            <a:fillRect/>
          </a:stretch>
        </p:blipFill>
        <p:spPr>
          <a:xfrm>
            <a:off x="6186852" y="3288018"/>
            <a:ext cx="5943600" cy="2437544"/>
          </a:xfrm>
          <a:prstGeom prst="rect">
            <a:avLst/>
          </a:prstGeom>
        </p:spPr>
      </p:pic>
      <p:sp>
        <p:nvSpPr>
          <p:cNvPr id="8" name="TextBox 7">
            <a:extLst>
              <a:ext uri="{FF2B5EF4-FFF2-40B4-BE49-F238E27FC236}">
                <a16:creationId xmlns:a16="http://schemas.microsoft.com/office/drawing/2014/main" id="{B94E4A13-F892-E44C-9994-7077F26A35B1}"/>
              </a:ext>
            </a:extLst>
          </p:cNvPr>
          <p:cNvSpPr txBox="1"/>
          <p:nvPr/>
        </p:nvSpPr>
        <p:spPr>
          <a:xfrm>
            <a:off x="6816381" y="1975535"/>
            <a:ext cx="4684541" cy="1200329"/>
          </a:xfrm>
          <a:prstGeom prst="rect">
            <a:avLst/>
          </a:prstGeom>
          <a:noFill/>
        </p:spPr>
        <p:txBody>
          <a:bodyPr wrap="square" rtlCol="0">
            <a:spAutoFit/>
          </a:bodyPr>
          <a:lstStyle/>
          <a:p>
            <a:r>
              <a:rPr lang="en-US" sz="2400" dirty="0"/>
              <a:t>Values that should be changed in </a:t>
            </a:r>
            <a:r>
              <a:rPr lang="en-US" sz="2400" dirty="0" err="1"/>
              <a:t>operational_sep_quantities.py</a:t>
            </a:r>
            <a:r>
              <a:rPr lang="en-US" sz="2400" dirty="0"/>
              <a:t> for your model</a:t>
            </a:r>
          </a:p>
        </p:txBody>
      </p:sp>
      <p:sp>
        <p:nvSpPr>
          <p:cNvPr id="9" name="TextBox 8">
            <a:extLst>
              <a:ext uri="{FF2B5EF4-FFF2-40B4-BE49-F238E27FC236}">
                <a16:creationId xmlns:a16="http://schemas.microsoft.com/office/drawing/2014/main" id="{DEEE39AC-D552-3749-A5C3-703AB7D3CA9D}"/>
              </a:ext>
            </a:extLst>
          </p:cNvPr>
          <p:cNvSpPr txBox="1"/>
          <p:nvPr/>
        </p:nvSpPr>
        <p:spPr>
          <a:xfrm>
            <a:off x="324731" y="1975535"/>
            <a:ext cx="5434818" cy="1200329"/>
          </a:xfrm>
          <a:prstGeom prst="rect">
            <a:avLst/>
          </a:prstGeom>
          <a:noFill/>
        </p:spPr>
        <p:txBody>
          <a:bodyPr wrap="square" rtlCol="0">
            <a:spAutoFit/>
          </a:bodyPr>
          <a:lstStyle/>
          <a:p>
            <a:r>
              <a:rPr lang="en-US" sz="2400" dirty="0"/>
              <a:t>Values that should be changed in the </a:t>
            </a:r>
            <a:r>
              <a:rPr lang="en-US" sz="2400" dirty="0" err="1"/>
              <a:t>operational_SEP_SHINE_wrapper.py</a:t>
            </a:r>
            <a:r>
              <a:rPr lang="en-US" sz="2400" dirty="0"/>
              <a:t> for your model</a:t>
            </a:r>
          </a:p>
        </p:txBody>
      </p:sp>
      <p:sp>
        <p:nvSpPr>
          <p:cNvPr id="12" name="Slide Number Placeholder 11">
            <a:extLst>
              <a:ext uri="{FF2B5EF4-FFF2-40B4-BE49-F238E27FC236}">
                <a16:creationId xmlns:a16="http://schemas.microsoft.com/office/drawing/2014/main" id="{0EAF5039-B6F6-924F-AA9F-D52CA8637BE6}"/>
              </a:ext>
            </a:extLst>
          </p:cNvPr>
          <p:cNvSpPr>
            <a:spLocks noGrp="1"/>
          </p:cNvSpPr>
          <p:nvPr>
            <p:ph type="sldNum" sz="quarter" idx="12"/>
          </p:nvPr>
        </p:nvSpPr>
        <p:spPr/>
        <p:txBody>
          <a:bodyPr/>
          <a:lstStyle/>
          <a:p>
            <a:fld id="{BC9E6684-BBAF-2B44-BA0B-A4B011DBF27F}" type="slidenum">
              <a:rPr lang="en-US" smtClean="0"/>
              <a:t>7</a:t>
            </a:fld>
            <a:endParaRPr lang="en-US"/>
          </a:p>
        </p:txBody>
      </p:sp>
    </p:spTree>
    <p:extLst>
      <p:ext uri="{BB962C8B-B14F-4D97-AF65-F5344CB8AC3E}">
        <p14:creationId xmlns:p14="http://schemas.microsoft.com/office/powerpoint/2010/main" val="342036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FFA0-1D01-AC45-82EC-8F39E175F520}"/>
              </a:ext>
            </a:extLst>
          </p:cNvPr>
          <p:cNvSpPr>
            <a:spLocks noGrp="1"/>
          </p:cNvSpPr>
          <p:nvPr>
            <p:ph type="title"/>
          </p:nvPr>
        </p:nvSpPr>
        <p:spPr/>
        <p:txBody>
          <a:bodyPr>
            <a:normAutofit/>
          </a:bodyPr>
          <a:lstStyle/>
          <a:p>
            <a:r>
              <a:rPr lang="en-US" sz="3600" dirty="0"/>
              <a:t>INSTRUCTIONS: To Run the Wrapper Code (Mac)</a:t>
            </a:r>
          </a:p>
        </p:txBody>
      </p:sp>
      <p:sp>
        <p:nvSpPr>
          <p:cNvPr id="3" name="TextBox 2">
            <a:extLst>
              <a:ext uri="{FF2B5EF4-FFF2-40B4-BE49-F238E27FC236}">
                <a16:creationId xmlns:a16="http://schemas.microsoft.com/office/drawing/2014/main" id="{D2BBCC0E-D940-9D4C-9875-A702E1E78409}"/>
              </a:ext>
            </a:extLst>
          </p:cNvPr>
          <p:cNvSpPr txBox="1"/>
          <p:nvPr/>
        </p:nvSpPr>
        <p:spPr>
          <a:xfrm>
            <a:off x="838200" y="1510145"/>
            <a:ext cx="10744200" cy="4708981"/>
          </a:xfrm>
          <a:prstGeom prst="rect">
            <a:avLst/>
          </a:prstGeom>
          <a:noFill/>
        </p:spPr>
        <p:txBody>
          <a:bodyPr wrap="square" rtlCol="0">
            <a:spAutoFit/>
          </a:bodyPr>
          <a:lstStyle/>
          <a:p>
            <a:r>
              <a:rPr lang="en-US" b="1" dirty="0"/>
              <a:t>Do steps 1 – 3 the first time you run the code to ensure you have the correct libraries.</a:t>
            </a:r>
          </a:p>
          <a:p>
            <a:endParaRPr lang="en-US" dirty="0"/>
          </a:p>
          <a:p>
            <a:r>
              <a:rPr lang="en-US" dirty="0"/>
              <a:t>For Macs, I prefer using Homebrew. If you don’t have homebrew, you may install with:</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usr</a:t>
            </a:r>
            <a:r>
              <a:rPr lang="en-US" sz="1400" dirty="0">
                <a:latin typeface="Courier New" panose="02070309020205020404" pitchFamily="49" charset="0"/>
                <a:cs typeface="Courier New" panose="02070309020205020404" pitchFamily="49" charset="0"/>
              </a:rPr>
              <a:t>/bin/ruby -e "$(curl -</a:t>
            </a:r>
            <a:r>
              <a:rPr lang="en-US" sz="1400" dirty="0" err="1">
                <a:latin typeface="Courier New" panose="02070309020205020404" pitchFamily="49" charset="0"/>
                <a:cs typeface="Courier New" panose="02070309020205020404" pitchFamily="49" charset="0"/>
              </a:rPr>
              <a:t>fsSL</a:t>
            </a: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hlinkClick r:id="rId2"/>
              </a:rPr>
              <a:t>https://raw.githubusercontent.com/Homebrew/install/master/install)</a:t>
            </a:r>
            <a:r>
              <a:rPr lang="en-US" sz="1400" dirty="0">
                <a:latin typeface="Courier New" panose="02070309020205020404" pitchFamily="49" charset="0"/>
                <a:cs typeface="Courier New" panose="02070309020205020404" pitchFamily="49" charset="0"/>
              </a:rPr>
              <a:t>”</a:t>
            </a:r>
          </a:p>
          <a:p>
            <a:endParaRPr lang="en-US" dirty="0"/>
          </a:p>
          <a:p>
            <a:pPr marL="342900" indent="-342900">
              <a:buFont typeface="+mj-lt"/>
              <a:buAutoNum type="arabicPeriod"/>
            </a:pPr>
            <a:r>
              <a:rPr lang="en-US" dirty="0"/>
              <a:t>Install python3. </a:t>
            </a:r>
          </a:p>
          <a:p>
            <a:pPr marL="800100" lvl="1" indent="-342900">
              <a:buFont typeface="Arial" panose="020B0604020202020204" pitchFamily="34" charset="0"/>
              <a:buChar char="•"/>
            </a:pPr>
            <a:r>
              <a:rPr lang="en-US" dirty="0"/>
              <a:t>If you use homebrew, you may use this command in the terminal:</a:t>
            </a:r>
            <a:br>
              <a:rPr lang="en-US" dirty="0"/>
            </a:br>
            <a:r>
              <a:rPr lang="en-US" dirty="0">
                <a:latin typeface="Courier New" panose="02070309020205020404" pitchFamily="49" charset="0"/>
                <a:cs typeface="Courier New" panose="02070309020205020404" pitchFamily="49" charset="0"/>
              </a:rPr>
              <a:t>brew install python</a:t>
            </a:r>
          </a:p>
          <a:p>
            <a:pPr marL="342900" indent="-342900">
              <a:buFont typeface="+mj-lt"/>
              <a:buAutoNum type="arabicPeriod"/>
            </a:pPr>
            <a:r>
              <a:rPr lang="en-US" dirty="0"/>
              <a:t>Install additional libraries matplotlib, </a:t>
            </a:r>
            <a:r>
              <a:rPr lang="en-US" dirty="0" err="1"/>
              <a:t>wget</a:t>
            </a:r>
            <a:r>
              <a:rPr lang="en-US" dirty="0"/>
              <a:t>, </a:t>
            </a:r>
            <a:r>
              <a:rPr lang="en-US" dirty="0" err="1"/>
              <a:t>scipy</a:t>
            </a:r>
            <a:endParaRPr lang="en-US" dirty="0"/>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pip3 install matplotlib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wget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scipy</a:t>
            </a:r>
            <a:endParaRPr lang="en-US"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t>If you try to run the code and get an error related to certificates, you may need to also run:</a:t>
            </a:r>
            <a:br>
              <a:rPr lang="en-US" dirty="0"/>
            </a:br>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certifi</a:t>
            </a:r>
            <a:endParaRPr lang="en-US"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t>Run the code in terminal while inside the directory containing the code (try python if python3 doesn’t work):</a:t>
            </a:r>
            <a:br>
              <a:rPr lang="en-US" dirty="0"/>
            </a:br>
            <a:r>
              <a:rPr lang="en-US" sz="1600" dirty="0">
                <a:latin typeface="Courier New" panose="02070309020205020404" pitchFamily="49" charset="0"/>
                <a:cs typeface="Courier New" panose="02070309020205020404" pitchFamily="49" charset="0"/>
              </a:rPr>
              <a:t>python3 </a:t>
            </a:r>
            <a:r>
              <a:rPr lang="en-US" sz="1600" dirty="0" err="1">
                <a:latin typeface="Courier New" panose="02070309020205020404" pitchFamily="49" charset="0"/>
                <a:cs typeface="Courier New" panose="02070309020205020404" pitchFamily="49" charset="0"/>
              </a:rPr>
              <a:t>operational_SEP_SHINE_wrapper.py</a:t>
            </a:r>
            <a:endParaRPr lang="en-US" sz="1600" dirty="0">
              <a:latin typeface="Courier New" panose="02070309020205020404" pitchFamily="49" charset="0"/>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B6839E2A-C717-4940-A36D-DFA2142AA1B9}"/>
              </a:ext>
            </a:extLst>
          </p:cNvPr>
          <p:cNvSpPr>
            <a:spLocks noGrp="1"/>
          </p:cNvSpPr>
          <p:nvPr>
            <p:ph type="sldNum" sz="quarter" idx="12"/>
          </p:nvPr>
        </p:nvSpPr>
        <p:spPr/>
        <p:txBody>
          <a:bodyPr/>
          <a:lstStyle/>
          <a:p>
            <a:fld id="{BC9E6684-BBAF-2B44-BA0B-A4B011DBF27F}" type="slidenum">
              <a:rPr lang="en-US" smtClean="0"/>
              <a:t>8</a:t>
            </a:fld>
            <a:endParaRPr lang="en-US"/>
          </a:p>
        </p:txBody>
      </p:sp>
    </p:spTree>
    <p:extLst>
      <p:ext uri="{BB962C8B-B14F-4D97-AF65-F5344CB8AC3E}">
        <p14:creationId xmlns:p14="http://schemas.microsoft.com/office/powerpoint/2010/main" val="195244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FFA0-1D01-AC45-82EC-8F39E175F520}"/>
              </a:ext>
            </a:extLst>
          </p:cNvPr>
          <p:cNvSpPr>
            <a:spLocks noGrp="1"/>
          </p:cNvSpPr>
          <p:nvPr>
            <p:ph type="title"/>
          </p:nvPr>
        </p:nvSpPr>
        <p:spPr/>
        <p:txBody>
          <a:bodyPr>
            <a:normAutofit/>
          </a:bodyPr>
          <a:lstStyle/>
          <a:p>
            <a:r>
              <a:rPr lang="en-US" sz="3600" dirty="0"/>
              <a:t>INSTRUCTIONS: To Run the Wrapper Code (Windows)</a:t>
            </a:r>
          </a:p>
        </p:txBody>
      </p:sp>
      <p:sp>
        <p:nvSpPr>
          <p:cNvPr id="3" name="TextBox 2">
            <a:extLst>
              <a:ext uri="{FF2B5EF4-FFF2-40B4-BE49-F238E27FC236}">
                <a16:creationId xmlns:a16="http://schemas.microsoft.com/office/drawing/2014/main" id="{D2BBCC0E-D940-9D4C-9875-A702E1E78409}"/>
              </a:ext>
            </a:extLst>
          </p:cNvPr>
          <p:cNvSpPr txBox="1"/>
          <p:nvPr/>
        </p:nvSpPr>
        <p:spPr>
          <a:xfrm>
            <a:off x="838200" y="1510145"/>
            <a:ext cx="10744200" cy="4216539"/>
          </a:xfrm>
          <a:prstGeom prst="rect">
            <a:avLst/>
          </a:prstGeom>
          <a:noFill/>
        </p:spPr>
        <p:txBody>
          <a:bodyPr wrap="square" rtlCol="0">
            <a:spAutoFit/>
          </a:bodyPr>
          <a:lstStyle/>
          <a:p>
            <a:r>
              <a:rPr lang="en-US" b="1" dirty="0"/>
              <a:t>This is one way to run the code on Windows. Do steps 1 – 2 the first time you run the code to ensure you have the correct libraries.</a:t>
            </a:r>
          </a:p>
          <a:p>
            <a:endParaRPr lang="en-US" dirty="0"/>
          </a:p>
          <a:p>
            <a:pPr marL="342900" indent="-342900">
              <a:buFont typeface="+mj-lt"/>
              <a:buAutoNum type="arabicPeriod"/>
            </a:pPr>
            <a:r>
              <a:rPr lang="en-US" dirty="0"/>
              <a:t>Install python3. </a:t>
            </a:r>
          </a:p>
          <a:p>
            <a:pPr marL="800100" lvl="1" indent="-342900">
              <a:buFont typeface="Arial" panose="020B0604020202020204" pitchFamily="34" charset="0"/>
              <a:buChar char="•"/>
            </a:pPr>
            <a:r>
              <a:rPr lang="en-US" dirty="0"/>
              <a:t>Download anaconda navigator from </a:t>
            </a:r>
            <a:r>
              <a:rPr lang="en-US" dirty="0">
                <a:hlinkClick r:id="rId2"/>
              </a:rPr>
              <a:t>https://www.anaconda.com/</a:t>
            </a:r>
            <a:r>
              <a:rPr lang="en-US" dirty="0"/>
              <a:t> (this downloads python3 plus a bunch of packages)</a:t>
            </a:r>
            <a:endParaRPr lang="en-US"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t>Install additional libraries matplotlib, </a:t>
            </a:r>
            <a:r>
              <a:rPr lang="en-US" dirty="0" err="1"/>
              <a:t>wget</a:t>
            </a:r>
            <a:r>
              <a:rPr lang="en-US" dirty="0"/>
              <a:t>, </a:t>
            </a:r>
            <a:r>
              <a:rPr lang="en-US" dirty="0" err="1"/>
              <a:t>scipy</a:t>
            </a:r>
            <a:endParaRPr lang="en-US" dirty="0"/>
          </a:p>
          <a:p>
            <a:pPr marL="800100" lvl="1" indent="-342900">
              <a:buFont typeface="Arial" panose="020B0604020202020204" pitchFamily="34" charset="0"/>
              <a:buChar char="•"/>
            </a:pPr>
            <a:r>
              <a:rPr lang="en-US" dirty="0"/>
              <a:t>In Anaconda Prompt (which comes with anaconda navigator, NOT in command prompt)</a:t>
            </a:r>
            <a:br>
              <a:rPr lang="en-US" dirty="0"/>
            </a:br>
            <a:r>
              <a:rPr lang="en-US" dirty="0">
                <a:latin typeface="Courier New" panose="02070309020205020404" pitchFamily="49" charset="0"/>
                <a:cs typeface="Courier New" panose="02070309020205020404" pitchFamily="49" charset="0"/>
              </a:rPr>
              <a:t>pip install matplotlib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wget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pip install certify</a:t>
            </a:r>
          </a:p>
          <a:p>
            <a:pPr marL="800100" lvl="1" indent="-342900">
              <a:buFont typeface="Arial" panose="020B0604020202020204" pitchFamily="34" charset="0"/>
              <a:buChar char="•"/>
            </a:pPr>
            <a:r>
              <a:rPr lang="en-US" dirty="0"/>
              <a:t>If pip install doesn’t work, try: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matplotlib</a:t>
            </a:r>
            <a:r>
              <a:rPr lang="en-US" dirty="0">
                <a:cs typeface="Courier New" panose="02070309020205020404" pitchFamily="49" charset="0"/>
              </a:rPr>
              <a:t>, </a:t>
            </a:r>
            <a:r>
              <a:rPr lang="en-US" dirty="0" err="1">
                <a:cs typeface="Courier New" panose="02070309020205020404" pitchFamily="49" charset="0"/>
              </a:rPr>
              <a:t>etc</a:t>
            </a:r>
            <a:endParaRPr lang="en-US" dirty="0">
              <a:cs typeface="Courier New" panose="02070309020205020404" pitchFamily="49" charset="0"/>
            </a:endParaRPr>
          </a:p>
          <a:p>
            <a:pPr marL="342900" indent="-342900">
              <a:buFont typeface="+mj-lt"/>
              <a:buAutoNum type="arabicPeriod"/>
            </a:pPr>
            <a:r>
              <a:rPr lang="en-US" dirty="0"/>
              <a:t>Run the code in Anaconda Prompt while inside the directory containing the code:</a:t>
            </a:r>
            <a:br>
              <a:rPr lang="en-US" dirty="0"/>
            </a:br>
            <a:r>
              <a:rPr lang="en-US" sz="1600" dirty="0" err="1">
                <a:latin typeface="Courier New" panose="02070309020205020404" pitchFamily="49" charset="0"/>
                <a:cs typeface="Courier New" panose="02070309020205020404" pitchFamily="49" charset="0"/>
              </a:rPr>
              <a:t>py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operational_SEP_SHINE_wrapper.py</a:t>
            </a:r>
            <a:endParaRPr lang="en-US" sz="1600" dirty="0">
              <a:latin typeface="Courier New" panose="02070309020205020404" pitchFamily="49" charset="0"/>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4B7E5B3F-5808-7245-A2D3-883E920908A6}"/>
              </a:ext>
            </a:extLst>
          </p:cNvPr>
          <p:cNvSpPr>
            <a:spLocks noGrp="1"/>
          </p:cNvSpPr>
          <p:nvPr>
            <p:ph type="sldNum" sz="quarter" idx="12"/>
          </p:nvPr>
        </p:nvSpPr>
        <p:spPr/>
        <p:txBody>
          <a:bodyPr/>
          <a:lstStyle/>
          <a:p>
            <a:fld id="{BC9E6684-BBAF-2B44-BA0B-A4B011DBF27F}" type="slidenum">
              <a:rPr lang="en-US" smtClean="0"/>
              <a:t>9</a:t>
            </a:fld>
            <a:endParaRPr lang="en-US"/>
          </a:p>
        </p:txBody>
      </p:sp>
    </p:spTree>
    <p:extLst>
      <p:ext uri="{BB962C8B-B14F-4D97-AF65-F5344CB8AC3E}">
        <p14:creationId xmlns:p14="http://schemas.microsoft.com/office/powerpoint/2010/main" val="171522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9187</TotalTime>
  <Words>2044</Words>
  <Application>Microsoft Macintosh PowerPoint</Application>
  <PresentationFormat>Widescreen</PresentationFormat>
  <Paragraphs>220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SEP Modeling Challenge: Research to Operations SHINE 2019</vt:lpstr>
      <vt:lpstr>Approach to Calculating SEP Values for this Challenge</vt:lpstr>
      <vt:lpstr>SEP Definitions for this Challenge</vt:lpstr>
      <vt:lpstr>For Modelers: Data Preparation Package for SHINE 2019</vt:lpstr>
      <vt:lpstr>operational_SEP_SHINE_wrapper.py</vt:lpstr>
      <vt:lpstr>Analysis and Plots for All SHINE Events: operational_SEP_SHINE_wrapper.py</vt:lpstr>
      <vt:lpstr>Modify operational_SEP_SHINE_wrapper.py and operational_sep_values.py for your Model</vt:lpstr>
      <vt:lpstr>INSTRUCTIONS: To Run the Wrapper Code (Mac)</vt:lpstr>
      <vt:lpstr>INSTRUCTIONS: To Run the Wrapper Code (Windows)</vt:lpstr>
      <vt:lpstr>operational_sep_quantities.py</vt:lpstr>
      <vt:lpstr>Code to Calculate SEP Values: operational_sep_quantities.py  Also for use with your time profile model</vt:lpstr>
      <vt:lpstr>Description: Code to Calculate SEP Operational Quantities</vt:lpstr>
      <vt:lpstr>Description: Code to Calculate SEP Operational Quantities</vt:lpstr>
      <vt:lpstr>INSTRUCTIONS: To Run the Code</vt:lpstr>
      <vt:lpstr>Example Run and Output – January 23, 2012 </vt:lpstr>
      <vt:lpstr>Example Run and Output – January 23, 2012 </vt:lpstr>
      <vt:lpstr>Output Files from Code – Fluence for Thresholds</vt:lpstr>
      <vt:lpstr>Output Files from Code – All Other Values for Thresholds</vt:lpstr>
      <vt:lpstr>compare_data_model.py</vt:lpstr>
      <vt:lpstr>Plotting Code: compare_data_model.py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Modeling Challenge: Research to Operations SHINE 2019</dc:title>
  <dc:creator>Whitman, Kathryn (JSC-SD2)[WYLE LABORATORIES, INC.]</dc:creator>
  <cp:lastModifiedBy>Whitman, Kathryn (JSC-SD2)[WYLE LABORATORIES, INC.]</cp:lastModifiedBy>
  <cp:revision>224</cp:revision>
  <dcterms:created xsi:type="dcterms:W3CDTF">2019-05-28T22:16:25Z</dcterms:created>
  <dcterms:modified xsi:type="dcterms:W3CDTF">2019-07-17T20:35:51Z</dcterms:modified>
</cp:coreProperties>
</file>