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77" r:id="rId6"/>
    <p:sldId id="278" r:id="rId7"/>
    <p:sldId id="285" r:id="rId8"/>
    <p:sldId id="261" r:id="rId9"/>
    <p:sldId id="262" r:id="rId10"/>
    <p:sldId id="283" r:id="rId11"/>
    <p:sldId id="284"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783"/>
  </p:normalViewPr>
  <p:slideViewPr>
    <p:cSldViewPr snapToGrid="0" snapToObjects="1">
      <p:cViewPr varScale="1">
        <p:scale>
          <a:sx n="93" d="100"/>
          <a:sy n="93" d="100"/>
        </p:scale>
        <p:origin x="7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C4109-FC70-2746-BE3D-08A4706C42AF}" type="datetimeFigureOut">
              <a:rPr lang="en-US" smtClean="0"/>
              <a:t>6/21/19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0204C-361D-C040-AD09-5F5C0240AD52}" type="slidenum">
              <a:rPr lang="en-US" smtClean="0"/>
              <a:t>‹#›</a:t>
            </a:fld>
            <a:endParaRPr lang="en-US"/>
          </a:p>
        </p:txBody>
      </p:sp>
    </p:spTree>
    <p:extLst>
      <p:ext uri="{BB962C8B-B14F-4D97-AF65-F5344CB8AC3E}">
        <p14:creationId xmlns:p14="http://schemas.microsoft.com/office/powerpoint/2010/main" val="229058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0A0A-4604-E744-B0D0-90DD3A254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98CA7-3ABC-E24D-AC94-67207DE383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E27BF-3AD0-0B4D-A143-F95AEA77DA4A}"/>
              </a:ext>
            </a:extLst>
          </p:cNvPr>
          <p:cNvSpPr>
            <a:spLocks noGrp="1"/>
          </p:cNvSpPr>
          <p:nvPr>
            <p:ph type="dt" sz="half" idx="10"/>
          </p:nvPr>
        </p:nvSpPr>
        <p:spPr/>
        <p:txBody>
          <a:bodyPr/>
          <a:lstStyle/>
          <a:p>
            <a:fld id="{98B63C66-5BFA-D040-BA9B-6C264EE8953B}" type="datetime1">
              <a:rPr lang="en-US" smtClean="0"/>
              <a:t>6/21/19</a:t>
            </a:fld>
            <a:endParaRPr lang="en-US"/>
          </a:p>
        </p:txBody>
      </p:sp>
      <p:sp>
        <p:nvSpPr>
          <p:cNvPr id="5" name="Footer Placeholder 4">
            <a:extLst>
              <a:ext uri="{FF2B5EF4-FFF2-40B4-BE49-F238E27FC236}">
                <a16:creationId xmlns:a16="http://schemas.microsoft.com/office/drawing/2014/main" id="{E6E7F7E8-AAA5-4D40-AF64-275FDCB47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5A63-BF86-D749-9B3D-DB64043F251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07191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19E-8058-C84F-8E65-960CB59AF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23336-9C1E-7A49-AEA5-7D4E7FCDF3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6F0A7-8301-5445-B557-53D2951D512E}"/>
              </a:ext>
            </a:extLst>
          </p:cNvPr>
          <p:cNvSpPr>
            <a:spLocks noGrp="1"/>
          </p:cNvSpPr>
          <p:nvPr>
            <p:ph type="dt" sz="half" idx="10"/>
          </p:nvPr>
        </p:nvSpPr>
        <p:spPr/>
        <p:txBody>
          <a:bodyPr/>
          <a:lstStyle/>
          <a:p>
            <a:fld id="{0590D9D8-0360-1C43-89D5-17083888E5A4}" type="datetime1">
              <a:rPr lang="en-US" smtClean="0"/>
              <a:t>6/21/19</a:t>
            </a:fld>
            <a:endParaRPr lang="en-US"/>
          </a:p>
        </p:txBody>
      </p:sp>
      <p:sp>
        <p:nvSpPr>
          <p:cNvPr id="5" name="Footer Placeholder 4">
            <a:extLst>
              <a:ext uri="{FF2B5EF4-FFF2-40B4-BE49-F238E27FC236}">
                <a16:creationId xmlns:a16="http://schemas.microsoft.com/office/drawing/2014/main" id="{E0D149FF-9E0B-A04B-AAA1-7CB214245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90EC2-DD19-0E4A-8403-9ADC174A8C4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44219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8E4C7-9C79-7E49-80CA-59BE3BBE65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FFF01-84ED-DD48-BB9E-B2333AF635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BE645-1A08-3342-BF84-66253DA98FFF}"/>
              </a:ext>
            </a:extLst>
          </p:cNvPr>
          <p:cNvSpPr>
            <a:spLocks noGrp="1"/>
          </p:cNvSpPr>
          <p:nvPr>
            <p:ph type="dt" sz="half" idx="10"/>
          </p:nvPr>
        </p:nvSpPr>
        <p:spPr/>
        <p:txBody>
          <a:bodyPr/>
          <a:lstStyle/>
          <a:p>
            <a:fld id="{8CE32102-EA7F-6549-839E-1A85EE6508E4}" type="datetime1">
              <a:rPr lang="en-US" smtClean="0"/>
              <a:t>6/21/19</a:t>
            </a:fld>
            <a:endParaRPr lang="en-US"/>
          </a:p>
        </p:txBody>
      </p:sp>
      <p:sp>
        <p:nvSpPr>
          <p:cNvPr id="5" name="Footer Placeholder 4">
            <a:extLst>
              <a:ext uri="{FF2B5EF4-FFF2-40B4-BE49-F238E27FC236}">
                <a16:creationId xmlns:a16="http://schemas.microsoft.com/office/drawing/2014/main" id="{7AF904EC-74FE-BC45-8E4D-A3EC7BC04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2E732-D0D2-7F4D-AA9F-A5E4306749F9}"/>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85108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ACBD-76BE-4F47-9DC1-EC62D7196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5BC4E-D421-6546-921A-3B8BC3767C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0A800-2A5A-4E46-A3FD-223B4CF55EA0}"/>
              </a:ext>
            </a:extLst>
          </p:cNvPr>
          <p:cNvSpPr>
            <a:spLocks noGrp="1"/>
          </p:cNvSpPr>
          <p:nvPr>
            <p:ph type="dt" sz="half" idx="10"/>
          </p:nvPr>
        </p:nvSpPr>
        <p:spPr/>
        <p:txBody>
          <a:bodyPr/>
          <a:lstStyle/>
          <a:p>
            <a:fld id="{515E09F4-AD37-124B-9683-34222C52AD71}" type="datetime1">
              <a:rPr lang="en-US" smtClean="0"/>
              <a:t>6/21/19</a:t>
            </a:fld>
            <a:endParaRPr lang="en-US"/>
          </a:p>
        </p:txBody>
      </p:sp>
      <p:sp>
        <p:nvSpPr>
          <p:cNvPr id="5" name="Footer Placeholder 4">
            <a:extLst>
              <a:ext uri="{FF2B5EF4-FFF2-40B4-BE49-F238E27FC236}">
                <a16:creationId xmlns:a16="http://schemas.microsoft.com/office/drawing/2014/main" id="{AE9BA5BB-FBCA-854F-826C-1149C2F9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0C2D7-F2D5-6946-8312-57C0ACC9B7C1}"/>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241667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C170-DBAA-724A-A885-71A70CCA5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5C3C3C-1D4C-0D46-AB81-7E9FE0D77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3F8871-636A-4D48-852F-1B0587A0173E}"/>
              </a:ext>
            </a:extLst>
          </p:cNvPr>
          <p:cNvSpPr>
            <a:spLocks noGrp="1"/>
          </p:cNvSpPr>
          <p:nvPr>
            <p:ph type="dt" sz="half" idx="10"/>
          </p:nvPr>
        </p:nvSpPr>
        <p:spPr/>
        <p:txBody>
          <a:bodyPr/>
          <a:lstStyle/>
          <a:p>
            <a:fld id="{46C7F2ED-DF5D-9946-8752-F6B57EA229B8}" type="datetime1">
              <a:rPr lang="en-US" smtClean="0"/>
              <a:t>6/21/19</a:t>
            </a:fld>
            <a:endParaRPr lang="en-US"/>
          </a:p>
        </p:txBody>
      </p:sp>
      <p:sp>
        <p:nvSpPr>
          <p:cNvPr id="5" name="Footer Placeholder 4">
            <a:extLst>
              <a:ext uri="{FF2B5EF4-FFF2-40B4-BE49-F238E27FC236}">
                <a16:creationId xmlns:a16="http://schemas.microsoft.com/office/drawing/2014/main" id="{C3AEB5EA-D6BD-EC42-9468-0028BB47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A9F44-3B7D-C449-8B55-CB6B92A01F4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0292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B906-38DA-8F4E-845B-34C4248C6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96B340-09E0-E944-B8C4-1F4D822EA0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D494F-66CA-F449-82FD-CCA86379AE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874DA-154B-4E40-91CD-8A8CD5BA3EA3}"/>
              </a:ext>
            </a:extLst>
          </p:cNvPr>
          <p:cNvSpPr>
            <a:spLocks noGrp="1"/>
          </p:cNvSpPr>
          <p:nvPr>
            <p:ph type="dt" sz="half" idx="10"/>
          </p:nvPr>
        </p:nvSpPr>
        <p:spPr/>
        <p:txBody>
          <a:bodyPr/>
          <a:lstStyle/>
          <a:p>
            <a:fld id="{F89340DA-3FB3-A948-9058-4F9F91E97666}" type="datetime1">
              <a:rPr lang="en-US" smtClean="0"/>
              <a:t>6/21/19</a:t>
            </a:fld>
            <a:endParaRPr lang="en-US"/>
          </a:p>
        </p:txBody>
      </p:sp>
      <p:sp>
        <p:nvSpPr>
          <p:cNvPr id="6" name="Footer Placeholder 5">
            <a:extLst>
              <a:ext uri="{FF2B5EF4-FFF2-40B4-BE49-F238E27FC236}">
                <a16:creationId xmlns:a16="http://schemas.microsoft.com/office/drawing/2014/main" id="{A8C4A617-70A6-DC48-9977-2AF1E4561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9E638-D963-304D-B5C0-023C65CED8AB}"/>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30151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5512-0BF7-584B-8E37-63B0A8B523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DD16D-B595-794F-961E-B37DC026F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16D2F2-38AE-D242-8418-D01EEC21A7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8843B-D709-F548-B3F7-89E38E6DD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4968C1-3990-EC46-ACE8-A1D8D9130E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02820A-5C72-9C43-B9A9-F73BEFB28EA0}"/>
              </a:ext>
            </a:extLst>
          </p:cNvPr>
          <p:cNvSpPr>
            <a:spLocks noGrp="1"/>
          </p:cNvSpPr>
          <p:nvPr>
            <p:ph type="dt" sz="half" idx="10"/>
          </p:nvPr>
        </p:nvSpPr>
        <p:spPr/>
        <p:txBody>
          <a:bodyPr/>
          <a:lstStyle/>
          <a:p>
            <a:fld id="{CC8EA9B6-1913-7C40-BA1E-7EFA5EB94D8B}" type="datetime1">
              <a:rPr lang="en-US" smtClean="0"/>
              <a:t>6/21/19</a:t>
            </a:fld>
            <a:endParaRPr lang="en-US"/>
          </a:p>
        </p:txBody>
      </p:sp>
      <p:sp>
        <p:nvSpPr>
          <p:cNvPr id="8" name="Footer Placeholder 7">
            <a:extLst>
              <a:ext uri="{FF2B5EF4-FFF2-40B4-BE49-F238E27FC236}">
                <a16:creationId xmlns:a16="http://schemas.microsoft.com/office/drawing/2014/main" id="{C7D1AA17-2AB7-A840-9C88-4E5787DB88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864549-C199-774E-A54D-701E2F3029F6}"/>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99171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DC98-1C07-5241-96D7-2379BF527D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4D129C-4955-264D-ACB2-6136EC34BAA1}"/>
              </a:ext>
            </a:extLst>
          </p:cNvPr>
          <p:cNvSpPr>
            <a:spLocks noGrp="1"/>
          </p:cNvSpPr>
          <p:nvPr>
            <p:ph type="dt" sz="half" idx="10"/>
          </p:nvPr>
        </p:nvSpPr>
        <p:spPr/>
        <p:txBody>
          <a:bodyPr/>
          <a:lstStyle/>
          <a:p>
            <a:fld id="{7BC11421-51C4-C146-92C4-914625293B7B}" type="datetime1">
              <a:rPr lang="en-US" smtClean="0"/>
              <a:t>6/21/19</a:t>
            </a:fld>
            <a:endParaRPr lang="en-US"/>
          </a:p>
        </p:txBody>
      </p:sp>
      <p:sp>
        <p:nvSpPr>
          <p:cNvPr id="4" name="Footer Placeholder 3">
            <a:extLst>
              <a:ext uri="{FF2B5EF4-FFF2-40B4-BE49-F238E27FC236}">
                <a16:creationId xmlns:a16="http://schemas.microsoft.com/office/drawing/2014/main" id="{F101E72C-273A-284B-BB95-E03411888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3E1D06-7BF8-CE42-93BE-FA6052F14384}"/>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55910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9675B-BBD5-5743-BA80-A0BC88791888}"/>
              </a:ext>
            </a:extLst>
          </p:cNvPr>
          <p:cNvSpPr>
            <a:spLocks noGrp="1"/>
          </p:cNvSpPr>
          <p:nvPr>
            <p:ph type="dt" sz="half" idx="10"/>
          </p:nvPr>
        </p:nvSpPr>
        <p:spPr/>
        <p:txBody>
          <a:bodyPr/>
          <a:lstStyle/>
          <a:p>
            <a:fld id="{950D87B4-0808-DC47-AD17-FA70F0FD3001}" type="datetime1">
              <a:rPr lang="en-US" smtClean="0"/>
              <a:t>6/21/19</a:t>
            </a:fld>
            <a:endParaRPr lang="en-US"/>
          </a:p>
        </p:txBody>
      </p:sp>
      <p:sp>
        <p:nvSpPr>
          <p:cNvPr id="3" name="Footer Placeholder 2">
            <a:extLst>
              <a:ext uri="{FF2B5EF4-FFF2-40B4-BE49-F238E27FC236}">
                <a16:creationId xmlns:a16="http://schemas.microsoft.com/office/drawing/2014/main" id="{7B552800-93B1-744C-BAEE-3B53D1BAF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E85CB-4B1B-4D4E-8795-B7EF2EDB86FE}"/>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69471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144C-7E65-F84A-9C67-5261242A1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61219-C967-7A4A-B926-20E6B381D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757D13-D9E2-6B42-8287-574EE30A7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66BCD3-B1C7-5043-B7FA-7BED37D0571A}"/>
              </a:ext>
            </a:extLst>
          </p:cNvPr>
          <p:cNvSpPr>
            <a:spLocks noGrp="1"/>
          </p:cNvSpPr>
          <p:nvPr>
            <p:ph type="dt" sz="half" idx="10"/>
          </p:nvPr>
        </p:nvSpPr>
        <p:spPr/>
        <p:txBody>
          <a:bodyPr/>
          <a:lstStyle/>
          <a:p>
            <a:fld id="{493EB9D4-5761-AC40-98DF-B894A216BCF2}" type="datetime1">
              <a:rPr lang="en-US" smtClean="0"/>
              <a:t>6/21/19</a:t>
            </a:fld>
            <a:endParaRPr lang="en-US"/>
          </a:p>
        </p:txBody>
      </p:sp>
      <p:sp>
        <p:nvSpPr>
          <p:cNvPr id="6" name="Footer Placeholder 5">
            <a:extLst>
              <a:ext uri="{FF2B5EF4-FFF2-40B4-BE49-F238E27FC236}">
                <a16:creationId xmlns:a16="http://schemas.microsoft.com/office/drawing/2014/main" id="{00DBD4A1-C033-414D-BE62-33A5FB419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4F1F2-EC13-AE4B-9A43-E523AC66398F}"/>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168344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550F-41C5-504A-9AEB-797FD556B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84908F-9497-BC4F-883A-641CEA489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56D16-A100-F947-A4CE-5BDFEF92E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297D88-1D08-3B4A-B01B-F685778D075F}"/>
              </a:ext>
            </a:extLst>
          </p:cNvPr>
          <p:cNvSpPr>
            <a:spLocks noGrp="1"/>
          </p:cNvSpPr>
          <p:nvPr>
            <p:ph type="dt" sz="half" idx="10"/>
          </p:nvPr>
        </p:nvSpPr>
        <p:spPr/>
        <p:txBody>
          <a:bodyPr/>
          <a:lstStyle/>
          <a:p>
            <a:fld id="{F3CE5041-D5BC-714F-A2AA-C63D44FE72D3}" type="datetime1">
              <a:rPr lang="en-US" smtClean="0"/>
              <a:t>6/21/19</a:t>
            </a:fld>
            <a:endParaRPr lang="en-US"/>
          </a:p>
        </p:txBody>
      </p:sp>
      <p:sp>
        <p:nvSpPr>
          <p:cNvPr id="6" name="Footer Placeholder 5">
            <a:extLst>
              <a:ext uri="{FF2B5EF4-FFF2-40B4-BE49-F238E27FC236}">
                <a16:creationId xmlns:a16="http://schemas.microsoft.com/office/drawing/2014/main" id="{91D9010E-E888-3140-ADF0-73EB93F77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C0581-5A78-EA46-96F4-B5462EA04557}"/>
              </a:ext>
            </a:extLst>
          </p:cNvPr>
          <p:cNvSpPr>
            <a:spLocks noGrp="1"/>
          </p:cNvSpPr>
          <p:nvPr>
            <p:ph type="sldNum" sz="quarter" idx="12"/>
          </p:nvPr>
        </p:nvSpPr>
        <p:spPr/>
        <p:txBody>
          <a:bodyPr/>
          <a:lstStyle/>
          <a:p>
            <a:fld id="{BC9E6684-BBAF-2B44-BA0B-A4B011DBF27F}" type="slidenum">
              <a:rPr lang="en-US" smtClean="0"/>
              <a:t>‹#›</a:t>
            </a:fld>
            <a:endParaRPr lang="en-US"/>
          </a:p>
        </p:txBody>
      </p:sp>
    </p:spTree>
    <p:extLst>
      <p:ext uri="{BB962C8B-B14F-4D97-AF65-F5344CB8AC3E}">
        <p14:creationId xmlns:p14="http://schemas.microsoft.com/office/powerpoint/2010/main" val="395062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195FF-D3E1-1347-85B2-A9AD18094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A5F76E-4667-7D40-BF27-FA91063A0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41DF6-DFA7-F14C-8329-057F0E798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C3A1E-915E-9946-8F88-61D9CF38713D}" type="datetime1">
              <a:rPr lang="en-US" smtClean="0"/>
              <a:t>6/21/19</a:t>
            </a:fld>
            <a:endParaRPr lang="en-US"/>
          </a:p>
        </p:txBody>
      </p:sp>
      <p:sp>
        <p:nvSpPr>
          <p:cNvPr id="5" name="Footer Placeholder 4">
            <a:extLst>
              <a:ext uri="{FF2B5EF4-FFF2-40B4-BE49-F238E27FC236}">
                <a16:creationId xmlns:a16="http://schemas.microsoft.com/office/drawing/2014/main" id="{A7B4DEE8-0730-7B40-8DB5-27E89CDE4A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8CB49-AF91-C049-BAB4-C4792A40A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E6684-BBAF-2B44-BA0B-A4B011DBF27F}" type="slidenum">
              <a:rPr lang="en-US" smtClean="0"/>
              <a:t>‹#›</a:t>
            </a:fld>
            <a:endParaRPr lang="en-US"/>
          </a:p>
        </p:txBody>
      </p:sp>
    </p:spTree>
    <p:extLst>
      <p:ext uri="{BB962C8B-B14F-4D97-AF65-F5344CB8AC3E}">
        <p14:creationId xmlns:p14="http://schemas.microsoft.com/office/powerpoint/2010/main" val="302303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thryn.Whitman@nas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Kathryn.Whitman@nasa.go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hubusercontent.com/Homebrew/install/master/instal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E6E5-013E-E142-BFB1-A2CEB259605B}"/>
              </a:ext>
            </a:extLst>
          </p:cNvPr>
          <p:cNvSpPr>
            <a:spLocks noGrp="1"/>
          </p:cNvSpPr>
          <p:nvPr>
            <p:ph type="ctrTitle"/>
          </p:nvPr>
        </p:nvSpPr>
        <p:spPr/>
        <p:txBody>
          <a:bodyPr>
            <a:normAutofit fontScale="90000"/>
          </a:bodyPr>
          <a:lstStyle/>
          <a:p>
            <a:r>
              <a:rPr lang="en-US" dirty="0"/>
              <a:t>Code to Calculate Operational Values from SEP Data and Models</a:t>
            </a:r>
          </a:p>
        </p:txBody>
      </p:sp>
      <p:sp>
        <p:nvSpPr>
          <p:cNvPr id="3" name="Subtitle 2">
            <a:extLst>
              <a:ext uri="{FF2B5EF4-FFF2-40B4-BE49-F238E27FC236}">
                <a16:creationId xmlns:a16="http://schemas.microsoft.com/office/drawing/2014/main" id="{14278CBC-E925-4D49-8EC6-D47925EAAD12}"/>
              </a:ext>
            </a:extLst>
          </p:cNvPr>
          <p:cNvSpPr>
            <a:spLocks noGrp="1"/>
          </p:cNvSpPr>
          <p:nvPr>
            <p:ph type="subTitle" idx="1"/>
          </p:nvPr>
        </p:nvSpPr>
        <p:spPr>
          <a:xfrm>
            <a:off x="1524000" y="3602038"/>
            <a:ext cx="9144000" cy="2295328"/>
          </a:xfrm>
        </p:spPr>
        <p:txBody>
          <a:bodyPr>
            <a:normAutofit/>
          </a:bodyPr>
          <a:lstStyle/>
          <a:p>
            <a:r>
              <a:rPr lang="en-US" dirty="0"/>
              <a:t>Kathryn Whitman</a:t>
            </a:r>
          </a:p>
          <a:p>
            <a:r>
              <a:rPr lang="en-US" dirty="0">
                <a:hlinkClick r:id="rId2"/>
              </a:rPr>
              <a:t>Kathryn.Whitman@nasa.gov</a:t>
            </a:r>
            <a:endParaRPr lang="en-US" dirty="0"/>
          </a:p>
          <a:p>
            <a:endParaRPr lang="en-US" dirty="0"/>
          </a:p>
        </p:txBody>
      </p:sp>
      <p:sp>
        <p:nvSpPr>
          <p:cNvPr id="4" name="Slide Number Placeholder 3">
            <a:extLst>
              <a:ext uri="{FF2B5EF4-FFF2-40B4-BE49-F238E27FC236}">
                <a16:creationId xmlns:a16="http://schemas.microsoft.com/office/drawing/2014/main" id="{C9BC8A2E-EFB9-514F-9F7C-8C094BD542FC}"/>
              </a:ext>
            </a:extLst>
          </p:cNvPr>
          <p:cNvSpPr>
            <a:spLocks noGrp="1"/>
          </p:cNvSpPr>
          <p:nvPr>
            <p:ph type="sldNum" sz="quarter" idx="12"/>
          </p:nvPr>
        </p:nvSpPr>
        <p:spPr/>
        <p:txBody>
          <a:bodyPr/>
          <a:lstStyle/>
          <a:p>
            <a:fld id="{BC9E6684-BBAF-2B44-BA0B-A4B011DBF27F}" type="slidenum">
              <a:rPr lang="en-US" smtClean="0"/>
              <a:t>1</a:t>
            </a:fld>
            <a:endParaRPr lang="en-US"/>
          </a:p>
        </p:txBody>
      </p:sp>
    </p:spTree>
    <p:extLst>
      <p:ext uri="{BB962C8B-B14F-4D97-AF65-F5344CB8AC3E}">
        <p14:creationId xmlns:p14="http://schemas.microsoft.com/office/powerpoint/2010/main" val="349548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BA67-D100-4140-BB9D-9396D6E36E7D}"/>
              </a:ext>
            </a:extLst>
          </p:cNvPr>
          <p:cNvSpPr>
            <a:spLocks noGrp="1"/>
          </p:cNvSpPr>
          <p:nvPr>
            <p:ph type="title"/>
          </p:nvPr>
        </p:nvSpPr>
        <p:spPr/>
        <p:txBody>
          <a:bodyPr>
            <a:normAutofit/>
          </a:bodyPr>
          <a:lstStyle/>
          <a:p>
            <a:r>
              <a:rPr lang="en-US" sz="3600" dirty="0"/>
              <a:t>Output Files from Code – Fluence for Thresholds</a:t>
            </a:r>
          </a:p>
        </p:txBody>
      </p:sp>
      <p:pic>
        <p:nvPicPr>
          <p:cNvPr id="5" name="Picture 4">
            <a:extLst>
              <a:ext uri="{FF2B5EF4-FFF2-40B4-BE49-F238E27FC236}">
                <a16:creationId xmlns:a16="http://schemas.microsoft.com/office/drawing/2014/main" id="{A2DBB28D-B92C-6043-9784-9ACB65D711EC}"/>
              </a:ext>
            </a:extLst>
          </p:cNvPr>
          <p:cNvPicPr>
            <a:picLocks noChangeAspect="1"/>
          </p:cNvPicPr>
          <p:nvPr/>
        </p:nvPicPr>
        <p:blipFill>
          <a:blip r:embed="rId2"/>
          <a:stretch>
            <a:fillRect/>
          </a:stretch>
        </p:blipFill>
        <p:spPr>
          <a:xfrm>
            <a:off x="1860549" y="3639281"/>
            <a:ext cx="8470900" cy="2743200"/>
          </a:xfrm>
          <a:prstGeom prst="rect">
            <a:avLst/>
          </a:prstGeom>
        </p:spPr>
      </p:pic>
      <p:sp>
        <p:nvSpPr>
          <p:cNvPr id="6" name="TextBox 5">
            <a:extLst>
              <a:ext uri="{FF2B5EF4-FFF2-40B4-BE49-F238E27FC236}">
                <a16:creationId xmlns:a16="http://schemas.microsoft.com/office/drawing/2014/main" id="{73CECD9C-8894-4C4B-8DB3-3AAE342AB875}"/>
              </a:ext>
            </a:extLst>
          </p:cNvPr>
          <p:cNvSpPr txBox="1"/>
          <p:nvPr/>
        </p:nvSpPr>
        <p:spPr>
          <a:xfrm>
            <a:off x="526472" y="1538647"/>
            <a:ext cx="11139055" cy="1754326"/>
          </a:xfrm>
          <a:prstGeom prst="rect">
            <a:avLst/>
          </a:prstGeom>
          <a:noFill/>
        </p:spPr>
        <p:txBody>
          <a:bodyPr wrap="square" rtlCol="0">
            <a:spAutoFit/>
          </a:bodyPr>
          <a:lstStyle/>
          <a:p>
            <a:r>
              <a:rPr lang="en-US" dirty="0"/>
              <a:t>Output files containing the </a:t>
            </a:r>
            <a:r>
              <a:rPr lang="en-US" b="1" dirty="0"/>
              <a:t>event-integrated fluence for each of the integral or differential energy bins</a:t>
            </a:r>
            <a:r>
              <a:rPr lang="en-US" dirty="0"/>
              <a:t>, as specified by user. There is a fluence file that corresponds to each threshold definition. For example, for GOES-13 spacecraft differential channels for Jan. 23, 2012 event:</a:t>
            </a:r>
          </a:p>
          <a:p>
            <a:endParaRPr lang="en-US" dirty="0"/>
          </a:p>
          <a:p>
            <a:r>
              <a:rPr lang="en-US" dirty="0"/>
              <a:t>&gt;10 MeV, 10 pfu:  fluence_GOES-13_differential_gt10_2012_1_23.csv</a:t>
            </a:r>
          </a:p>
          <a:p>
            <a:r>
              <a:rPr lang="en-US" dirty="0"/>
              <a:t>&gt;100 MeV, 1 pfu:  fluence_GOES-13_differential_gt100_2012_1_23.csv</a:t>
            </a:r>
          </a:p>
        </p:txBody>
      </p:sp>
      <p:sp>
        <p:nvSpPr>
          <p:cNvPr id="3" name="Slide Number Placeholder 2">
            <a:extLst>
              <a:ext uri="{FF2B5EF4-FFF2-40B4-BE49-F238E27FC236}">
                <a16:creationId xmlns:a16="http://schemas.microsoft.com/office/drawing/2014/main" id="{F5F77C4B-1984-C84C-B973-2AE549FCF797}"/>
              </a:ext>
            </a:extLst>
          </p:cNvPr>
          <p:cNvSpPr>
            <a:spLocks noGrp="1"/>
          </p:cNvSpPr>
          <p:nvPr>
            <p:ph type="sldNum" sz="quarter" idx="12"/>
          </p:nvPr>
        </p:nvSpPr>
        <p:spPr/>
        <p:txBody>
          <a:bodyPr/>
          <a:lstStyle/>
          <a:p>
            <a:fld id="{BC9E6684-BBAF-2B44-BA0B-A4B011DBF27F}" type="slidenum">
              <a:rPr lang="en-US" smtClean="0"/>
              <a:t>10</a:t>
            </a:fld>
            <a:endParaRPr lang="en-US"/>
          </a:p>
        </p:txBody>
      </p:sp>
    </p:spTree>
    <p:extLst>
      <p:ext uri="{BB962C8B-B14F-4D97-AF65-F5344CB8AC3E}">
        <p14:creationId xmlns:p14="http://schemas.microsoft.com/office/powerpoint/2010/main" val="23309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BA67-D100-4140-BB9D-9396D6E36E7D}"/>
              </a:ext>
            </a:extLst>
          </p:cNvPr>
          <p:cNvSpPr>
            <a:spLocks noGrp="1"/>
          </p:cNvSpPr>
          <p:nvPr>
            <p:ph type="title"/>
          </p:nvPr>
        </p:nvSpPr>
        <p:spPr/>
        <p:txBody>
          <a:bodyPr>
            <a:normAutofit/>
          </a:bodyPr>
          <a:lstStyle/>
          <a:p>
            <a:r>
              <a:rPr lang="en-US" sz="3600" dirty="0"/>
              <a:t>Output Files from Code – All Other Values for Thresholds</a:t>
            </a:r>
          </a:p>
        </p:txBody>
      </p:sp>
      <p:sp>
        <p:nvSpPr>
          <p:cNvPr id="6" name="TextBox 5">
            <a:extLst>
              <a:ext uri="{FF2B5EF4-FFF2-40B4-BE49-F238E27FC236}">
                <a16:creationId xmlns:a16="http://schemas.microsoft.com/office/drawing/2014/main" id="{73CECD9C-8894-4C4B-8DB3-3AAE342AB875}"/>
              </a:ext>
            </a:extLst>
          </p:cNvPr>
          <p:cNvSpPr txBox="1"/>
          <p:nvPr/>
        </p:nvSpPr>
        <p:spPr>
          <a:xfrm>
            <a:off x="526472" y="1538647"/>
            <a:ext cx="11139055" cy="1477328"/>
          </a:xfrm>
          <a:prstGeom prst="rect">
            <a:avLst/>
          </a:prstGeom>
          <a:noFill/>
        </p:spPr>
        <p:txBody>
          <a:bodyPr wrap="square" rtlCol="0">
            <a:spAutoFit/>
          </a:bodyPr>
          <a:lstStyle/>
          <a:p>
            <a:r>
              <a:rPr lang="en-US" dirty="0"/>
              <a:t>Output files containing the event-integrated fluence for the integral or differential energy bins, as specified by user. There is a fluence file that corresponds to each threshold definition. For example, for GOES-13 spacecraft differential channels for Jan. 23, 2012 event:</a:t>
            </a:r>
          </a:p>
          <a:p>
            <a:endParaRPr lang="en-US" dirty="0"/>
          </a:p>
          <a:p>
            <a:r>
              <a:rPr lang="en-US" dirty="0"/>
              <a:t>sep_values_GOES-13_differential_2012_1_23.csv</a:t>
            </a:r>
          </a:p>
        </p:txBody>
      </p:sp>
      <p:pic>
        <p:nvPicPr>
          <p:cNvPr id="4" name="Picture 3">
            <a:extLst>
              <a:ext uri="{FF2B5EF4-FFF2-40B4-BE49-F238E27FC236}">
                <a16:creationId xmlns:a16="http://schemas.microsoft.com/office/drawing/2014/main" id="{5C34DB15-BDF7-ED4A-BEF7-BBB70A4EBD2F}"/>
              </a:ext>
            </a:extLst>
          </p:cNvPr>
          <p:cNvPicPr>
            <a:picLocks noChangeAspect="1"/>
          </p:cNvPicPr>
          <p:nvPr/>
        </p:nvPicPr>
        <p:blipFill>
          <a:blip r:embed="rId2"/>
          <a:stretch>
            <a:fillRect/>
          </a:stretch>
        </p:blipFill>
        <p:spPr>
          <a:xfrm>
            <a:off x="-1" y="3525109"/>
            <a:ext cx="12192000" cy="774778"/>
          </a:xfrm>
          <a:prstGeom prst="rect">
            <a:avLst/>
          </a:prstGeom>
        </p:spPr>
      </p:pic>
      <p:sp>
        <p:nvSpPr>
          <p:cNvPr id="9" name="Left Brace 8">
            <a:extLst>
              <a:ext uri="{FF2B5EF4-FFF2-40B4-BE49-F238E27FC236}">
                <a16:creationId xmlns:a16="http://schemas.microsoft.com/office/drawing/2014/main" id="{1A3CAB8A-F290-B24A-AF92-21CB7F903276}"/>
              </a:ext>
            </a:extLst>
          </p:cNvPr>
          <p:cNvSpPr/>
          <p:nvPr/>
        </p:nvSpPr>
        <p:spPr>
          <a:xfrm rot="16200000">
            <a:off x="1427018" y="3981232"/>
            <a:ext cx="387927" cy="1025236"/>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4044B50-A45A-8C40-A852-B0CDC5C20B3C}"/>
              </a:ext>
            </a:extLst>
          </p:cNvPr>
          <p:cNvSpPr txBox="1"/>
          <p:nvPr/>
        </p:nvSpPr>
        <p:spPr>
          <a:xfrm>
            <a:off x="526472" y="4809021"/>
            <a:ext cx="2202872" cy="369332"/>
          </a:xfrm>
          <a:prstGeom prst="rect">
            <a:avLst/>
          </a:prstGeom>
          <a:noFill/>
        </p:spPr>
        <p:txBody>
          <a:bodyPr wrap="square" rtlCol="0">
            <a:spAutoFit/>
          </a:bodyPr>
          <a:lstStyle/>
          <a:p>
            <a:r>
              <a:rPr lang="en-US" dirty="0"/>
              <a:t>Threshold definition</a:t>
            </a:r>
          </a:p>
        </p:txBody>
      </p:sp>
      <p:cxnSp>
        <p:nvCxnSpPr>
          <p:cNvPr id="14" name="Straight Arrow Connector 13">
            <a:extLst>
              <a:ext uri="{FF2B5EF4-FFF2-40B4-BE49-F238E27FC236}">
                <a16:creationId xmlns:a16="http://schemas.microsoft.com/office/drawing/2014/main" id="{07DE3630-CBB6-BB48-9D86-3313F4CA4D5A}"/>
              </a:ext>
            </a:extLst>
          </p:cNvPr>
          <p:cNvCxnSpPr>
            <a:cxnSpLocks/>
          </p:cNvCxnSpPr>
          <p:nvPr/>
        </p:nvCxnSpPr>
        <p:spPr>
          <a:xfrm flipV="1">
            <a:off x="3241964"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8497278-64F7-F140-B1E3-EC1A3EE88DB1}"/>
              </a:ext>
            </a:extLst>
          </p:cNvPr>
          <p:cNvSpPr txBox="1"/>
          <p:nvPr/>
        </p:nvSpPr>
        <p:spPr>
          <a:xfrm>
            <a:off x="2549237" y="5271850"/>
            <a:ext cx="1385454" cy="923330"/>
          </a:xfrm>
          <a:prstGeom prst="rect">
            <a:avLst/>
          </a:prstGeom>
          <a:noFill/>
        </p:spPr>
        <p:txBody>
          <a:bodyPr wrap="square" rtlCol="0">
            <a:spAutoFit/>
          </a:bodyPr>
          <a:lstStyle/>
          <a:p>
            <a:r>
              <a:rPr lang="en-US" dirty="0"/>
              <a:t>Time of first threshold crossing</a:t>
            </a:r>
          </a:p>
        </p:txBody>
      </p:sp>
      <p:cxnSp>
        <p:nvCxnSpPr>
          <p:cNvPr id="19" name="Straight Arrow Connector 18">
            <a:extLst>
              <a:ext uri="{FF2B5EF4-FFF2-40B4-BE49-F238E27FC236}">
                <a16:creationId xmlns:a16="http://schemas.microsoft.com/office/drawing/2014/main" id="{57386857-B10B-F54A-830A-830A00200280}"/>
              </a:ext>
            </a:extLst>
          </p:cNvPr>
          <p:cNvCxnSpPr>
            <a:cxnSpLocks/>
          </p:cNvCxnSpPr>
          <p:nvPr/>
        </p:nvCxnSpPr>
        <p:spPr>
          <a:xfrm flipV="1">
            <a:off x="4627420"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D87FE53-A808-F54D-AAB3-85D8D5940C86}"/>
              </a:ext>
            </a:extLst>
          </p:cNvPr>
          <p:cNvSpPr txBox="1"/>
          <p:nvPr/>
        </p:nvSpPr>
        <p:spPr>
          <a:xfrm>
            <a:off x="4017815" y="5271850"/>
            <a:ext cx="1260764" cy="1200329"/>
          </a:xfrm>
          <a:prstGeom prst="rect">
            <a:avLst/>
          </a:prstGeom>
          <a:noFill/>
        </p:spPr>
        <p:txBody>
          <a:bodyPr wrap="square" rtlCol="0">
            <a:spAutoFit/>
          </a:bodyPr>
          <a:lstStyle/>
          <a:p>
            <a:r>
              <a:rPr lang="en-US" dirty="0"/>
              <a:t>Peak flux between start and end times</a:t>
            </a:r>
          </a:p>
        </p:txBody>
      </p:sp>
      <p:cxnSp>
        <p:nvCxnSpPr>
          <p:cNvPr id="21" name="Straight Arrow Connector 20">
            <a:extLst>
              <a:ext uri="{FF2B5EF4-FFF2-40B4-BE49-F238E27FC236}">
                <a16:creationId xmlns:a16="http://schemas.microsoft.com/office/drawing/2014/main" id="{7948F334-A893-C84B-91A3-B009F2FBAEAE}"/>
              </a:ext>
            </a:extLst>
          </p:cNvPr>
          <p:cNvCxnSpPr>
            <a:cxnSpLocks/>
          </p:cNvCxnSpPr>
          <p:nvPr/>
        </p:nvCxnSpPr>
        <p:spPr>
          <a:xfrm flipV="1">
            <a:off x="5818912"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7A18DA3-A3A2-8E41-B83A-2A33EA3D45AB}"/>
              </a:ext>
            </a:extLst>
          </p:cNvPr>
          <p:cNvSpPr txBox="1"/>
          <p:nvPr/>
        </p:nvSpPr>
        <p:spPr>
          <a:xfrm>
            <a:off x="5334003" y="5271850"/>
            <a:ext cx="969818" cy="646331"/>
          </a:xfrm>
          <a:prstGeom prst="rect">
            <a:avLst/>
          </a:prstGeom>
          <a:noFill/>
        </p:spPr>
        <p:txBody>
          <a:bodyPr wrap="square" rtlCol="0">
            <a:spAutoFit/>
          </a:bodyPr>
          <a:lstStyle/>
          <a:p>
            <a:r>
              <a:rPr lang="en-US" dirty="0"/>
              <a:t>Time of Peak</a:t>
            </a:r>
          </a:p>
        </p:txBody>
      </p:sp>
      <p:cxnSp>
        <p:nvCxnSpPr>
          <p:cNvPr id="23" name="Straight Arrow Connector 22">
            <a:extLst>
              <a:ext uri="{FF2B5EF4-FFF2-40B4-BE49-F238E27FC236}">
                <a16:creationId xmlns:a16="http://schemas.microsoft.com/office/drawing/2014/main" id="{1DB7F0FD-A06B-3241-8F92-CEDCE0CC0920}"/>
              </a:ext>
            </a:extLst>
          </p:cNvPr>
          <p:cNvCxnSpPr>
            <a:cxnSpLocks/>
          </p:cNvCxnSpPr>
          <p:nvPr/>
        </p:nvCxnSpPr>
        <p:spPr>
          <a:xfrm flipV="1">
            <a:off x="6761021"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86B7AF-8F1D-B24C-A052-6FC59ED009B9}"/>
              </a:ext>
            </a:extLst>
          </p:cNvPr>
          <p:cNvSpPr txBox="1"/>
          <p:nvPr/>
        </p:nvSpPr>
        <p:spPr>
          <a:xfrm>
            <a:off x="6303821" y="5271850"/>
            <a:ext cx="1122218" cy="923330"/>
          </a:xfrm>
          <a:prstGeom prst="rect">
            <a:avLst/>
          </a:prstGeom>
          <a:noFill/>
        </p:spPr>
        <p:txBody>
          <a:bodyPr wrap="square" rtlCol="0">
            <a:spAutoFit/>
          </a:bodyPr>
          <a:lstStyle/>
          <a:p>
            <a:r>
              <a:rPr lang="en-US" dirty="0"/>
              <a:t>Time from start to peak</a:t>
            </a:r>
          </a:p>
        </p:txBody>
      </p:sp>
      <p:cxnSp>
        <p:nvCxnSpPr>
          <p:cNvPr id="25" name="Straight Arrow Connector 24">
            <a:extLst>
              <a:ext uri="{FF2B5EF4-FFF2-40B4-BE49-F238E27FC236}">
                <a16:creationId xmlns:a16="http://schemas.microsoft.com/office/drawing/2014/main" id="{F03F373F-F2C7-8541-8802-1701D29AC4CA}"/>
              </a:ext>
            </a:extLst>
          </p:cNvPr>
          <p:cNvCxnSpPr>
            <a:cxnSpLocks/>
          </p:cNvCxnSpPr>
          <p:nvPr/>
        </p:nvCxnSpPr>
        <p:spPr>
          <a:xfrm flipV="1">
            <a:off x="7730840"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A516BE-E8B3-BF42-9205-6D85C6AC34AC}"/>
              </a:ext>
            </a:extLst>
          </p:cNvPr>
          <p:cNvSpPr txBox="1"/>
          <p:nvPr/>
        </p:nvSpPr>
        <p:spPr>
          <a:xfrm>
            <a:off x="7426039" y="5271850"/>
            <a:ext cx="928252" cy="646331"/>
          </a:xfrm>
          <a:prstGeom prst="rect">
            <a:avLst/>
          </a:prstGeom>
          <a:noFill/>
        </p:spPr>
        <p:txBody>
          <a:bodyPr wrap="square" rtlCol="0">
            <a:spAutoFit/>
          </a:bodyPr>
          <a:lstStyle/>
          <a:p>
            <a:r>
              <a:rPr lang="en-US" dirty="0"/>
              <a:t>End of event</a:t>
            </a:r>
          </a:p>
        </p:txBody>
      </p:sp>
      <p:cxnSp>
        <p:nvCxnSpPr>
          <p:cNvPr id="28" name="Straight Arrow Connector 27">
            <a:extLst>
              <a:ext uri="{FF2B5EF4-FFF2-40B4-BE49-F238E27FC236}">
                <a16:creationId xmlns:a16="http://schemas.microsoft.com/office/drawing/2014/main" id="{210D577E-1D6E-114B-9D7E-291DFB5B5D76}"/>
              </a:ext>
            </a:extLst>
          </p:cNvPr>
          <p:cNvCxnSpPr>
            <a:cxnSpLocks/>
          </p:cNvCxnSpPr>
          <p:nvPr/>
        </p:nvCxnSpPr>
        <p:spPr>
          <a:xfrm flipV="1">
            <a:off x="8562112" y="4299886"/>
            <a:ext cx="0" cy="8784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4A9B69-ECD4-DD4D-85D8-449F37706F44}"/>
              </a:ext>
            </a:extLst>
          </p:cNvPr>
          <p:cNvSpPr txBox="1"/>
          <p:nvPr/>
        </p:nvSpPr>
        <p:spPr>
          <a:xfrm>
            <a:off x="8160328" y="5271850"/>
            <a:ext cx="1316181" cy="646331"/>
          </a:xfrm>
          <a:prstGeom prst="rect">
            <a:avLst/>
          </a:prstGeom>
          <a:noFill/>
        </p:spPr>
        <p:txBody>
          <a:bodyPr wrap="square" rtlCol="0">
            <a:spAutoFit/>
          </a:bodyPr>
          <a:lstStyle/>
          <a:p>
            <a:r>
              <a:rPr lang="en-US" dirty="0"/>
              <a:t>End time – start time</a:t>
            </a:r>
          </a:p>
        </p:txBody>
      </p:sp>
      <p:sp>
        <p:nvSpPr>
          <p:cNvPr id="30" name="TextBox 29">
            <a:extLst>
              <a:ext uri="{FF2B5EF4-FFF2-40B4-BE49-F238E27FC236}">
                <a16:creationId xmlns:a16="http://schemas.microsoft.com/office/drawing/2014/main" id="{721075A7-D4B6-C84C-9242-0864B383EDAE}"/>
              </a:ext>
            </a:extLst>
          </p:cNvPr>
          <p:cNvSpPr txBox="1"/>
          <p:nvPr/>
        </p:nvSpPr>
        <p:spPr>
          <a:xfrm>
            <a:off x="9642770" y="4753187"/>
            <a:ext cx="2410691" cy="2031325"/>
          </a:xfrm>
          <a:prstGeom prst="rect">
            <a:avLst/>
          </a:prstGeom>
          <a:noFill/>
        </p:spPr>
        <p:txBody>
          <a:bodyPr wrap="square" rtlCol="0">
            <a:spAutoFit/>
          </a:bodyPr>
          <a:lstStyle/>
          <a:p>
            <a:r>
              <a:rPr lang="en-US" dirty="0"/>
              <a:t>&gt;10 MeV and &gt;100 MeV event-integrated fluences integrated between the start and end times for the threshold definition in the row. Units [cm</a:t>
            </a:r>
            <a:r>
              <a:rPr lang="en-US" baseline="30000" dirty="0"/>
              <a:t>-2</a:t>
            </a:r>
            <a:r>
              <a:rPr lang="en-US" dirty="0"/>
              <a:t>]</a:t>
            </a:r>
          </a:p>
        </p:txBody>
      </p:sp>
      <p:sp>
        <p:nvSpPr>
          <p:cNvPr id="31" name="Left Brace 30">
            <a:extLst>
              <a:ext uri="{FF2B5EF4-FFF2-40B4-BE49-F238E27FC236}">
                <a16:creationId xmlns:a16="http://schemas.microsoft.com/office/drawing/2014/main" id="{3E93719F-5090-0241-AA3D-067B00FD3F18}"/>
              </a:ext>
            </a:extLst>
          </p:cNvPr>
          <p:cNvSpPr/>
          <p:nvPr/>
        </p:nvSpPr>
        <p:spPr>
          <a:xfrm rot="16200000">
            <a:off x="10654153" y="3981232"/>
            <a:ext cx="387927" cy="1025236"/>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9CC4AA4-81F6-3446-B8EF-776B7A56F3E6}"/>
              </a:ext>
            </a:extLst>
          </p:cNvPr>
          <p:cNvSpPr>
            <a:spLocks noGrp="1"/>
          </p:cNvSpPr>
          <p:nvPr>
            <p:ph type="sldNum" sz="quarter" idx="12"/>
          </p:nvPr>
        </p:nvSpPr>
        <p:spPr/>
        <p:txBody>
          <a:bodyPr/>
          <a:lstStyle/>
          <a:p>
            <a:fld id="{BC9E6684-BBAF-2B44-BA0B-A4B011DBF27F}" type="slidenum">
              <a:rPr lang="en-US" smtClean="0"/>
              <a:t>11</a:t>
            </a:fld>
            <a:endParaRPr lang="en-US"/>
          </a:p>
        </p:txBody>
      </p:sp>
    </p:spTree>
    <p:extLst>
      <p:ext uri="{BB962C8B-B14F-4D97-AF65-F5344CB8AC3E}">
        <p14:creationId xmlns:p14="http://schemas.microsoft.com/office/powerpoint/2010/main" val="227290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23C0-2D85-0545-8EBA-83AD7A3481B5}"/>
              </a:ext>
            </a:extLst>
          </p:cNvPr>
          <p:cNvSpPr>
            <a:spLocks noGrp="1"/>
          </p:cNvSpPr>
          <p:nvPr>
            <p:ph type="title"/>
          </p:nvPr>
        </p:nvSpPr>
        <p:spPr/>
        <p:txBody>
          <a:bodyPr/>
          <a:lstStyle/>
          <a:p>
            <a:r>
              <a:rPr lang="en-US" dirty="0"/>
              <a:t>Using the Code with Model Results</a:t>
            </a:r>
          </a:p>
        </p:txBody>
      </p:sp>
      <p:sp>
        <p:nvSpPr>
          <p:cNvPr id="3" name="Content Placeholder 2">
            <a:extLst>
              <a:ext uri="{FF2B5EF4-FFF2-40B4-BE49-F238E27FC236}">
                <a16:creationId xmlns:a16="http://schemas.microsoft.com/office/drawing/2014/main" id="{344F8AA2-34E1-CB46-858B-DCCC55F070C8}"/>
              </a:ext>
            </a:extLst>
          </p:cNvPr>
          <p:cNvSpPr>
            <a:spLocks noGrp="1"/>
          </p:cNvSpPr>
          <p:nvPr>
            <p:ph idx="1"/>
          </p:nvPr>
        </p:nvSpPr>
        <p:spPr/>
        <p:txBody>
          <a:bodyPr>
            <a:normAutofit/>
          </a:bodyPr>
          <a:lstStyle/>
          <a:p>
            <a:r>
              <a:rPr lang="en-US" sz="2400" b="1" dirty="0"/>
              <a:t>If you would like me (Katie Whitman) to fill out these values for you on the following slides, you may send me flux time profiles output from your model in a text or csv file (</a:t>
            </a:r>
            <a:r>
              <a:rPr lang="en-US" sz="2400" b="1" dirty="0" err="1"/>
              <a:t>Kathryn.Whitman@nasa.gov</a:t>
            </a:r>
            <a:r>
              <a:rPr lang="en-US" sz="2400" b="1" dirty="0"/>
              <a:t>). </a:t>
            </a:r>
          </a:p>
          <a:p>
            <a:pPr lvl="1"/>
            <a:r>
              <a:rPr lang="en-US" sz="2000" dirty="0"/>
              <a:t>Time in YYYY-MM-DD HH:MM:SS in the first column</a:t>
            </a:r>
          </a:p>
          <a:p>
            <a:pPr lvl="1"/>
            <a:r>
              <a:rPr lang="en-US" sz="2000" dirty="0"/>
              <a:t>Fluxes in each additional column</a:t>
            </a:r>
          </a:p>
          <a:p>
            <a:pPr lvl="1"/>
            <a:r>
              <a:rPr lang="en-US" sz="2000" dirty="0"/>
              <a:t>Indicate the associated energy bins for each column</a:t>
            </a:r>
          </a:p>
          <a:p>
            <a:pPr lvl="1"/>
            <a:r>
              <a:rPr lang="en-US" sz="2000" dirty="0"/>
              <a:t>If prepared by Katie, all model files and results will NOT be shared and will be sent only to you so you may choose to share at SHINE</a:t>
            </a:r>
          </a:p>
          <a:p>
            <a:r>
              <a:rPr lang="en-US" sz="2400" b="1" dirty="0"/>
              <a:t>You may also use the code distributed with this presentation: </a:t>
            </a:r>
            <a:r>
              <a:rPr lang="en-US" sz="2400" b="1" dirty="0" err="1"/>
              <a:t>operation_sep_quantities.py</a:t>
            </a:r>
            <a:r>
              <a:rPr lang="en-US" sz="2400" b="1" dirty="0"/>
              <a:t>. Write to Katie for support with the code.</a:t>
            </a:r>
          </a:p>
          <a:p>
            <a:r>
              <a:rPr lang="en-US" sz="2400" dirty="0"/>
              <a:t>Or use your own method, but we are trying to make this as easy as possible for modelers to participate!!</a:t>
            </a:r>
          </a:p>
          <a:p>
            <a:endParaRPr lang="en-US" sz="2400" dirty="0"/>
          </a:p>
        </p:txBody>
      </p:sp>
      <p:sp>
        <p:nvSpPr>
          <p:cNvPr id="4" name="Slide Number Placeholder 3">
            <a:extLst>
              <a:ext uri="{FF2B5EF4-FFF2-40B4-BE49-F238E27FC236}">
                <a16:creationId xmlns:a16="http://schemas.microsoft.com/office/drawing/2014/main" id="{4227C166-5E56-9147-9309-BE8C1977FB28}"/>
              </a:ext>
            </a:extLst>
          </p:cNvPr>
          <p:cNvSpPr>
            <a:spLocks noGrp="1"/>
          </p:cNvSpPr>
          <p:nvPr>
            <p:ph type="sldNum" sz="quarter" idx="12"/>
          </p:nvPr>
        </p:nvSpPr>
        <p:spPr/>
        <p:txBody>
          <a:bodyPr/>
          <a:lstStyle/>
          <a:p>
            <a:fld id="{BC9E6684-BBAF-2B44-BA0B-A4B011DBF27F}" type="slidenum">
              <a:rPr lang="en-US" smtClean="0"/>
              <a:t>12</a:t>
            </a:fld>
            <a:endParaRPr lang="en-US"/>
          </a:p>
        </p:txBody>
      </p:sp>
    </p:spTree>
    <p:extLst>
      <p:ext uri="{BB962C8B-B14F-4D97-AF65-F5344CB8AC3E}">
        <p14:creationId xmlns:p14="http://schemas.microsoft.com/office/powerpoint/2010/main" val="327238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173A-94B0-1746-A230-F96FE70715DB}"/>
              </a:ext>
            </a:extLst>
          </p:cNvPr>
          <p:cNvSpPr>
            <a:spLocks noGrp="1"/>
          </p:cNvSpPr>
          <p:nvPr>
            <p:ph type="title"/>
          </p:nvPr>
        </p:nvSpPr>
        <p:spPr/>
        <p:txBody>
          <a:bodyPr>
            <a:normAutofit/>
          </a:bodyPr>
          <a:lstStyle/>
          <a:p>
            <a:r>
              <a:rPr lang="en-US" sz="3600" dirty="0"/>
              <a:t>Approach to Calculating SEP Values for this Challenge</a:t>
            </a:r>
          </a:p>
        </p:txBody>
      </p:sp>
      <p:sp>
        <p:nvSpPr>
          <p:cNvPr id="3" name="Content Placeholder 2">
            <a:extLst>
              <a:ext uri="{FF2B5EF4-FFF2-40B4-BE49-F238E27FC236}">
                <a16:creationId xmlns:a16="http://schemas.microsoft.com/office/drawing/2014/main" id="{A22504FB-67EE-7943-B354-E787B6C674EA}"/>
              </a:ext>
            </a:extLst>
          </p:cNvPr>
          <p:cNvSpPr>
            <a:spLocks noGrp="1"/>
          </p:cNvSpPr>
          <p:nvPr>
            <p:ph idx="1"/>
          </p:nvPr>
        </p:nvSpPr>
        <p:spPr>
          <a:xfrm>
            <a:off x="838200" y="1825625"/>
            <a:ext cx="10515600" cy="4903948"/>
          </a:xfrm>
        </p:spPr>
        <p:txBody>
          <a:bodyPr>
            <a:normAutofit/>
          </a:bodyPr>
          <a:lstStyle/>
          <a:p>
            <a:r>
              <a:rPr lang="en-US" sz="2000" b="1" dirty="0">
                <a:solidFill>
                  <a:srgbClr val="FF0000"/>
                </a:solidFill>
              </a:rPr>
              <a:t>SEP measurements depend on: </a:t>
            </a:r>
          </a:p>
          <a:p>
            <a:pPr lvl="1"/>
            <a:r>
              <a:rPr lang="en-US" sz="1800" b="1" dirty="0">
                <a:solidFill>
                  <a:srgbClr val="FF0000"/>
                </a:solidFill>
              </a:rPr>
              <a:t>The instruments with which they are taken</a:t>
            </a:r>
          </a:p>
          <a:p>
            <a:pPr lvl="1"/>
            <a:r>
              <a:rPr lang="en-US" sz="1800" b="1" dirty="0">
                <a:solidFill>
                  <a:srgbClr val="FF0000"/>
                </a:solidFill>
              </a:rPr>
              <a:t>Choices made during post-processing</a:t>
            </a:r>
          </a:p>
          <a:p>
            <a:r>
              <a:rPr lang="en-US" sz="2000" dirty="0"/>
              <a:t>Values are reported here for multiple spacecraft and data sets:</a:t>
            </a:r>
          </a:p>
          <a:p>
            <a:pPr lvl="1"/>
            <a:r>
              <a:rPr lang="en-US" sz="1800" dirty="0"/>
              <a:t>GOES-15 corrected EPEAD fluxes from the west-facing detector</a:t>
            </a:r>
          </a:p>
          <a:p>
            <a:pPr lvl="2"/>
            <a:r>
              <a:rPr lang="en-US" sz="1400" dirty="0"/>
              <a:t>Differential channels</a:t>
            </a:r>
          </a:p>
          <a:p>
            <a:pPr lvl="2"/>
            <a:r>
              <a:rPr lang="en-US" sz="1400" dirty="0"/>
              <a:t>Integral channels</a:t>
            </a:r>
          </a:p>
          <a:p>
            <a:pPr lvl="1"/>
            <a:r>
              <a:rPr lang="en-US" sz="1800" dirty="0"/>
              <a:t>GOES-13 corrected EPEAD fluxes from the west-facing detector</a:t>
            </a:r>
          </a:p>
          <a:p>
            <a:pPr lvl="2"/>
            <a:r>
              <a:rPr lang="en-US" sz="1400" dirty="0"/>
              <a:t>Differential channels</a:t>
            </a:r>
          </a:p>
          <a:p>
            <a:pPr lvl="2"/>
            <a:r>
              <a:rPr lang="en-US" sz="1400" dirty="0"/>
              <a:t>Integral channels</a:t>
            </a:r>
          </a:p>
          <a:p>
            <a:pPr lvl="1"/>
            <a:r>
              <a:rPr lang="en-US" sz="1800" dirty="0"/>
              <a:t>ESA’s SEPEM (RSDv2) calibrated data set extending from 1974 – 2015</a:t>
            </a:r>
          </a:p>
          <a:p>
            <a:pPr lvl="1"/>
            <a:r>
              <a:rPr lang="en-US" sz="1800" dirty="0"/>
              <a:t>The SEPEM data set with a background-subtraction applied using a method developed at SRAG</a:t>
            </a:r>
          </a:p>
          <a:p>
            <a:r>
              <a:rPr lang="en-US" sz="2000" b="1" dirty="0">
                <a:solidFill>
                  <a:srgbClr val="0070C0"/>
                </a:solidFill>
              </a:rPr>
              <a:t>Measurements display a range of values and model performance should be considered in the context of that range</a:t>
            </a:r>
          </a:p>
        </p:txBody>
      </p:sp>
      <p:sp>
        <p:nvSpPr>
          <p:cNvPr id="4" name="Slide Number Placeholder 3">
            <a:extLst>
              <a:ext uri="{FF2B5EF4-FFF2-40B4-BE49-F238E27FC236}">
                <a16:creationId xmlns:a16="http://schemas.microsoft.com/office/drawing/2014/main" id="{E4073D40-3CAC-B94E-B698-8B236497A18E}"/>
              </a:ext>
            </a:extLst>
          </p:cNvPr>
          <p:cNvSpPr>
            <a:spLocks noGrp="1"/>
          </p:cNvSpPr>
          <p:nvPr>
            <p:ph type="sldNum" sz="quarter" idx="12"/>
          </p:nvPr>
        </p:nvSpPr>
        <p:spPr/>
        <p:txBody>
          <a:bodyPr/>
          <a:lstStyle/>
          <a:p>
            <a:fld id="{BC9E6684-BBAF-2B44-BA0B-A4B011DBF27F}" type="slidenum">
              <a:rPr lang="en-US" smtClean="0"/>
              <a:t>2</a:t>
            </a:fld>
            <a:endParaRPr lang="en-US"/>
          </a:p>
        </p:txBody>
      </p:sp>
    </p:spTree>
    <p:extLst>
      <p:ext uri="{BB962C8B-B14F-4D97-AF65-F5344CB8AC3E}">
        <p14:creationId xmlns:p14="http://schemas.microsoft.com/office/powerpoint/2010/main" val="143376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173A-94B0-1746-A230-F96FE70715DB}"/>
              </a:ext>
            </a:extLst>
          </p:cNvPr>
          <p:cNvSpPr>
            <a:spLocks noGrp="1"/>
          </p:cNvSpPr>
          <p:nvPr>
            <p:ph type="title"/>
          </p:nvPr>
        </p:nvSpPr>
        <p:spPr/>
        <p:txBody>
          <a:bodyPr>
            <a:normAutofit/>
          </a:bodyPr>
          <a:lstStyle/>
          <a:p>
            <a:r>
              <a:rPr lang="en-US" sz="3600" dirty="0"/>
              <a:t>Approach to Calculating SEP Values for this Challenge</a:t>
            </a:r>
          </a:p>
        </p:txBody>
      </p:sp>
      <p:sp>
        <p:nvSpPr>
          <p:cNvPr id="3" name="Content Placeholder 2">
            <a:extLst>
              <a:ext uri="{FF2B5EF4-FFF2-40B4-BE49-F238E27FC236}">
                <a16:creationId xmlns:a16="http://schemas.microsoft.com/office/drawing/2014/main" id="{A22504FB-67EE-7943-B354-E787B6C674EA}"/>
              </a:ext>
            </a:extLst>
          </p:cNvPr>
          <p:cNvSpPr>
            <a:spLocks noGrp="1"/>
          </p:cNvSpPr>
          <p:nvPr>
            <p:ph idx="1"/>
          </p:nvPr>
        </p:nvSpPr>
        <p:spPr/>
        <p:txBody>
          <a:bodyPr>
            <a:normAutofit/>
          </a:bodyPr>
          <a:lstStyle/>
          <a:p>
            <a:r>
              <a:rPr lang="en-US" sz="2000" b="1" dirty="0">
                <a:solidFill>
                  <a:srgbClr val="FF0000"/>
                </a:solidFill>
              </a:rPr>
              <a:t>SEP event definitions are selected to align with those used operationally by the Space Radiation Analysis Group (SRAG) when supporting the International Space Station (ISS) Mission Control </a:t>
            </a:r>
          </a:p>
          <a:p>
            <a:pPr lvl="1"/>
            <a:r>
              <a:rPr lang="en-US" sz="1800" b="1" dirty="0"/>
              <a:t>Threshold:</a:t>
            </a:r>
            <a:r>
              <a:rPr lang="en-US" sz="1800" dirty="0"/>
              <a:t> &gt;10 MeV proton flux exceeds 10 pfu (1/[cm</a:t>
            </a:r>
            <a:r>
              <a:rPr lang="en-US" sz="1800" baseline="30000" dirty="0"/>
              <a:t>2</a:t>
            </a:r>
            <a:r>
              <a:rPr lang="en-US" sz="1800" dirty="0"/>
              <a:t> s </a:t>
            </a:r>
            <a:r>
              <a:rPr lang="en-US" sz="1800" dirty="0" err="1"/>
              <a:t>sr</a:t>
            </a:r>
            <a:r>
              <a:rPr lang="en-US" sz="1800" dirty="0"/>
              <a:t>])</a:t>
            </a:r>
          </a:p>
          <a:p>
            <a:pPr lvl="2"/>
            <a:r>
              <a:rPr lang="en-US" sz="1400" b="1" dirty="0"/>
              <a:t>Consequence: </a:t>
            </a:r>
            <a:r>
              <a:rPr lang="en-US" sz="1400" dirty="0"/>
              <a:t>Awareness that proton levels are rising and provide support to Mission Control if an EVA is planned</a:t>
            </a:r>
          </a:p>
          <a:p>
            <a:pPr lvl="1"/>
            <a:r>
              <a:rPr lang="en-US" sz="1800" b="1" dirty="0"/>
              <a:t>Threshold:</a:t>
            </a:r>
            <a:r>
              <a:rPr lang="en-US" sz="1800" dirty="0"/>
              <a:t> &gt;100 MeV proton flux exceeds 1 pfu</a:t>
            </a:r>
          </a:p>
          <a:p>
            <a:pPr lvl="2"/>
            <a:r>
              <a:rPr lang="en-US" sz="1400" b="1" dirty="0"/>
              <a:t>Consequence: </a:t>
            </a:r>
            <a:r>
              <a:rPr lang="en-US" sz="1400" dirty="0"/>
              <a:t>24/7 support of Mission Control as proton levels can cause increased radiation dose behind shielding</a:t>
            </a:r>
          </a:p>
          <a:p>
            <a:pPr lvl="1"/>
            <a:r>
              <a:rPr lang="en-US" sz="1800" dirty="0"/>
              <a:t>SRAG currently monitors GOES-13 &gt;10 MeV and &gt; 100 MeV integral channels</a:t>
            </a:r>
          </a:p>
          <a:p>
            <a:pPr lvl="1"/>
            <a:r>
              <a:rPr lang="en-US" sz="1800" dirty="0"/>
              <a:t>Event end when 3 consecutive data points (15 minutes) fall below 0.85*threshold</a:t>
            </a:r>
          </a:p>
          <a:p>
            <a:pPr lvl="2"/>
            <a:r>
              <a:rPr lang="en-US" sz="1400" dirty="0"/>
              <a:t>Definition is somewhat arbitrary and was defined to keep the SRAG alarm code from retriggering as the proton flux decays slowly away around the threshold levels</a:t>
            </a:r>
          </a:p>
          <a:p>
            <a:pPr lvl="2"/>
            <a:r>
              <a:rPr lang="en-US" sz="1400" dirty="0"/>
              <a:t>&gt;100 MeV fluxes below 1 pfu will not cause significant increase in dose behind shielding, so the part of the event above these levels is the most important to quantify</a:t>
            </a:r>
          </a:p>
        </p:txBody>
      </p:sp>
      <p:sp>
        <p:nvSpPr>
          <p:cNvPr id="4" name="Slide Number Placeholder 3">
            <a:extLst>
              <a:ext uri="{FF2B5EF4-FFF2-40B4-BE49-F238E27FC236}">
                <a16:creationId xmlns:a16="http://schemas.microsoft.com/office/drawing/2014/main" id="{CEF10AA4-90CF-C249-9704-F0D8A01A8EC8}"/>
              </a:ext>
            </a:extLst>
          </p:cNvPr>
          <p:cNvSpPr>
            <a:spLocks noGrp="1"/>
          </p:cNvSpPr>
          <p:nvPr>
            <p:ph type="sldNum" sz="quarter" idx="12"/>
          </p:nvPr>
        </p:nvSpPr>
        <p:spPr/>
        <p:txBody>
          <a:bodyPr/>
          <a:lstStyle/>
          <a:p>
            <a:fld id="{BC9E6684-BBAF-2B44-BA0B-A4B011DBF27F}" type="slidenum">
              <a:rPr lang="en-US" smtClean="0"/>
              <a:t>3</a:t>
            </a:fld>
            <a:endParaRPr lang="en-US"/>
          </a:p>
        </p:txBody>
      </p:sp>
    </p:spTree>
    <p:extLst>
      <p:ext uri="{BB962C8B-B14F-4D97-AF65-F5344CB8AC3E}">
        <p14:creationId xmlns:p14="http://schemas.microsoft.com/office/powerpoint/2010/main" val="145466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22E-7E71-764B-91AD-EEB77EE1531F}"/>
              </a:ext>
            </a:extLst>
          </p:cNvPr>
          <p:cNvSpPr>
            <a:spLocks noGrp="1"/>
          </p:cNvSpPr>
          <p:nvPr>
            <p:ph type="title"/>
          </p:nvPr>
        </p:nvSpPr>
        <p:spPr/>
        <p:txBody>
          <a:bodyPr>
            <a:normAutofit/>
          </a:bodyPr>
          <a:lstStyle/>
          <a:p>
            <a:r>
              <a:rPr lang="en-US" sz="3600" dirty="0"/>
              <a:t>Code used to Calculate SEP Operational Quantities – </a:t>
            </a:r>
            <a:r>
              <a:rPr lang="en-US" sz="3600" b="1" dirty="0">
                <a:solidFill>
                  <a:srgbClr val="FF0000"/>
                </a:solidFill>
              </a:rPr>
              <a:t>Also for use with your model</a:t>
            </a:r>
          </a:p>
        </p:txBody>
      </p:sp>
      <p:sp>
        <p:nvSpPr>
          <p:cNvPr id="3" name="Content Placeholder 2">
            <a:extLst>
              <a:ext uri="{FF2B5EF4-FFF2-40B4-BE49-F238E27FC236}">
                <a16:creationId xmlns:a16="http://schemas.microsoft.com/office/drawing/2014/main" id="{831CA6E5-AA66-894B-ACEA-4155931F76AA}"/>
              </a:ext>
            </a:extLst>
          </p:cNvPr>
          <p:cNvSpPr>
            <a:spLocks noGrp="1"/>
          </p:cNvSpPr>
          <p:nvPr>
            <p:ph idx="1"/>
          </p:nvPr>
        </p:nvSpPr>
        <p:spPr>
          <a:xfrm>
            <a:off x="838200" y="1825624"/>
            <a:ext cx="10515600" cy="4852577"/>
          </a:xfrm>
        </p:spPr>
        <p:txBody>
          <a:bodyPr>
            <a:normAutofit/>
          </a:bodyPr>
          <a:lstStyle/>
          <a:p>
            <a:r>
              <a:rPr lang="en-US" sz="2000" dirty="0"/>
              <a:t>A user-friendly python 3 code was developed by Kathryn Whitman (</a:t>
            </a:r>
            <a:r>
              <a:rPr lang="en-US" sz="2000" dirty="0">
                <a:hlinkClick r:id="rId2"/>
              </a:rPr>
              <a:t>Kathryn.Whitman@nasa.gov</a:t>
            </a:r>
            <a:r>
              <a:rPr lang="en-US" sz="2000" dirty="0"/>
              <a:t>) to calculate the values requested for the SEP Modeling Challenge. </a:t>
            </a:r>
          </a:p>
          <a:p>
            <a:r>
              <a:rPr lang="en-US" sz="2000" b="1" dirty="0"/>
              <a:t>This code is sent along with this presentation to all SEP modelers so that the exact choices and methodology for determining the SEP values is transparent to all.</a:t>
            </a:r>
          </a:p>
          <a:p>
            <a:r>
              <a:rPr lang="en-US" sz="2000" dirty="0"/>
              <a:t>If the code is run with GOES-13 integral channels, the output will exactly match that generated by the SRAG operational alarm code.</a:t>
            </a:r>
          </a:p>
          <a:p>
            <a:endParaRPr lang="en-US" sz="2000" dirty="0"/>
          </a:p>
          <a:p>
            <a:r>
              <a:rPr lang="en-US" sz="2000" b="1" dirty="0"/>
              <a:t>Additional intention of this code: </a:t>
            </a:r>
            <a:r>
              <a:rPr lang="en-US" sz="2000" dirty="0"/>
              <a:t>For models that produce SEP time profiles, this code can be used to calculate exactly the same values in exactly the same way as data.</a:t>
            </a:r>
          </a:p>
          <a:p>
            <a:r>
              <a:rPr lang="en-US" sz="2000" dirty="0"/>
              <a:t>Users may input their own data set (e.g. model output or data with special post-processing, such as background subtraction)</a:t>
            </a:r>
          </a:p>
          <a:p>
            <a:r>
              <a:rPr lang="en-US" sz="2000" dirty="0"/>
              <a:t>Users may define their own threshold, e.g. &gt;50 MeV, 10 pfu, to control event start and end</a:t>
            </a:r>
          </a:p>
          <a:p>
            <a:r>
              <a:rPr lang="en-US" sz="1600" dirty="0">
                <a:solidFill>
                  <a:srgbClr val="FF0000"/>
                </a:solidFill>
              </a:rPr>
              <a:t>Note: The code is not smart enough to handle multiple SEP events in a row – please contact Katie if you want to use the code for a specific event and run into problems; Updates and modifications will be ongoing and made public</a:t>
            </a:r>
            <a:endParaRPr lang="en-US" sz="1600" dirty="0"/>
          </a:p>
          <a:p>
            <a:pPr lvl="1"/>
            <a:endParaRPr lang="en-US" sz="1600" dirty="0"/>
          </a:p>
        </p:txBody>
      </p:sp>
      <p:sp>
        <p:nvSpPr>
          <p:cNvPr id="4" name="Slide Number Placeholder 3">
            <a:extLst>
              <a:ext uri="{FF2B5EF4-FFF2-40B4-BE49-F238E27FC236}">
                <a16:creationId xmlns:a16="http://schemas.microsoft.com/office/drawing/2014/main" id="{122FDC94-2051-A543-A6FC-E622DE7E0891}"/>
              </a:ext>
            </a:extLst>
          </p:cNvPr>
          <p:cNvSpPr>
            <a:spLocks noGrp="1"/>
          </p:cNvSpPr>
          <p:nvPr>
            <p:ph type="sldNum" sz="quarter" idx="12"/>
          </p:nvPr>
        </p:nvSpPr>
        <p:spPr/>
        <p:txBody>
          <a:bodyPr/>
          <a:lstStyle/>
          <a:p>
            <a:fld id="{BC9E6684-BBAF-2B44-BA0B-A4B011DBF27F}" type="slidenum">
              <a:rPr lang="en-US" smtClean="0"/>
              <a:t>4</a:t>
            </a:fld>
            <a:endParaRPr lang="en-US"/>
          </a:p>
        </p:txBody>
      </p:sp>
    </p:spTree>
    <p:extLst>
      <p:ext uri="{BB962C8B-B14F-4D97-AF65-F5344CB8AC3E}">
        <p14:creationId xmlns:p14="http://schemas.microsoft.com/office/powerpoint/2010/main" val="379719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22E-7E71-764B-91AD-EEB77EE1531F}"/>
              </a:ext>
            </a:extLst>
          </p:cNvPr>
          <p:cNvSpPr>
            <a:spLocks noGrp="1"/>
          </p:cNvSpPr>
          <p:nvPr>
            <p:ph type="title"/>
          </p:nvPr>
        </p:nvSpPr>
        <p:spPr/>
        <p:txBody>
          <a:bodyPr>
            <a:normAutofit/>
          </a:bodyPr>
          <a:lstStyle/>
          <a:p>
            <a:r>
              <a:rPr lang="en-US" sz="3600" dirty="0"/>
              <a:t>Code to Calculate SEP Operational Quantities</a:t>
            </a:r>
          </a:p>
        </p:txBody>
      </p:sp>
      <p:sp>
        <p:nvSpPr>
          <p:cNvPr id="3" name="Content Placeholder 2">
            <a:extLst>
              <a:ext uri="{FF2B5EF4-FFF2-40B4-BE49-F238E27FC236}">
                <a16:creationId xmlns:a16="http://schemas.microsoft.com/office/drawing/2014/main" id="{831CA6E5-AA66-894B-ACEA-4155931F76AA}"/>
              </a:ext>
            </a:extLst>
          </p:cNvPr>
          <p:cNvSpPr>
            <a:spLocks noGrp="1"/>
          </p:cNvSpPr>
          <p:nvPr>
            <p:ph idx="1"/>
          </p:nvPr>
        </p:nvSpPr>
        <p:spPr>
          <a:xfrm>
            <a:off x="838200" y="1609871"/>
            <a:ext cx="10515600" cy="4893668"/>
          </a:xfrm>
        </p:spPr>
        <p:txBody>
          <a:bodyPr>
            <a:normAutofit/>
          </a:bodyPr>
          <a:lstStyle/>
          <a:p>
            <a:r>
              <a:rPr lang="en-US" sz="2000" dirty="0"/>
              <a:t>The code, </a:t>
            </a:r>
            <a:r>
              <a:rPr lang="en-US" sz="2000" dirty="0" err="1"/>
              <a:t>operational_sep_quantities.py</a:t>
            </a:r>
            <a:r>
              <a:rPr lang="en-US" sz="2000" dirty="0"/>
              <a:t>, does the following for a single SEP event:</a:t>
            </a:r>
            <a:endParaRPr lang="en-US" sz="1600" dirty="0"/>
          </a:p>
          <a:p>
            <a:pPr marL="800100" lvl="1" indent="-342900">
              <a:buFont typeface="+mj-lt"/>
              <a:buAutoNum type="arabicPeriod"/>
            </a:pPr>
            <a:r>
              <a:rPr lang="en-US" sz="1800" dirty="0"/>
              <a:t>Creates “data” and ”output” directories</a:t>
            </a:r>
          </a:p>
          <a:p>
            <a:pPr marL="800100" lvl="1" indent="-342900">
              <a:buFont typeface="+mj-lt"/>
              <a:buAutoNum type="arabicPeriod"/>
            </a:pPr>
            <a:endParaRPr lang="en-US" sz="1800" dirty="0"/>
          </a:p>
          <a:p>
            <a:pPr marL="800100" lvl="1" indent="-342900">
              <a:buFont typeface="+mj-lt"/>
              <a:buAutoNum type="arabicPeriod"/>
            </a:pPr>
            <a:r>
              <a:rPr lang="en-US" sz="1800" dirty="0"/>
              <a:t>Automatically downloads GOES-8 to GOES-15 data for requested time periods into “data”</a:t>
            </a:r>
          </a:p>
          <a:p>
            <a:pPr lvl="2"/>
            <a:r>
              <a:rPr lang="en-US" sz="1400" dirty="0"/>
              <a:t>User must match spacecraft to requested time period</a:t>
            </a:r>
          </a:p>
          <a:p>
            <a:pPr marL="800100" lvl="1" indent="-342900">
              <a:buFont typeface="+mj-lt"/>
              <a:buAutoNum type="arabicPeriod"/>
            </a:pPr>
            <a:endParaRPr lang="en-US" sz="1800" dirty="0"/>
          </a:p>
          <a:p>
            <a:pPr marL="800100" lvl="1" indent="-342900">
              <a:buFont typeface="+mj-lt"/>
              <a:buAutoNum type="arabicPeriod"/>
            </a:pPr>
            <a:r>
              <a:rPr lang="en-US" sz="1800" dirty="0"/>
              <a:t>To use SEPEM data, the user must first manually download and unzip file (URL in code) into ”data” directory. The code will then break up the data set into yearly files for faster reading.</a:t>
            </a:r>
          </a:p>
          <a:p>
            <a:pPr marL="800100" lvl="1" indent="-342900">
              <a:buFont typeface="+mj-lt"/>
              <a:buAutoNum type="arabicPeriod"/>
            </a:pPr>
            <a:endParaRPr lang="en-US" sz="1800" dirty="0"/>
          </a:p>
          <a:p>
            <a:pPr marL="800100" lvl="1" indent="-342900">
              <a:buFont typeface="+mj-lt"/>
              <a:buAutoNum type="arabicPeriod"/>
            </a:pPr>
            <a:r>
              <a:rPr lang="en-US" sz="1800" dirty="0"/>
              <a:t>Searches for data gaps (e.g. -999, assumes any negative flux is a data gap) and fills in the missing data by applying a </a:t>
            </a:r>
            <a:r>
              <a:rPr lang="en-US" sz="1800" b="1" dirty="0"/>
              <a:t>linear interpolation with time</a:t>
            </a:r>
          </a:p>
          <a:p>
            <a:pPr lvl="2"/>
            <a:r>
              <a:rPr lang="en-US" sz="1400" dirty="0"/>
              <a:t>Zero flux is treated as a valid value as model code may have real zero values</a:t>
            </a:r>
          </a:p>
          <a:p>
            <a:pPr marL="800100" lvl="1" indent="-342900">
              <a:buFont typeface="+mj-lt"/>
              <a:buAutoNum type="arabicPeriod"/>
            </a:pPr>
            <a:endParaRPr lang="en-US" sz="1800" dirty="0"/>
          </a:p>
          <a:p>
            <a:pPr marL="800100" lvl="1" indent="-342900">
              <a:buFont typeface="+mj-lt"/>
              <a:buAutoNum type="arabicPeriod"/>
            </a:pPr>
            <a:r>
              <a:rPr lang="en-US" sz="1800" dirty="0"/>
              <a:t>If user selects differential channels, code will estimate &gt;10 and &gt;100 MeV fluxes using </a:t>
            </a:r>
            <a:r>
              <a:rPr lang="en-US" sz="1800" b="1" dirty="0"/>
              <a:t>power-law interpolation across the energy bins</a:t>
            </a:r>
          </a:p>
        </p:txBody>
      </p:sp>
      <p:sp>
        <p:nvSpPr>
          <p:cNvPr id="4" name="Slide Number Placeholder 3">
            <a:extLst>
              <a:ext uri="{FF2B5EF4-FFF2-40B4-BE49-F238E27FC236}">
                <a16:creationId xmlns:a16="http://schemas.microsoft.com/office/drawing/2014/main" id="{D9A7C55C-48F6-C047-BC6F-8E0FB20D570A}"/>
              </a:ext>
            </a:extLst>
          </p:cNvPr>
          <p:cNvSpPr>
            <a:spLocks noGrp="1"/>
          </p:cNvSpPr>
          <p:nvPr>
            <p:ph type="sldNum" sz="quarter" idx="12"/>
          </p:nvPr>
        </p:nvSpPr>
        <p:spPr/>
        <p:txBody>
          <a:bodyPr/>
          <a:lstStyle/>
          <a:p>
            <a:fld id="{BC9E6684-BBAF-2B44-BA0B-A4B011DBF27F}" type="slidenum">
              <a:rPr lang="en-US" smtClean="0"/>
              <a:t>5</a:t>
            </a:fld>
            <a:endParaRPr lang="en-US"/>
          </a:p>
        </p:txBody>
      </p:sp>
    </p:spTree>
    <p:extLst>
      <p:ext uri="{BB962C8B-B14F-4D97-AF65-F5344CB8AC3E}">
        <p14:creationId xmlns:p14="http://schemas.microsoft.com/office/powerpoint/2010/main" val="132762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22E-7E71-764B-91AD-EEB77EE1531F}"/>
              </a:ext>
            </a:extLst>
          </p:cNvPr>
          <p:cNvSpPr>
            <a:spLocks noGrp="1"/>
          </p:cNvSpPr>
          <p:nvPr>
            <p:ph type="title"/>
          </p:nvPr>
        </p:nvSpPr>
        <p:spPr/>
        <p:txBody>
          <a:bodyPr>
            <a:normAutofit/>
          </a:bodyPr>
          <a:lstStyle/>
          <a:p>
            <a:r>
              <a:rPr lang="en-US" sz="3600" dirty="0"/>
              <a:t>Code to Calculate SEP Operational Quantities</a:t>
            </a:r>
          </a:p>
        </p:txBody>
      </p:sp>
      <p:sp>
        <p:nvSpPr>
          <p:cNvPr id="3" name="Content Placeholder 2">
            <a:extLst>
              <a:ext uri="{FF2B5EF4-FFF2-40B4-BE49-F238E27FC236}">
                <a16:creationId xmlns:a16="http://schemas.microsoft.com/office/drawing/2014/main" id="{831CA6E5-AA66-894B-ACEA-4155931F76AA}"/>
              </a:ext>
            </a:extLst>
          </p:cNvPr>
          <p:cNvSpPr>
            <a:spLocks noGrp="1"/>
          </p:cNvSpPr>
          <p:nvPr>
            <p:ph idx="1"/>
          </p:nvPr>
        </p:nvSpPr>
        <p:spPr>
          <a:xfrm>
            <a:off x="838200" y="1609871"/>
            <a:ext cx="10515600" cy="4893668"/>
          </a:xfrm>
        </p:spPr>
        <p:txBody>
          <a:bodyPr>
            <a:normAutofit/>
          </a:bodyPr>
          <a:lstStyle/>
          <a:p>
            <a:r>
              <a:rPr lang="en-US" sz="2000" dirty="0"/>
              <a:t>The code, </a:t>
            </a:r>
            <a:r>
              <a:rPr lang="en-US" sz="2000" dirty="0" err="1"/>
              <a:t>operational_sep_quantities.py</a:t>
            </a:r>
            <a:r>
              <a:rPr lang="en-US" sz="2000" dirty="0"/>
              <a:t>, does the following for a single SEP event:</a:t>
            </a:r>
            <a:endParaRPr lang="en-US" sz="1600" dirty="0"/>
          </a:p>
          <a:p>
            <a:pPr marL="800100" lvl="1" indent="-342900">
              <a:buFont typeface="+mj-lt"/>
              <a:buAutoNum type="arabicPeriod" startAt="6"/>
            </a:pPr>
            <a:r>
              <a:rPr lang="en-US" sz="1800" dirty="0"/>
              <a:t>Calculates threshold crossing times, peak flux, peak time, rise time (onset to peak), event end, and duration</a:t>
            </a:r>
          </a:p>
          <a:p>
            <a:pPr lvl="2"/>
            <a:r>
              <a:rPr lang="en-US" sz="1400" dirty="0"/>
              <a:t>Calculates all for &gt;10 MeV, 10 pfu and &gt;100 MeV, 1 pfu thresholds; will additionally calculate for a user-input threshold</a:t>
            </a:r>
          </a:p>
          <a:p>
            <a:pPr lvl="2"/>
            <a:r>
              <a:rPr lang="en-US" sz="1400" b="1" dirty="0"/>
              <a:t>An event ends when three consecutive data points fall below 0.85*threshold</a:t>
            </a:r>
          </a:p>
          <a:p>
            <a:pPr lvl="2"/>
            <a:r>
              <a:rPr lang="en-US" sz="1400" dirty="0"/>
              <a:t>Peak flux is the highest flux measured between event start and end times</a:t>
            </a:r>
          </a:p>
          <a:p>
            <a:pPr marL="800100" lvl="1" indent="-342900">
              <a:buFont typeface="+mj-lt"/>
              <a:buAutoNum type="arabicPeriod" startAt="6"/>
            </a:pPr>
            <a:endParaRPr lang="en-US" sz="1800" dirty="0"/>
          </a:p>
          <a:p>
            <a:pPr marL="800100" lvl="1" indent="-342900">
              <a:buFont typeface="+mj-lt"/>
              <a:buAutoNum type="arabicPeriod" startAt="6"/>
            </a:pPr>
            <a:r>
              <a:rPr lang="en-US" sz="1800" dirty="0"/>
              <a:t>Calculates event-integrated fluence of original channels (integral or differential) as well as event-integrated fluence corresponding to &gt;10 MeV and &gt;100 MeV fluxes (estimated if the original channels were differential)</a:t>
            </a:r>
          </a:p>
          <a:p>
            <a:pPr marL="800100" lvl="1" indent="-342900">
              <a:buFont typeface="+mj-lt"/>
              <a:buAutoNum type="arabicPeriod" startAt="6"/>
            </a:pPr>
            <a:endParaRPr lang="en-US" sz="1800" dirty="0"/>
          </a:p>
          <a:p>
            <a:pPr marL="800100" lvl="1" indent="-342900">
              <a:buFont typeface="+mj-lt"/>
              <a:buAutoNum type="arabicPeriod" startAt="6"/>
            </a:pPr>
            <a:r>
              <a:rPr lang="en-US" sz="1800" dirty="0"/>
              <a:t>Fluences and event values are saved to files in “output” directory</a:t>
            </a:r>
          </a:p>
          <a:p>
            <a:pPr marL="800100" lvl="1" indent="-342900">
              <a:buFont typeface="+mj-lt"/>
              <a:buAutoNum type="arabicPeriod" startAt="6"/>
            </a:pPr>
            <a:endParaRPr lang="en-US" sz="1800" dirty="0"/>
          </a:p>
          <a:p>
            <a:pPr marL="800100" lvl="1" indent="-342900">
              <a:buFont typeface="+mj-lt"/>
              <a:buAutoNum type="arabicPeriod" startAt="6"/>
            </a:pPr>
            <a:r>
              <a:rPr lang="en-US" sz="1800" dirty="0"/>
              <a:t>Shows useful plots with start and end times identified (</a:t>
            </a:r>
            <a:r>
              <a:rPr lang="en-US" sz="1800" b="1" dirty="0"/>
              <a:t>close plots for program to continue</a:t>
            </a:r>
            <a:r>
              <a:rPr lang="en-US" sz="1800" dirty="0"/>
              <a:t>)</a:t>
            </a:r>
          </a:p>
        </p:txBody>
      </p:sp>
      <p:sp>
        <p:nvSpPr>
          <p:cNvPr id="4" name="Slide Number Placeholder 3">
            <a:extLst>
              <a:ext uri="{FF2B5EF4-FFF2-40B4-BE49-F238E27FC236}">
                <a16:creationId xmlns:a16="http://schemas.microsoft.com/office/drawing/2014/main" id="{8AFAB73E-4FCC-D04A-BC9A-3A566530BBAA}"/>
              </a:ext>
            </a:extLst>
          </p:cNvPr>
          <p:cNvSpPr>
            <a:spLocks noGrp="1"/>
          </p:cNvSpPr>
          <p:nvPr>
            <p:ph type="sldNum" sz="quarter" idx="12"/>
          </p:nvPr>
        </p:nvSpPr>
        <p:spPr/>
        <p:txBody>
          <a:bodyPr/>
          <a:lstStyle/>
          <a:p>
            <a:fld id="{BC9E6684-BBAF-2B44-BA0B-A4B011DBF27F}" type="slidenum">
              <a:rPr lang="en-US" smtClean="0"/>
              <a:t>6</a:t>
            </a:fld>
            <a:endParaRPr lang="en-US"/>
          </a:p>
        </p:txBody>
      </p:sp>
    </p:spTree>
    <p:extLst>
      <p:ext uri="{BB962C8B-B14F-4D97-AF65-F5344CB8AC3E}">
        <p14:creationId xmlns:p14="http://schemas.microsoft.com/office/powerpoint/2010/main" val="297563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FFA0-1D01-AC45-82EC-8F39E175F520}"/>
              </a:ext>
            </a:extLst>
          </p:cNvPr>
          <p:cNvSpPr>
            <a:spLocks noGrp="1"/>
          </p:cNvSpPr>
          <p:nvPr>
            <p:ph type="title"/>
          </p:nvPr>
        </p:nvSpPr>
        <p:spPr/>
        <p:txBody>
          <a:bodyPr>
            <a:normAutofit/>
          </a:bodyPr>
          <a:lstStyle/>
          <a:p>
            <a:r>
              <a:rPr lang="en-US" sz="3600" dirty="0"/>
              <a:t>To Run the Code (Copy-paste for Mac)</a:t>
            </a:r>
          </a:p>
        </p:txBody>
      </p:sp>
      <p:sp>
        <p:nvSpPr>
          <p:cNvPr id="3" name="TextBox 2">
            <a:extLst>
              <a:ext uri="{FF2B5EF4-FFF2-40B4-BE49-F238E27FC236}">
                <a16:creationId xmlns:a16="http://schemas.microsoft.com/office/drawing/2014/main" id="{D2BBCC0E-D940-9D4C-9875-A702E1E78409}"/>
              </a:ext>
            </a:extLst>
          </p:cNvPr>
          <p:cNvSpPr txBox="1"/>
          <p:nvPr/>
        </p:nvSpPr>
        <p:spPr>
          <a:xfrm>
            <a:off x="838200" y="1510145"/>
            <a:ext cx="10744200" cy="5232202"/>
          </a:xfrm>
          <a:prstGeom prst="rect">
            <a:avLst/>
          </a:prstGeom>
          <a:noFill/>
        </p:spPr>
        <p:txBody>
          <a:bodyPr wrap="square" rtlCol="0">
            <a:spAutoFit/>
          </a:bodyPr>
          <a:lstStyle/>
          <a:p>
            <a:r>
              <a:rPr lang="en-US" dirty="0"/>
              <a:t>For Macs, I prefer using Homebrew. If you don’t have homebrew, you may install with:</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usr</a:t>
            </a:r>
            <a:r>
              <a:rPr lang="en-US" sz="1400" dirty="0">
                <a:latin typeface="Courier New" panose="02070309020205020404" pitchFamily="49" charset="0"/>
                <a:cs typeface="Courier New" panose="02070309020205020404" pitchFamily="49" charset="0"/>
              </a:rPr>
              <a:t>/bin/ruby -e "$(curl -</a:t>
            </a:r>
            <a:r>
              <a:rPr lang="en-US" sz="1400" dirty="0" err="1">
                <a:latin typeface="Courier New" panose="02070309020205020404" pitchFamily="49" charset="0"/>
                <a:cs typeface="Courier New" panose="02070309020205020404" pitchFamily="49" charset="0"/>
              </a:rPr>
              <a:t>fsSL</a:t>
            </a: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hlinkClick r:id="rId2"/>
              </a:rPr>
              <a:t>https://raw.githubusercontent.com/Homebrew/install/master/install)</a:t>
            </a:r>
            <a:r>
              <a:rPr lang="en-US" sz="1400" dirty="0">
                <a:latin typeface="Courier New" panose="02070309020205020404" pitchFamily="49" charset="0"/>
                <a:cs typeface="Courier New" panose="02070309020205020404" pitchFamily="49" charset="0"/>
              </a:rPr>
              <a:t>”</a:t>
            </a:r>
          </a:p>
          <a:p>
            <a:endParaRPr lang="en-US" dirty="0"/>
          </a:p>
          <a:p>
            <a:pPr marL="342900" indent="-342900">
              <a:buFont typeface="+mj-lt"/>
              <a:buAutoNum type="arabicPeriod"/>
            </a:pPr>
            <a:r>
              <a:rPr lang="en-US" dirty="0"/>
              <a:t>Install python3. </a:t>
            </a:r>
          </a:p>
          <a:p>
            <a:pPr marL="800100" lvl="1" indent="-342900">
              <a:buFont typeface="Arial" panose="020B0604020202020204" pitchFamily="34" charset="0"/>
              <a:buChar char="•"/>
            </a:pPr>
            <a:r>
              <a:rPr lang="en-US" dirty="0"/>
              <a:t>If you have a mac and use homebrew, you may use this command in the terminal:</a:t>
            </a:r>
            <a:br>
              <a:rPr lang="en-US" dirty="0"/>
            </a:br>
            <a:r>
              <a:rPr lang="en-US" dirty="0">
                <a:latin typeface="Courier New" panose="02070309020205020404" pitchFamily="49" charset="0"/>
                <a:cs typeface="Courier New" panose="02070309020205020404" pitchFamily="49" charset="0"/>
              </a:rPr>
              <a:t>brew install python</a:t>
            </a:r>
          </a:p>
          <a:p>
            <a:pPr marL="342900" indent="-342900">
              <a:buFont typeface="+mj-lt"/>
              <a:buAutoNum type="arabicPeriod"/>
            </a:pPr>
            <a:r>
              <a:rPr lang="en-US" dirty="0"/>
              <a:t>Install additional libraries matplotlib, </a:t>
            </a:r>
            <a:r>
              <a:rPr lang="en-US" dirty="0" err="1"/>
              <a:t>wget</a:t>
            </a:r>
            <a:r>
              <a:rPr lang="en-US" dirty="0"/>
              <a:t>, </a:t>
            </a:r>
            <a:r>
              <a:rPr lang="en-US" dirty="0" err="1"/>
              <a:t>scipy</a:t>
            </a:r>
            <a:endParaRPr lang="en-US" dirty="0"/>
          </a:p>
          <a:p>
            <a:pPr marL="800100" lvl="1" indent="-342900">
              <a:buFont typeface="Arial" panose="020B0604020202020204" pitchFamily="34" charset="0"/>
              <a:buChar char="•"/>
            </a:pPr>
            <a:r>
              <a:rPr lang="en-US" dirty="0"/>
              <a:t>For Mac, type in the terminal:</a:t>
            </a:r>
            <a:br>
              <a:rPr lang="en-US" dirty="0"/>
            </a:br>
            <a:r>
              <a:rPr lang="en-US" dirty="0">
                <a:latin typeface="Courier New" panose="02070309020205020404" pitchFamily="49" charset="0"/>
                <a:cs typeface="Courier New" panose="02070309020205020404" pitchFamily="49" charset="0"/>
              </a:rPr>
              <a:t>pip3 install matplotlib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pip3 install </a:t>
            </a:r>
            <a:r>
              <a:rPr lang="en-US" dirty="0" err="1">
                <a:latin typeface="Courier New" panose="02070309020205020404" pitchFamily="49" charset="0"/>
                <a:cs typeface="Courier New" panose="02070309020205020404" pitchFamily="49" charset="0"/>
              </a:rPr>
              <a:t>wget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pip3 install </a:t>
            </a:r>
            <a:r>
              <a:rPr lang="en-US" dirty="0" err="1">
                <a:latin typeface="Courier New" panose="02070309020205020404" pitchFamily="49" charset="0"/>
                <a:cs typeface="Courier New" panose="02070309020205020404" pitchFamily="49" charset="0"/>
              </a:rPr>
              <a:t>scipy</a:t>
            </a:r>
            <a:endParaRPr lang="en-US" dirty="0">
              <a:latin typeface="Courier New" panose="02070309020205020404" pitchFamily="49" charset="0"/>
              <a:cs typeface="Courier New" panose="02070309020205020404" pitchFamily="49" charset="0"/>
            </a:endParaRPr>
          </a:p>
          <a:p>
            <a:pPr marL="342900" indent="-342900">
              <a:buFont typeface="+mj-lt"/>
              <a:buAutoNum type="arabicPeriod"/>
            </a:pPr>
            <a:r>
              <a:rPr lang="en-US" dirty="0"/>
              <a:t>If you try to run the code and get an error related to certificates, you may need to also run:</a:t>
            </a:r>
            <a:br>
              <a:rPr lang="en-US" dirty="0"/>
            </a:br>
            <a:r>
              <a:rPr lang="en-US" dirty="0">
                <a:latin typeface="Courier New" panose="02070309020205020404" pitchFamily="49" charset="0"/>
                <a:cs typeface="Courier New" panose="02070309020205020404" pitchFamily="49" charset="0"/>
              </a:rPr>
              <a:t>pip3 install </a:t>
            </a:r>
            <a:r>
              <a:rPr lang="en-US" dirty="0" err="1">
                <a:latin typeface="Courier New" panose="02070309020205020404" pitchFamily="49" charset="0"/>
                <a:cs typeface="Courier New" panose="02070309020205020404" pitchFamily="49" charset="0"/>
              </a:rPr>
              <a:t>certifi</a:t>
            </a:r>
            <a:endParaRPr lang="en-US" dirty="0">
              <a:latin typeface="Courier New" panose="02070309020205020404" pitchFamily="49" charset="0"/>
              <a:cs typeface="Courier New" panose="02070309020205020404" pitchFamily="49" charset="0"/>
            </a:endParaRPr>
          </a:p>
          <a:p>
            <a:pPr marL="342900" indent="-342900">
              <a:buFont typeface="+mj-lt"/>
              <a:buAutoNum type="arabicPeriod"/>
            </a:pPr>
            <a:r>
              <a:rPr lang="en-US" dirty="0"/>
              <a:t>Run the code in terminal while inside the directory containing the code (try python if python3 doesn’t work):</a:t>
            </a:r>
            <a:br>
              <a:rPr lang="en-US" dirty="0"/>
            </a:br>
            <a:r>
              <a:rPr lang="en-US" sz="1600" dirty="0">
                <a:latin typeface="Courier New" panose="02070309020205020404" pitchFamily="49" charset="0"/>
                <a:cs typeface="Courier New" panose="02070309020205020404" pitchFamily="49" charset="0"/>
              </a:rPr>
              <a:t>python3 </a:t>
            </a:r>
            <a:r>
              <a:rPr lang="en-US" sz="1600" dirty="0" err="1">
                <a:latin typeface="Courier New" panose="02070309020205020404" pitchFamily="49" charset="0"/>
                <a:cs typeface="Courier New" panose="02070309020205020404" pitchFamily="49" charset="0"/>
              </a:rPr>
              <a:t>operational_sep_quantities.py</a:t>
            </a:r>
            <a:r>
              <a:rPr lang="en-US" sz="1600" dirty="0">
                <a:latin typeface="Courier New" panose="02070309020205020404" pitchFamily="49" charset="0"/>
                <a:cs typeface="Courier New" panose="02070309020205020404" pitchFamily="49" charset="0"/>
              </a:rPr>
              <a:t> --StartDate 2012-05-17 --</a:t>
            </a:r>
            <a:r>
              <a:rPr lang="en-US" sz="1600" dirty="0" err="1">
                <a:latin typeface="Courier New" panose="02070309020205020404" pitchFamily="49" charset="0"/>
                <a:cs typeface="Courier New" panose="02070309020205020404" pitchFamily="49" charset="0"/>
              </a:rPr>
              <a:t>EndDate</a:t>
            </a:r>
            <a:r>
              <a:rPr lang="en-US" sz="1600" dirty="0">
                <a:latin typeface="Courier New" panose="02070309020205020404" pitchFamily="49" charset="0"/>
                <a:cs typeface="Courier New" panose="02070309020205020404" pitchFamily="49" charset="0"/>
              </a:rPr>
              <a:t> 2012-05-20 --Experiment GOES-13 --</a:t>
            </a:r>
            <a:r>
              <a:rPr lang="en-US" sz="1600" dirty="0" err="1">
                <a:latin typeface="Courier New" panose="02070309020205020404" pitchFamily="49" charset="0"/>
                <a:cs typeface="Courier New" panose="02070309020205020404" pitchFamily="49" charset="0"/>
              </a:rPr>
              <a:t>FluxType</a:t>
            </a:r>
            <a:r>
              <a:rPr lang="en-US" sz="1600" dirty="0">
                <a:latin typeface="Courier New" panose="02070309020205020404" pitchFamily="49" charset="0"/>
                <a:cs typeface="Courier New" panose="02070309020205020404" pitchFamily="49" charset="0"/>
              </a:rPr>
              <a:t> integral --</a:t>
            </a:r>
            <a:r>
              <a:rPr lang="en-US" sz="1600" dirty="0" err="1">
                <a:latin typeface="Courier New" panose="02070309020205020404" pitchFamily="49" charset="0"/>
                <a:cs typeface="Courier New" panose="02070309020205020404" pitchFamily="49" charset="0"/>
              </a:rPr>
              <a:t>showplot</a:t>
            </a:r>
            <a:endParaRPr lang="en-US" sz="1600" dirty="0">
              <a:latin typeface="Courier New" panose="02070309020205020404" pitchFamily="49" charset="0"/>
              <a:cs typeface="Courier New" panose="02070309020205020404" pitchFamily="49" charset="0"/>
            </a:endParaRPr>
          </a:p>
          <a:p>
            <a:pPr marL="342900" indent="-342900">
              <a:buFont typeface="+mj-lt"/>
              <a:buAutoNum type="arabicPeriod"/>
            </a:pPr>
            <a:r>
              <a:rPr lang="en-US" dirty="0"/>
              <a:t>You may type </a:t>
            </a:r>
            <a:r>
              <a:rPr lang="en-US" dirty="0">
                <a:latin typeface="Courier New" panose="02070309020205020404" pitchFamily="49" charset="0"/>
                <a:cs typeface="Courier New" panose="02070309020205020404" pitchFamily="49" charset="0"/>
              </a:rPr>
              <a:t>python3 </a:t>
            </a:r>
            <a:r>
              <a:rPr lang="en-US" dirty="0" err="1">
                <a:latin typeface="Courier New" panose="02070309020205020404" pitchFamily="49" charset="0"/>
                <a:cs typeface="Courier New" panose="02070309020205020404" pitchFamily="49" charset="0"/>
              </a:rPr>
              <a:t>operational_sep_quantities.py</a:t>
            </a:r>
            <a:r>
              <a:rPr lang="en-US" dirty="0">
                <a:latin typeface="Courier New" panose="02070309020205020404" pitchFamily="49" charset="0"/>
                <a:cs typeface="Courier New" panose="02070309020205020404" pitchFamily="49" charset="0"/>
              </a:rPr>
              <a:t> --help</a:t>
            </a:r>
            <a:r>
              <a:rPr lang="en-US" dirty="0"/>
              <a:t>  to  see all of the possible input.</a:t>
            </a:r>
          </a:p>
          <a:p>
            <a:endParaRPr lang="en-US" dirty="0"/>
          </a:p>
        </p:txBody>
      </p:sp>
      <p:sp>
        <p:nvSpPr>
          <p:cNvPr id="4" name="Slide Number Placeholder 3">
            <a:extLst>
              <a:ext uri="{FF2B5EF4-FFF2-40B4-BE49-F238E27FC236}">
                <a16:creationId xmlns:a16="http://schemas.microsoft.com/office/drawing/2014/main" id="{807F0A30-3552-C246-A4FB-CFB98DCDC44F}"/>
              </a:ext>
            </a:extLst>
          </p:cNvPr>
          <p:cNvSpPr>
            <a:spLocks noGrp="1"/>
          </p:cNvSpPr>
          <p:nvPr>
            <p:ph type="sldNum" sz="quarter" idx="12"/>
          </p:nvPr>
        </p:nvSpPr>
        <p:spPr/>
        <p:txBody>
          <a:bodyPr/>
          <a:lstStyle/>
          <a:p>
            <a:fld id="{BC9E6684-BBAF-2B44-BA0B-A4B011DBF27F}" type="slidenum">
              <a:rPr lang="en-US" smtClean="0"/>
              <a:t>7</a:t>
            </a:fld>
            <a:endParaRPr lang="en-US"/>
          </a:p>
        </p:txBody>
      </p:sp>
    </p:spTree>
    <p:extLst>
      <p:ext uri="{BB962C8B-B14F-4D97-AF65-F5344CB8AC3E}">
        <p14:creationId xmlns:p14="http://schemas.microsoft.com/office/powerpoint/2010/main" val="151436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014D-E8E0-6341-B485-C53A0818A376}"/>
              </a:ext>
            </a:extLst>
          </p:cNvPr>
          <p:cNvSpPr>
            <a:spLocks noGrp="1"/>
          </p:cNvSpPr>
          <p:nvPr>
            <p:ph type="title"/>
          </p:nvPr>
        </p:nvSpPr>
        <p:spPr>
          <a:xfrm>
            <a:off x="839912" y="0"/>
            <a:ext cx="10515600" cy="1325563"/>
          </a:xfrm>
        </p:spPr>
        <p:txBody>
          <a:bodyPr>
            <a:normAutofit/>
          </a:bodyPr>
          <a:lstStyle/>
          <a:p>
            <a:r>
              <a:rPr lang="en-US" sz="3600" dirty="0"/>
              <a:t>Example Run and Output – January 23, 2012 </a:t>
            </a:r>
          </a:p>
        </p:txBody>
      </p:sp>
      <p:sp>
        <p:nvSpPr>
          <p:cNvPr id="6" name="TextBox 5">
            <a:extLst>
              <a:ext uri="{FF2B5EF4-FFF2-40B4-BE49-F238E27FC236}">
                <a16:creationId xmlns:a16="http://schemas.microsoft.com/office/drawing/2014/main" id="{85BCFCD7-5005-B34B-B274-5404DDBFF933}"/>
              </a:ext>
            </a:extLst>
          </p:cNvPr>
          <p:cNvSpPr txBox="1"/>
          <p:nvPr/>
        </p:nvSpPr>
        <p:spPr>
          <a:xfrm>
            <a:off x="133563" y="1119883"/>
            <a:ext cx="11928297" cy="5647700"/>
          </a:xfrm>
          <a:prstGeom prst="rect">
            <a:avLst/>
          </a:prstGeom>
          <a:noFill/>
        </p:spPr>
        <p:txBody>
          <a:bodyPr wrap="square" rtlCol="0">
            <a:spAutoFit/>
          </a:bodyPr>
          <a:lstStyle/>
          <a:p>
            <a:r>
              <a:rPr lang="en-US" sz="1050" b="1" dirty="0" err="1">
                <a:latin typeface="Courier New" panose="02070309020205020404" pitchFamily="49" charset="0"/>
                <a:cs typeface="Courier New" panose="02070309020205020404" pitchFamily="49" charset="0"/>
              </a:rPr>
              <a:t>kwhitman</a:t>
            </a:r>
            <a:r>
              <a:rPr lang="en-US" sz="1050" b="1" dirty="0">
                <a:latin typeface="Courier New" panose="02070309020205020404" pitchFamily="49" charset="0"/>
                <a:cs typeface="Courier New" panose="02070309020205020404" pitchFamily="49" charset="0"/>
              </a:rPr>
              <a:t>$ python3 </a:t>
            </a:r>
            <a:r>
              <a:rPr lang="en-US" sz="1050" b="1" dirty="0" err="1">
                <a:latin typeface="Courier New" panose="02070309020205020404" pitchFamily="49" charset="0"/>
                <a:cs typeface="Courier New" panose="02070309020205020404" pitchFamily="49" charset="0"/>
              </a:rPr>
              <a:t>operational_sep_quantities.py</a:t>
            </a:r>
            <a:r>
              <a:rPr lang="en-US" sz="1050" b="1" dirty="0">
                <a:latin typeface="Courier New" panose="02070309020205020404" pitchFamily="49" charset="0"/>
                <a:cs typeface="Courier New" panose="02070309020205020404" pitchFamily="49" charset="0"/>
              </a:rPr>
              <a:t> --StartDate 2012-01-22 --</a:t>
            </a:r>
            <a:r>
              <a:rPr lang="en-US" sz="1050" b="1" dirty="0" err="1">
                <a:latin typeface="Courier New" panose="02070309020205020404" pitchFamily="49" charset="0"/>
                <a:cs typeface="Courier New" panose="02070309020205020404" pitchFamily="49" charset="0"/>
              </a:rPr>
              <a:t>EndDate</a:t>
            </a:r>
            <a:r>
              <a:rPr lang="en-US" sz="1050" b="1" dirty="0">
                <a:latin typeface="Courier New" panose="02070309020205020404" pitchFamily="49" charset="0"/>
                <a:cs typeface="Courier New" panose="02070309020205020404" pitchFamily="49" charset="0"/>
              </a:rPr>
              <a:t> 2012-01-29 --Experiment GOES-13 --</a:t>
            </a:r>
            <a:r>
              <a:rPr lang="en-US" sz="1050" b="1" dirty="0" err="1">
                <a:latin typeface="Courier New" panose="02070309020205020404" pitchFamily="49" charset="0"/>
                <a:cs typeface="Courier New" panose="02070309020205020404" pitchFamily="49" charset="0"/>
              </a:rPr>
              <a:t>FluxType</a:t>
            </a:r>
            <a:r>
              <a:rPr lang="en-US" sz="1050" b="1" dirty="0">
                <a:latin typeface="Courier New" panose="02070309020205020404" pitchFamily="49" charset="0"/>
                <a:cs typeface="Courier New" panose="02070309020205020404" pitchFamily="49" charset="0"/>
              </a:rPr>
              <a:t> differential --</a:t>
            </a:r>
            <a:r>
              <a:rPr lang="en-US" sz="1050" b="1" dirty="0" err="1">
                <a:latin typeface="Courier New" panose="02070309020205020404" pitchFamily="49" charset="0"/>
                <a:cs typeface="Courier New" panose="02070309020205020404" pitchFamily="49" charset="0"/>
              </a:rPr>
              <a:t>showplot</a:t>
            </a:r>
            <a:endParaRPr lang="en-US" sz="1050" b="1"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Checking that paths exist: data and output</a:t>
            </a:r>
          </a:p>
          <a:p>
            <a:r>
              <a:rPr lang="en-US" sz="1000" dirty="0">
                <a:latin typeface="Courier New" panose="02070309020205020404" pitchFamily="49" charset="0"/>
                <a:cs typeface="Courier New" panose="02070309020205020404" pitchFamily="49" charset="0"/>
              </a:rPr>
              <a:t>Checking that the requested data is present on your computer.</a:t>
            </a:r>
          </a:p>
          <a:p>
            <a:r>
              <a:rPr lang="en-US" sz="1000" dirty="0">
                <a:latin typeface="Courier New" panose="02070309020205020404" pitchFamily="49" charset="0"/>
                <a:cs typeface="Courier New" panose="02070309020205020404" pitchFamily="49" charset="0"/>
              </a:rPr>
              <a:t>Reading in data files for GOES-13.</a:t>
            </a:r>
          </a:p>
          <a:p>
            <a:r>
              <a:rPr lang="en-US" sz="1000" dirty="0">
                <a:latin typeface="Courier New" panose="02070309020205020404" pitchFamily="49" charset="0"/>
                <a:cs typeface="Courier New" panose="02070309020205020404" pitchFamily="49" charset="0"/>
              </a:rPr>
              <a:t>Extracting fluxes for dates: 2012-01-22 00:00:00 to 2012-01-29 00:00:00</a:t>
            </a:r>
          </a:p>
          <a:p>
            <a:r>
              <a:rPr lang="en-US" sz="1000" dirty="0">
                <a:latin typeface="Courier New" panose="02070309020205020404" pitchFamily="49" charset="0"/>
                <a:cs typeface="Courier New" panose="02070309020205020404" pitchFamily="49" charset="0"/>
              </a:rPr>
              <a:t>Checking for bad data values and filling with linear interpolation with time.</a:t>
            </a:r>
            <a:br>
              <a:rPr lang="en-US" sz="1000" dirty="0">
                <a:latin typeface="Courier New" panose="02070309020205020404" pitchFamily="49" charset="0"/>
                <a:cs typeface="Courier New" panose="02070309020205020404" pitchFamily="49" charset="0"/>
              </a:rPr>
            </a:b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There is a data gap for time 2012-01-25 16:25:00 and energy 4.2 - 8.7 MeV. Filling in missing value with linear interpolation in time.</a:t>
            </a:r>
          </a:p>
          <a:p>
            <a:r>
              <a:rPr lang="en-US" sz="1000" dirty="0">
                <a:latin typeface="Courier New" panose="02070309020205020404" pitchFamily="49" charset="0"/>
                <a:cs typeface="Courier New" panose="02070309020205020404" pitchFamily="49" charset="0"/>
              </a:rPr>
              <a:t>The first good value previous to gap is on 2012-01-25 16:20:00 with value 57.995</a:t>
            </a:r>
          </a:p>
          <a:p>
            <a:r>
              <a:rPr lang="en-US" sz="1000" dirty="0">
                <a:latin typeface="Courier New" panose="02070309020205020404" pitchFamily="49" charset="0"/>
                <a:cs typeface="Courier New" panose="02070309020205020404" pitchFamily="49" charset="0"/>
              </a:rPr>
              <a:t>The first good value after to gap is on 2012-01-25 16:30:00 with value 58.943</a:t>
            </a:r>
          </a:p>
          <a:p>
            <a:r>
              <a:rPr lang="en-US" sz="1000" dirty="0">
                <a:latin typeface="Courier New" panose="02070309020205020404" pitchFamily="49" charset="0"/>
                <a:cs typeface="Courier New" panose="02070309020205020404" pitchFamily="49" charset="0"/>
              </a:rPr>
              <a:t>Filling gap at time 2012-01-25 16:25:00 with interpolated flux 58.468999999999994</a:t>
            </a:r>
          </a:p>
          <a:p>
            <a:r>
              <a:rPr lang="en-US" sz="1000" dirty="0">
                <a:latin typeface="Courier New" panose="02070309020205020404" pitchFamily="49" charset="0"/>
                <a:cs typeface="Courier New" panose="02070309020205020404" pitchFamily="49" charset="0"/>
              </a:rPr>
              <a:t>… (</a:t>
            </a:r>
            <a:r>
              <a:rPr lang="en-US" sz="1000" dirty="0">
                <a:cs typeface="Courier New" panose="02070309020205020404" pitchFamily="49" charset="0"/>
              </a:rPr>
              <a:t>More output for corrections to other energy channels but left out to save space</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Finished checking for bad data.</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Converting differential flux to integral flux for &gt;10MeV.</a:t>
            </a:r>
          </a:p>
          <a:p>
            <a:r>
              <a:rPr lang="en-US" sz="1000" dirty="0">
                <a:latin typeface="Courier New" panose="02070309020205020404" pitchFamily="49" charset="0"/>
                <a:cs typeface="Courier New" panose="02070309020205020404" pitchFamily="49" charset="0"/>
              </a:rPr>
              <a:t>Converting differential flux to integral flux for &gt;100MeV.</a:t>
            </a:r>
          </a:p>
          <a:p>
            <a:r>
              <a:rPr lang="en-US" sz="1000" dirty="0">
                <a:latin typeface="Courier New" panose="02070309020205020404" pitchFamily="49" charset="0"/>
                <a:cs typeface="Courier New" panose="02070309020205020404" pitchFamily="49" charset="0"/>
              </a:rPr>
              <a:t>Calculating threshold crossings and SEP event characteristics.</a:t>
            </a:r>
          </a:p>
          <a:p>
            <a:r>
              <a:rPr lang="en-US" sz="1000" b="1" dirty="0">
                <a:latin typeface="Courier New" panose="02070309020205020404" pitchFamily="49" charset="0"/>
                <a:cs typeface="Courier New" panose="02070309020205020404" pitchFamily="49" charset="0"/>
              </a:rPr>
              <a:t>Flux      Threshold    Time Crossed         Peak Flux            Peak Time            Rise Time  End Time            Duration</a:t>
            </a:r>
          </a:p>
          <a:p>
            <a:r>
              <a:rPr lang="en-US" sz="1000" b="1" dirty="0">
                <a:latin typeface="Courier New" panose="02070309020205020404" pitchFamily="49" charset="0"/>
                <a:cs typeface="Courier New" panose="02070309020205020404" pitchFamily="49" charset="0"/>
              </a:rPr>
              <a:t>&gt;10 MeV   10 pfu       2012-01-23 05:25:00  6740.972728430253   2012-01-24 15:30:00  1 day, 10:05:00    2012-01-27 15:15:00  4 days, 9:50:00</a:t>
            </a:r>
          </a:p>
          <a:p>
            <a:r>
              <a:rPr lang="en-US" sz="1000" dirty="0">
                <a:latin typeface="Courier New" panose="02070309020205020404" pitchFamily="49" charset="0"/>
                <a:cs typeface="Courier New" panose="02070309020205020404" pitchFamily="49" charset="0"/>
              </a:rPr>
              <a:t>Calculating threshold crossings and SEP event characteristics.</a:t>
            </a:r>
          </a:p>
          <a:p>
            <a:r>
              <a:rPr lang="en-US" sz="1000" b="1" dirty="0">
                <a:latin typeface="Courier New" panose="02070309020205020404" pitchFamily="49" charset="0"/>
                <a:cs typeface="Courier New" panose="02070309020205020404" pitchFamily="49" charset="0"/>
              </a:rPr>
              <a:t>Flux      Threshold    Time Crossed         Peak Flux            Peak Time            Rise Time  End Time            Duration</a:t>
            </a:r>
          </a:p>
          <a:p>
            <a:r>
              <a:rPr lang="en-US" sz="1000" b="1" dirty="0">
                <a:latin typeface="Courier New" panose="02070309020205020404" pitchFamily="49" charset="0"/>
                <a:cs typeface="Courier New" panose="02070309020205020404" pitchFamily="49" charset="0"/>
              </a:rPr>
              <a:t>&gt;100 MeV   1 pfu       2012-01-23 04:35:00  4.2245477057861   2012-01-23 08:05:00  3:30:00    2012-01-24 18:40:00  1 day, 14:05:00</a:t>
            </a:r>
          </a:p>
          <a:p>
            <a:r>
              <a:rPr lang="en-US" sz="1000" dirty="0">
                <a:latin typeface="Courier New" panose="02070309020205020404" pitchFamily="49" charset="0"/>
                <a:cs typeface="Courier New" panose="02070309020205020404" pitchFamily="49" charset="0"/>
              </a:rPr>
              <a:t>Extracting fluxes for dates: 2012-01-23 05:25:00 to 2012-01-27 15:15:00</a:t>
            </a:r>
          </a:p>
          <a:p>
            <a:r>
              <a:rPr lang="en-US" sz="1000" b="1" dirty="0">
                <a:latin typeface="Courier New" panose="02070309020205020404" pitchFamily="49" charset="0"/>
                <a:cs typeface="Courier New" panose="02070309020205020404" pitchFamily="49" charset="0"/>
              </a:rPr>
              <a:t>=====Calculating event fluence for event defined by &gt;10 MeV, for 2012-01-23 05:25:00 to 2012-01-27 15:15:00</a:t>
            </a:r>
          </a:p>
          <a:p>
            <a:r>
              <a:rPr lang="en-US" sz="1000" dirty="0">
                <a:latin typeface="Courier New" panose="02070309020205020404" pitchFamily="49" charset="0"/>
                <a:cs typeface="Courier New" panose="02070309020205020404" pitchFamily="49" charset="0"/>
              </a:rPr>
              <a:t>Extracting fluxes for dates: 2012-01-23 05:25:00 to 2012-01-27 15:15:00</a:t>
            </a:r>
          </a:p>
          <a:p>
            <a:r>
              <a:rPr lang="en-US" sz="1000" dirty="0">
                <a:latin typeface="Courier New" panose="02070309020205020404" pitchFamily="49" charset="0"/>
                <a:cs typeface="Courier New" panose="02070309020205020404" pitchFamily="49" charset="0"/>
              </a:rPr>
              <a:t>Event-integrated fluence for &gt;10.0 MeV: 5028965340.697082 1/[cm^2]</a:t>
            </a:r>
          </a:p>
          <a:p>
            <a:r>
              <a:rPr lang="en-US" sz="1000" dirty="0">
                <a:latin typeface="Courier New" panose="02070309020205020404" pitchFamily="49" charset="0"/>
                <a:cs typeface="Courier New" panose="02070309020205020404" pitchFamily="49" charset="0"/>
              </a:rPr>
              <a:t>Event-integrated fluence for &gt;100.0 MeV: 4867346.341940369 1/[cm^2]</a:t>
            </a:r>
          </a:p>
          <a:p>
            <a:r>
              <a:rPr lang="en-US" sz="1000" dirty="0">
                <a:latin typeface="Courier New" panose="02070309020205020404" pitchFamily="49" charset="0"/>
                <a:cs typeface="Courier New" panose="02070309020205020404" pitchFamily="49" charset="0"/>
              </a:rPr>
              <a:t>Extracting fluxes for dates: 2012-01-23 04:35:00 to 2012-01-24 18:40:00</a:t>
            </a:r>
          </a:p>
          <a:p>
            <a:r>
              <a:rPr lang="en-US" sz="1000" b="1" dirty="0">
                <a:latin typeface="Courier New" panose="02070309020205020404" pitchFamily="49" charset="0"/>
                <a:cs typeface="Courier New" panose="02070309020205020404" pitchFamily="49" charset="0"/>
              </a:rPr>
              <a:t>=====Calculating event fluence for event defined by &gt;100 MeV, for 2012-01-23 04:35:00 to 2012-01-24 18:40:00</a:t>
            </a:r>
          </a:p>
          <a:p>
            <a:r>
              <a:rPr lang="en-US" sz="1000" dirty="0">
                <a:latin typeface="Courier New" panose="02070309020205020404" pitchFamily="49" charset="0"/>
                <a:cs typeface="Courier New" panose="02070309020205020404" pitchFamily="49" charset="0"/>
              </a:rPr>
              <a:t>Extracting fluxes for dates: 2012-01-23 04:35:00 to 2012-01-24 18:40:00</a:t>
            </a:r>
          </a:p>
          <a:p>
            <a:r>
              <a:rPr lang="en-US" sz="1000" dirty="0">
                <a:latin typeface="Courier New" panose="02070309020205020404" pitchFamily="49" charset="0"/>
                <a:cs typeface="Courier New" panose="02070309020205020404" pitchFamily="49" charset="0"/>
              </a:rPr>
              <a:t>Event-integrated fluence for &gt;10.0 MeV: 4254464976.467603 1/[cm^2]</a:t>
            </a:r>
          </a:p>
          <a:p>
            <a:r>
              <a:rPr lang="en-US" sz="1000" dirty="0">
                <a:latin typeface="Courier New" panose="02070309020205020404" pitchFamily="49" charset="0"/>
                <a:cs typeface="Courier New" panose="02070309020205020404" pitchFamily="49" charset="0"/>
              </a:rPr>
              <a:t>Event-integrated fluence for &gt;100.0 MeV: 3486739.9315438424 1/[cm^2]</a:t>
            </a:r>
          </a:p>
          <a:p>
            <a:r>
              <a:rPr lang="en-US" sz="1000" dirty="0">
                <a:latin typeface="Courier New" panose="02070309020205020404" pitchFamily="49" charset="0"/>
                <a:cs typeface="Courier New" panose="02070309020205020404" pitchFamily="49" charset="0"/>
              </a:rPr>
              <a:t>Plotting estimated integral fluxes with threshold crossings.</a:t>
            </a:r>
          </a:p>
          <a:p>
            <a:r>
              <a:rPr lang="en-US" sz="1000" dirty="0">
                <a:latin typeface="Courier New" panose="02070309020205020404" pitchFamily="49" charset="0"/>
                <a:cs typeface="Courier New" panose="02070309020205020404" pitchFamily="49" charset="0"/>
              </a:rPr>
              <a:t>Plotting fluxes in original energy bins. Any bad data points were interpolated. Lines indicate event start and stop for thresholds.</a:t>
            </a:r>
          </a:p>
          <a:p>
            <a:r>
              <a:rPr lang="en-US" sz="1000" dirty="0">
                <a:latin typeface="Courier New" panose="02070309020205020404" pitchFamily="49" charset="0"/>
                <a:cs typeface="Courier New" panose="02070309020205020404" pitchFamily="49" charset="0"/>
              </a:rPr>
              <a:t>Plotting event-integrated fluence spectrum.</a:t>
            </a:r>
          </a:p>
        </p:txBody>
      </p:sp>
      <p:sp>
        <p:nvSpPr>
          <p:cNvPr id="3" name="Slide Number Placeholder 2">
            <a:extLst>
              <a:ext uri="{FF2B5EF4-FFF2-40B4-BE49-F238E27FC236}">
                <a16:creationId xmlns:a16="http://schemas.microsoft.com/office/drawing/2014/main" id="{DD0D24B1-DD2D-D141-A168-744600E5F927}"/>
              </a:ext>
            </a:extLst>
          </p:cNvPr>
          <p:cNvSpPr>
            <a:spLocks noGrp="1"/>
          </p:cNvSpPr>
          <p:nvPr>
            <p:ph type="sldNum" sz="quarter" idx="12"/>
          </p:nvPr>
        </p:nvSpPr>
        <p:spPr/>
        <p:txBody>
          <a:bodyPr/>
          <a:lstStyle/>
          <a:p>
            <a:fld id="{BC9E6684-BBAF-2B44-BA0B-A4B011DBF27F}" type="slidenum">
              <a:rPr lang="en-US" smtClean="0"/>
              <a:t>8</a:t>
            </a:fld>
            <a:endParaRPr lang="en-US"/>
          </a:p>
        </p:txBody>
      </p:sp>
    </p:spTree>
    <p:extLst>
      <p:ext uri="{BB962C8B-B14F-4D97-AF65-F5344CB8AC3E}">
        <p14:creationId xmlns:p14="http://schemas.microsoft.com/office/powerpoint/2010/main" val="391725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014D-E8E0-6341-B485-C53A0818A376}"/>
              </a:ext>
            </a:extLst>
          </p:cNvPr>
          <p:cNvSpPr>
            <a:spLocks noGrp="1"/>
          </p:cNvSpPr>
          <p:nvPr>
            <p:ph type="title"/>
          </p:nvPr>
        </p:nvSpPr>
        <p:spPr/>
        <p:txBody>
          <a:bodyPr>
            <a:normAutofit/>
          </a:bodyPr>
          <a:lstStyle/>
          <a:p>
            <a:r>
              <a:rPr lang="en-US" sz="3600" dirty="0"/>
              <a:t>Example Run and Output – January 23, 2012 </a:t>
            </a:r>
          </a:p>
        </p:txBody>
      </p:sp>
      <p:sp>
        <p:nvSpPr>
          <p:cNvPr id="10" name="TextBox 9">
            <a:extLst>
              <a:ext uri="{FF2B5EF4-FFF2-40B4-BE49-F238E27FC236}">
                <a16:creationId xmlns:a16="http://schemas.microsoft.com/office/drawing/2014/main" id="{A5E933CB-A67F-8146-A23E-5B38684C17BF}"/>
              </a:ext>
            </a:extLst>
          </p:cNvPr>
          <p:cNvSpPr txBox="1"/>
          <p:nvPr/>
        </p:nvSpPr>
        <p:spPr>
          <a:xfrm>
            <a:off x="410966" y="4859678"/>
            <a:ext cx="3811713" cy="1477328"/>
          </a:xfrm>
          <a:prstGeom prst="rect">
            <a:avLst/>
          </a:prstGeom>
          <a:noFill/>
        </p:spPr>
        <p:txBody>
          <a:bodyPr wrap="square" rtlCol="0">
            <a:spAutoFit/>
          </a:bodyPr>
          <a:lstStyle/>
          <a:p>
            <a:pPr algn="just"/>
            <a:r>
              <a:rPr lang="en-US" dirty="0"/>
              <a:t>Integral fluxes estimated from the differential channels using power law interpolation across energy bins. Event start and end times for each threshold indicated by vertical black lines.</a:t>
            </a:r>
          </a:p>
        </p:txBody>
      </p:sp>
      <p:sp>
        <p:nvSpPr>
          <p:cNvPr id="11" name="TextBox 10">
            <a:extLst>
              <a:ext uri="{FF2B5EF4-FFF2-40B4-BE49-F238E27FC236}">
                <a16:creationId xmlns:a16="http://schemas.microsoft.com/office/drawing/2014/main" id="{440B152C-AD6A-804A-9DAE-B8F59AE893FD}"/>
              </a:ext>
            </a:extLst>
          </p:cNvPr>
          <p:cNvSpPr txBox="1"/>
          <p:nvPr/>
        </p:nvSpPr>
        <p:spPr>
          <a:xfrm>
            <a:off x="4572000" y="4859678"/>
            <a:ext cx="3698697" cy="1200329"/>
          </a:xfrm>
          <a:prstGeom prst="rect">
            <a:avLst/>
          </a:prstGeom>
          <a:noFill/>
        </p:spPr>
        <p:txBody>
          <a:bodyPr wrap="square" rtlCol="0">
            <a:spAutoFit/>
          </a:bodyPr>
          <a:lstStyle/>
          <a:p>
            <a:pPr algn="just"/>
            <a:r>
              <a:rPr lang="en-US" dirty="0"/>
              <a:t>Plot of differential channels with the event start and end times for &gt;100 MeV, 1 pfu threshold indicated by vertical black lines.</a:t>
            </a:r>
          </a:p>
        </p:txBody>
      </p:sp>
      <p:sp>
        <p:nvSpPr>
          <p:cNvPr id="12" name="TextBox 11">
            <a:extLst>
              <a:ext uri="{FF2B5EF4-FFF2-40B4-BE49-F238E27FC236}">
                <a16:creationId xmlns:a16="http://schemas.microsoft.com/office/drawing/2014/main" id="{4FD548FA-5585-FB4C-94D3-BBFF4A6DA5E8}"/>
              </a:ext>
            </a:extLst>
          </p:cNvPr>
          <p:cNvSpPr txBox="1"/>
          <p:nvPr/>
        </p:nvSpPr>
        <p:spPr>
          <a:xfrm>
            <a:off x="8445357" y="4859678"/>
            <a:ext cx="3695273" cy="1754326"/>
          </a:xfrm>
          <a:prstGeom prst="rect">
            <a:avLst/>
          </a:prstGeom>
          <a:noFill/>
        </p:spPr>
        <p:txBody>
          <a:bodyPr wrap="square" rtlCol="0">
            <a:spAutoFit/>
          </a:bodyPr>
          <a:lstStyle/>
          <a:p>
            <a:pPr algn="just"/>
            <a:r>
              <a:rPr lang="en-US" dirty="0"/>
              <a:t>Event-integrated fluence of differential channels for the start and end times defined by &gt;100 MeV, 1 pfu threshold. HEPAD channels could benefit from background-subtraction, especially when increase is small.</a:t>
            </a:r>
          </a:p>
        </p:txBody>
      </p:sp>
      <p:pic>
        <p:nvPicPr>
          <p:cNvPr id="14" name="Picture 13">
            <a:extLst>
              <a:ext uri="{FF2B5EF4-FFF2-40B4-BE49-F238E27FC236}">
                <a16:creationId xmlns:a16="http://schemas.microsoft.com/office/drawing/2014/main" id="{FCCAEBFA-19F6-674B-80BC-FC99A942D0B3}"/>
              </a:ext>
            </a:extLst>
          </p:cNvPr>
          <p:cNvPicPr>
            <a:picLocks noChangeAspect="1"/>
          </p:cNvPicPr>
          <p:nvPr/>
        </p:nvPicPr>
        <p:blipFill>
          <a:blip r:embed="rId2"/>
          <a:stretch>
            <a:fillRect/>
          </a:stretch>
        </p:blipFill>
        <p:spPr>
          <a:xfrm>
            <a:off x="0" y="1690688"/>
            <a:ext cx="4572000" cy="3048000"/>
          </a:xfrm>
          <a:prstGeom prst="rect">
            <a:avLst/>
          </a:prstGeom>
        </p:spPr>
      </p:pic>
      <p:pic>
        <p:nvPicPr>
          <p:cNvPr id="16" name="Picture 15">
            <a:extLst>
              <a:ext uri="{FF2B5EF4-FFF2-40B4-BE49-F238E27FC236}">
                <a16:creationId xmlns:a16="http://schemas.microsoft.com/office/drawing/2014/main" id="{AC407723-D927-C34A-AA15-DB9E15ED3CFB}"/>
              </a:ext>
            </a:extLst>
          </p:cNvPr>
          <p:cNvPicPr>
            <a:picLocks noChangeAspect="1"/>
          </p:cNvPicPr>
          <p:nvPr/>
        </p:nvPicPr>
        <p:blipFill>
          <a:blip r:embed="rId3"/>
          <a:stretch>
            <a:fillRect/>
          </a:stretch>
        </p:blipFill>
        <p:spPr>
          <a:xfrm>
            <a:off x="4171309" y="2198688"/>
            <a:ext cx="4572000" cy="2032000"/>
          </a:xfrm>
          <a:prstGeom prst="rect">
            <a:avLst/>
          </a:prstGeom>
        </p:spPr>
      </p:pic>
      <p:pic>
        <p:nvPicPr>
          <p:cNvPr id="18" name="Picture 17">
            <a:extLst>
              <a:ext uri="{FF2B5EF4-FFF2-40B4-BE49-F238E27FC236}">
                <a16:creationId xmlns:a16="http://schemas.microsoft.com/office/drawing/2014/main" id="{F01DC71B-0897-454B-B9B6-9EFC05A7E139}"/>
              </a:ext>
            </a:extLst>
          </p:cNvPr>
          <p:cNvPicPr>
            <a:picLocks noChangeAspect="1"/>
          </p:cNvPicPr>
          <p:nvPr/>
        </p:nvPicPr>
        <p:blipFill>
          <a:blip r:embed="rId4"/>
          <a:stretch>
            <a:fillRect/>
          </a:stretch>
        </p:blipFill>
        <p:spPr>
          <a:xfrm>
            <a:off x="8774985" y="2071688"/>
            <a:ext cx="3200400" cy="2667000"/>
          </a:xfrm>
          <a:prstGeom prst="rect">
            <a:avLst/>
          </a:prstGeom>
        </p:spPr>
      </p:pic>
      <p:sp>
        <p:nvSpPr>
          <p:cNvPr id="3" name="Slide Number Placeholder 2">
            <a:extLst>
              <a:ext uri="{FF2B5EF4-FFF2-40B4-BE49-F238E27FC236}">
                <a16:creationId xmlns:a16="http://schemas.microsoft.com/office/drawing/2014/main" id="{D4848128-51A7-DE42-B8F3-DF36C5C1CAED}"/>
              </a:ext>
            </a:extLst>
          </p:cNvPr>
          <p:cNvSpPr>
            <a:spLocks noGrp="1"/>
          </p:cNvSpPr>
          <p:nvPr>
            <p:ph type="sldNum" sz="quarter" idx="12"/>
          </p:nvPr>
        </p:nvSpPr>
        <p:spPr/>
        <p:txBody>
          <a:bodyPr/>
          <a:lstStyle/>
          <a:p>
            <a:fld id="{BC9E6684-BBAF-2B44-BA0B-A4B011DBF27F}" type="slidenum">
              <a:rPr lang="en-US" smtClean="0"/>
              <a:t>9</a:t>
            </a:fld>
            <a:endParaRPr lang="en-US"/>
          </a:p>
        </p:txBody>
      </p:sp>
    </p:spTree>
    <p:extLst>
      <p:ext uri="{BB962C8B-B14F-4D97-AF65-F5344CB8AC3E}">
        <p14:creationId xmlns:p14="http://schemas.microsoft.com/office/powerpoint/2010/main" val="480199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9187</TotalTime>
  <Words>1475</Words>
  <Application>Microsoft Macintosh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Code to Calculate Operational Values from SEP Data and Models</vt:lpstr>
      <vt:lpstr>Approach to Calculating SEP Values for this Challenge</vt:lpstr>
      <vt:lpstr>Approach to Calculating SEP Values for this Challenge</vt:lpstr>
      <vt:lpstr>Code used to Calculate SEP Operational Quantities – Also for use with your model</vt:lpstr>
      <vt:lpstr>Code to Calculate SEP Operational Quantities</vt:lpstr>
      <vt:lpstr>Code to Calculate SEP Operational Quantities</vt:lpstr>
      <vt:lpstr>To Run the Code (Copy-paste for Mac)</vt:lpstr>
      <vt:lpstr>Example Run and Output – January 23, 2012 </vt:lpstr>
      <vt:lpstr>Example Run and Output – January 23, 2012 </vt:lpstr>
      <vt:lpstr>Output Files from Code – Fluence for Thresholds</vt:lpstr>
      <vt:lpstr>Output Files from Code – All Other Values for Thresholds</vt:lpstr>
      <vt:lpstr>Using the Code with Model 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Modeling Challenge: Research to Operations SHINE 2019</dc:title>
  <dc:creator>Whitman, Kathryn (JSC-SD2)[WYLE LABORATORIES, INC.]</dc:creator>
  <cp:lastModifiedBy>Whitman, Kathryn (JSC-SD2)[WYLE LABORATORIES, INC.]</cp:lastModifiedBy>
  <cp:revision>223</cp:revision>
  <dcterms:created xsi:type="dcterms:W3CDTF">2019-05-28T22:16:25Z</dcterms:created>
  <dcterms:modified xsi:type="dcterms:W3CDTF">2019-06-21T20:18:09Z</dcterms:modified>
</cp:coreProperties>
</file>