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5" r:id="rId11"/>
    <p:sldId id="269" r:id="rId12"/>
    <p:sldId id="270" r:id="rId13"/>
    <p:sldId id="268" r:id="rId14"/>
    <p:sldId id="274" r:id="rId15"/>
    <p:sldId id="277" r:id="rId16"/>
    <p:sldId id="281" r:id="rId17"/>
    <p:sldId id="276" r:id="rId18"/>
    <p:sldId id="279" r:id="rId19"/>
    <p:sldId id="280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6" autoAdjust="0"/>
  </p:normalViewPr>
  <p:slideViewPr>
    <p:cSldViewPr>
      <p:cViewPr varScale="1">
        <p:scale>
          <a:sx n="110" d="100"/>
          <a:sy n="110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D7AF3-D8B9-49AE-A0AA-D29D8731639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998D8-2408-47F5-8D04-E8A8B80C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34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98D8-2408-47F5-8D04-E8A8B80C59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538C-03D5-4B03-B0FF-35C36E9D5A6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A742-93C0-4DC8-B784-F73BD36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5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538C-03D5-4B03-B0FF-35C36E9D5A6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A742-93C0-4DC8-B784-F73BD36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7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538C-03D5-4B03-B0FF-35C36E9D5A6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A742-93C0-4DC8-B784-F73BD36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6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538C-03D5-4B03-B0FF-35C36E9D5A6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A742-93C0-4DC8-B784-F73BD36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8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538C-03D5-4B03-B0FF-35C36E9D5A6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A742-93C0-4DC8-B784-F73BD36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538C-03D5-4B03-B0FF-35C36E9D5A6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A742-93C0-4DC8-B784-F73BD36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538C-03D5-4B03-B0FF-35C36E9D5A6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A742-93C0-4DC8-B784-F73BD36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6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538C-03D5-4B03-B0FF-35C36E9D5A6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A742-93C0-4DC8-B784-F73BD36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8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538C-03D5-4B03-B0FF-35C36E9D5A6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A742-93C0-4DC8-B784-F73BD36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8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538C-03D5-4B03-B0FF-35C36E9D5A6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A742-93C0-4DC8-B784-F73BD36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538C-03D5-4B03-B0FF-35C36E9D5A6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A742-93C0-4DC8-B784-F73BD36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A538C-03D5-4B03-B0FF-35C36E9D5A6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A742-93C0-4DC8-B784-F73BD36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8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Seasonal and longitudinal nutrient limitation patterns in a watershed influenced by irrigation delivery and return flow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 err="1" smtClean="0">
                <a:solidFill>
                  <a:schemeClr val="bg1"/>
                </a:solidFill>
              </a:rPr>
              <a:t>Arango</a:t>
            </a:r>
            <a:r>
              <a:rPr lang="en-US" dirty="0" smtClean="0">
                <a:solidFill>
                  <a:schemeClr val="bg1"/>
                </a:solidFill>
              </a:rPr>
              <a:t>, S </a:t>
            </a:r>
            <a:r>
              <a:rPr lang="en-US" dirty="0" err="1" smtClean="0">
                <a:solidFill>
                  <a:schemeClr val="bg1"/>
                </a:solidFill>
              </a:rPr>
              <a:t>Roley</a:t>
            </a:r>
            <a:r>
              <a:rPr lang="en-US" dirty="0" smtClean="0">
                <a:solidFill>
                  <a:schemeClr val="bg1"/>
                </a:solidFill>
              </a:rPr>
              <a:t>, A </a:t>
            </a:r>
            <a:r>
              <a:rPr lang="en-US" dirty="0" err="1" smtClean="0">
                <a:solidFill>
                  <a:schemeClr val="bg1"/>
                </a:solidFill>
              </a:rPr>
              <a:t>Alexiades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://www.cwu.edu/brand/sites/cts.cwu.edu.brand/files/images/approved%20logo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41"/>
          <a:stretch/>
        </p:blipFill>
        <p:spPr bwMode="auto">
          <a:xfrm>
            <a:off x="685800" y="4904137"/>
            <a:ext cx="1676400" cy="154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Image result for wsu tri citie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Image result for wsu tri cities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https://brand.wsu.edu/wp-content/themes/brand/images/pages/logos/campus/wsu-tricities-signature-vertical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7" descr="Image result for heritage university washington log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5302196"/>
            <a:ext cx="3057525" cy="79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09067"/>
            <a:ext cx="1546510" cy="157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7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Study Design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NDS deployed in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6 main stem sites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Fully crossed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treatments of N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(as NO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baseline="30000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), P, and Si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(n=80 per deployment)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Deployments in summer during irrigation delivery and in fall 2-4 weeks after irrigation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12-14 day deployment; </a:t>
            </a:r>
            <a:r>
              <a:rPr lang="en-US" dirty="0" err="1" smtClean="0">
                <a:solidFill>
                  <a:schemeClr val="bg1"/>
                </a:solidFill>
              </a:rPr>
              <a:t>light+dark</a:t>
            </a:r>
            <a:r>
              <a:rPr lang="en-US" dirty="0" smtClean="0">
                <a:solidFill>
                  <a:schemeClr val="bg1"/>
                </a:solidFill>
              </a:rPr>
              <a:t> assays in lab to measure production and respiration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798637"/>
            <a:ext cx="4495800" cy="25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7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Results: Nutrient Concentrations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4864" y="1516728"/>
            <a:ext cx="4477567" cy="3436272"/>
            <a:chOff x="906175" y="1435813"/>
            <a:chExt cx="4477567" cy="3436272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175" y="1435813"/>
              <a:ext cx="4477567" cy="3436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284047" y="4499878"/>
              <a:ext cx="2095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paired </a:t>
              </a:r>
              <a:r>
                <a:rPr lang="en-US" i="1" dirty="0" smtClean="0"/>
                <a:t>t</a:t>
              </a:r>
              <a:r>
                <a:rPr lang="en-US" dirty="0" smtClean="0"/>
                <a:t>-test, p=0.79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67849" y="4950125"/>
            <a:ext cx="31715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Ammonium did not vary seasonally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Below detection in 4/6 sites in summer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29" y="1521484"/>
            <a:ext cx="4467623" cy="342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86400" y="342900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basin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00824" y="2773559"/>
            <a:ext cx="13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basin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421112" y="3918466"/>
            <a:ext cx="138648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00824" y="2697359"/>
            <a:ext cx="14145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6400" y="5319456"/>
            <a:ext cx="3171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Lower basin had higher ammonium than the upper basin in the fall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61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Nutrient Concentrations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43635"/>
            <a:ext cx="4442506" cy="340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97453" y="4583668"/>
            <a:ext cx="221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paired </a:t>
            </a:r>
            <a:r>
              <a:rPr lang="en-US" i="1" dirty="0" smtClean="0"/>
              <a:t>t</a:t>
            </a:r>
            <a:r>
              <a:rPr lang="en-US" dirty="0" smtClean="0"/>
              <a:t>-test, p=0.026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9681" y="5105398"/>
            <a:ext cx="3171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Nitrate was higher in fall compared to summer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850" y="1537884"/>
            <a:ext cx="4450000" cy="341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33349" y="328826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basin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54608" y="3135868"/>
            <a:ext cx="13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basin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282294" y="3657600"/>
            <a:ext cx="14233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58050" y="3522785"/>
            <a:ext cx="1504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76052" y="5290065"/>
            <a:ext cx="31715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Nitrate loads increased moving downstream in summer and fall (fall shown)</a:t>
            </a:r>
          </a:p>
        </p:txBody>
      </p:sp>
    </p:spTree>
    <p:extLst>
      <p:ext uri="{BB962C8B-B14F-4D97-AF65-F5344CB8AC3E}">
        <p14:creationId xmlns:p14="http://schemas.microsoft.com/office/powerpoint/2010/main" val="400721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8" y="1455182"/>
            <a:ext cx="4374385" cy="335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Nutrient Concentrations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5701" y="4441664"/>
            <a:ext cx="208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paired </a:t>
            </a:r>
            <a:r>
              <a:rPr lang="en-US" i="1" dirty="0" smtClean="0"/>
              <a:t>t</a:t>
            </a:r>
            <a:r>
              <a:rPr lang="en-US" dirty="0" smtClean="0"/>
              <a:t>-test, p=0.19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7280" y="51816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DOC ranged from 1.2 – 9.7 mg C/L, but no seasonal difference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464" y="1455182"/>
            <a:ext cx="4374385" cy="335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12462" y="5366265"/>
            <a:ext cx="4374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DOC higher in the lower basin in summer but not fall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7302" y="338443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basin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11528" y="3365740"/>
            <a:ext cx="13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basin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334000" y="3745136"/>
            <a:ext cx="14478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91400" y="3352800"/>
            <a:ext cx="13370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 Nutrient Limitation Status of GPP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3902" y="1143000"/>
            <a:ext cx="5073898" cy="5525444"/>
            <a:chOff x="685800" y="1295400"/>
            <a:chExt cx="4887875" cy="5412428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1295400"/>
              <a:ext cx="4887875" cy="5412428"/>
              <a:chOff x="685800" y="1295400"/>
              <a:chExt cx="4887875" cy="5412428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" y="1295400"/>
                <a:ext cx="4887875" cy="5412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2819400" y="1524000"/>
                <a:ext cx="2590800" cy="990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81401" y="2514600"/>
                <a:ext cx="1905000" cy="990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1981200" y="2897270"/>
              <a:ext cx="137159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590800" y="3436620"/>
              <a:ext cx="137159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16060" y="3991340"/>
              <a:ext cx="137159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50820" y="4724400"/>
              <a:ext cx="137159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724400" y="5410200"/>
              <a:ext cx="137159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33800" y="5548302"/>
              <a:ext cx="137159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334000" y="2398216"/>
            <a:ext cx="37811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Nutrient limitation status changed in 3 sites between summer and fall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Release of N limitation in two sites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Silica became important at the downstream sites that generally have higher nutrient concentrations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670981" y="1981200"/>
            <a:ext cx="724255" cy="7971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95236" y="169734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327513" y="2532159"/>
            <a:ext cx="724255" cy="7971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21369" y="223200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lim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592559" y="3089082"/>
            <a:ext cx="724255" cy="7971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16359" y="3851082"/>
            <a:ext cx="724255" cy="7971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0215" y="355092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N+P+Si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479708" y="4497593"/>
            <a:ext cx="10574" cy="9126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73737" y="403525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P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670640" y="5483744"/>
            <a:ext cx="724255" cy="7971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78486" y="629911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90800" y="169734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no </a:t>
            </a:r>
            <a:r>
              <a:rPr lang="en-US" dirty="0" err="1" smtClean="0">
                <a:sym typeface="Wingdings" panose="05000000000000000000" pitchFamily="2" charset="2"/>
              </a:rPr>
              <a:t>lim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55717" y="223200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no </a:t>
            </a:r>
            <a:r>
              <a:rPr lang="en-US" dirty="0" err="1" smtClean="0">
                <a:sym typeface="Wingdings" panose="05000000000000000000" pitchFamily="2" charset="2"/>
              </a:rPr>
              <a:t>lim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289560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lim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10948" y="289560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no </a:t>
            </a:r>
            <a:r>
              <a:rPr lang="en-US" dirty="0" err="1" smtClean="0">
                <a:sym typeface="Wingdings" panose="05000000000000000000" pitchFamily="2" charset="2"/>
              </a:rPr>
              <a:t>lim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20704" y="354833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Si*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47686" y="40386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Si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30602" y="630176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Si*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34529" y="1558849"/>
            <a:ext cx="1980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Summer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359104" y="1555647"/>
            <a:ext cx="2209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Fall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  <p:sp>
        <p:nvSpPr>
          <p:cNvPr id="37" name="Oval 36"/>
          <p:cNvSpPr/>
          <p:nvPr/>
        </p:nvSpPr>
        <p:spPr>
          <a:xfrm>
            <a:off x="2286000" y="1676400"/>
            <a:ext cx="1455047" cy="4223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70554" y="3521820"/>
            <a:ext cx="1455047" cy="4223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13564" y="3998530"/>
            <a:ext cx="1455047" cy="4223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91000" y="3550927"/>
            <a:ext cx="469349" cy="393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57600" y="4026356"/>
            <a:ext cx="469349" cy="393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264451" y="6312356"/>
            <a:ext cx="469349" cy="393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45451" y="3581400"/>
            <a:ext cx="469349" cy="393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3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1" grpId="0" animBg="1"/>
      <p:bldP spid="42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683" y="1271016"/>
            <a:ext cx="4500633" cy="46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Nutrient Response to Water Chemistry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0" y="195893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p=0.48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1" y="5943600"/>
            <a:ext cx="883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Production response was not related to background DIN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 Nutrient Limitation Status of CR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3902" y="1143000"/>
            <a:ext cx="5073898" cy="5525444"/>
            <a:chOff x="685800" y="1295400"/>
            <a:chExt cx="4887875" cy="5412428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1295400"/>
              <a:ext cx="4887875" cy="5412428"/>
              <a:chOff x="685800" y="1295400"/>
              <a:chExt cx="4887875" cy="5412428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" y="1295400"/>
                <a:ext cx="4887875" cy="5412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2819400" y="1524000"/>
                <a:ext cx="2590800" cy="990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81401" y="2514600"/>
                <a:ext cx="1905000" cy="990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1981200" y="2897270"/>
              <a:ext cx="137159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590800" y="3436620"/>
              <a:ext cx="137159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16060" y="3991340"/>
              <a:ext cx="137159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50820" y="4724400"/>
              <a:ext cx="137159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724400" y="5410200"/>
              <a:ext cx="137159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33800" y="5548302"/>
              <a:ext cx="137159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334000" y="2398216"/>
            <a:ext cx="37811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Nutrient limitation status changed in 1 site between summer and fall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Release of N limitation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Two sites could not be evaluated due to loss of control samples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670981" y="1981200"/>
            <a:ext cx="724255" cy="7971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95236" y="169734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327513" y="2532159"/>
            <a:ext cx="724255" cy="7971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21369" y="223200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592559" y="3089082"/>
            <a:ext cx="724255" cy="7971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16359" y="3851082"/>
            <a:ext cx="724255" cy="7971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0215" y="355092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lim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479708" y="4497593"/>
            <a:ext cx="10574" cy="9126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73737" y="403525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P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670640" y="5483744"/>
            <a:ext cx="724255" cy="7971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78486" y="629911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lim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90800" y="169734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00400" y="223200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no </a:t>
            </a:r>
            <a:r>
              <a:rPr lang="en-US" dirty="0" err="1" smtClean="0">
                <a:sym typeface="Wingdings" panose="05000000000000000000" pitchFamily="2" charset="2"/>
              </a:rPr>
              <a:t>lim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28956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02132" y="28956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20704" y="354833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no </a:t>
            </a:r>
            <a:r>
              <a:rPr lang="en-US" dirty="0" err="1" smtClean="0">
                <a:sym typeface="Wingdings" panose="05000000000000000000" pitchFamily="2" charset="2"/>
              </a:rPr>
              <a:t>lim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47686" y="403860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53298" y="630176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34529" y="1558849"/>
            <a:ext cx="1980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Summer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359104" y="1555647"/>
            <a:ext cx="2209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Fall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  <p:sp>
        <p:nvSpPr>
          <p:cNvPr id="37" name="Oval 36"/>
          <p:cNvSpPr/>
          <p:nvPr/>
        </p:nvSpPr>
        <p:spPr>
          <a:xfrm>
            <a:off x="2908408" y="2205494"/>
            <a:ext cx="1455047" cy="4223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57600" y="4026356"/>
            <a:ext cx="469349" cy="393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21831" y="6312356"/>
            <a:ext cx="469349" cy="393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3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7" grpId="1" animBg="1"/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Nutrient Response to Water Chemistry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43499"/>
            <a:ext cx="4495800" cy="46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1905000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=0.37</a:t>
            </a:r>
          </a:p>
          <a:p>
            <a:r>
              <a:rPr lang="en-US" dirty="0" smtClean="0"/>
              <a:t>p=0.021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1" y="6015335"/>
            <a:ext cx="883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Respiration response was inversely related to background DIN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4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Conclusions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End of irrigation </a:t>
            </a:r>
            <a:r>
              <a:rPr lang="en-US" dirty="0">
                <a:solidFill>
                  <a:schemeClr val="bg1"/>
                </a:solidFill>
              </a:rPr>
              <a:t>increased </a:t>
            </a:r>
            <a:r>
              <a:rPr lang="en-US" dirty="0" err="1">
                <a:solidFill>
                  <a:schemeClr val="bg1"/>
                </a:solidFill>
              </a:rPr>
              <a:t>mainstem</a:t>
            </a:r>
            <a:r>
              <a:rPr lang="en-US" dirty="0">
                <a:solidFill>
                  <a:schemeClr val="bg1"/>
                </a:solidFill>
              </a:rPr>
              <a:t> NO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baseline="30000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similar </a:t>
            </a:r>
            <a:r>
              <a:rPr lang="en-US" dirty="0" smtClean="0">
                <a:solidFill>
                  <a:schemeClr val="bg1"/>
                </a:solidFill>
              </a:rPr>
              <a:t>to what was documented in a tributary</a:t>
            </a:r>
            <a:endParaRPr lang="en-US" baseline="30000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NO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baseline="30000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increase relieved </a:t>
            </a:r>
            <a:r>
              <a:rPr lang="en-US" dirty="0" smtClean="0">
                <a:solidFill>
                  <a:schemeClr val="bg1"/>
                </a:solidFill>
              </a:rPr>
              <a:t>N limitation of GPP and CR in some sites but not others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Silica limitation was observed in downstream sites that often have high N and P concentrations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06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Implications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Less retention of NO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baseline="30000" dirty="0" smtClean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pulsed </a:t>
            </a:r>
            <a:r>
              <a:rPr lang="en-US" dirty="0" smtClean="0">
                <a:solidFill>
                  <a:schemeClr val="bg1"/>
                </a:solidFill>
              </a:rPr>
              <a:t>in late </a:t>
            </a:r>
            <a:r>
              <a:rPr lang="en-US" dirty="0">
                <a:solidFill>
                  <a:schemeClr val="bg1"/>
                </a:solidFill>
              </a:rPr>
              <a:t>fall/winter </a:t>
            </a:r>
            <a:r>
              <a:rPr lang="en-US" dirty="0" smtClean="0">
                <a:solidFill>
                  <a:schemeClr val="bg1"/>
                </a:solidFill>
              </a:rPr>
              <a:t>due </a:t>
            </a:r>
            <a:r>
              <a:rPr lang="en-US" dirty="0" smtClean="0">
                <a:solidFill>
                  <a:schemeClr val="bg1"/>
                </a:solidFill>
              </a:rPr>
              <a:t>to low </a:t>
            </a:r>
            <a:r>
              <a:rPr lang="en-US" dirty="0" smtClean="0">
                <a:solidFill>
                  <a:schemeClr val="bg1"/>
                </a:solidFill>
              </a:rPr>
              <a:t>light, </a:t>
            </a:r>
            <a:r>
              <a:rPr lang="en-US" dirty="0" smtClean="0">
                <a:solidFill>
                  <a:schemeClr val="bg1"/>
                </a:solidFill>
              </a:rPr>
              <a:t>thus increasing </a:t>
            </a:r>
            <a:r>
              <a:rPr lang="en-US" dirty="0" smtClean="0">
                <a:solidFill>
                  <a:schemeClr val="bg1"/>
                </a:solidFill>
              </a:rPr>
              <a:t>export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Terrestrial </a:t>
            </a:r>
            <a:r>
              <a:rPr lang="en-US" dirty="0" smtClean="0">
                <a:solidFill>
                  <a:schemeClr val="bg1"/>
                </a:solidFill>
              </a:rPr>
              <a:t>DOM </a:t>
            </a:r>
            <a:r>
              <a:rPr lang="en-US" dirty="0" smtClean="0">
                <a:solidFill>
                  <a:schemeClr val="bg1"/>
                </a:solidFill>
              </a:rPr>
              <a:t>is likely pulsed </a:t>
            </a:r>
            <a:r>
              <a:rPr lang="en-US" dirty="0" smtClean="0">
                <a:solidFill>
                  <a:schemeClr val="bg1"/>
                </a:solidFill>
              </a:rPr>
              <a:t>after </a:t>
            </a:r>
            <a:r>
              <a:rPr lang="en-US" dirty="0" smtClean="0">
                <a:solidFill>
                  <a:schemeClr val="bg1"/>
                </a:solidFill>
              </a:rPr>
              <a:t>the irrigation season too, with </a:t>
            </a:r>
            <a:r>
              <a:rPr lang="en-US" dirty="0" smtClean="0">
                <a:solidFill>
                  <a:schemeClr val="bg1"/>
                </a:solidFill>
              </a:rPr>
              <a:t>consequences </a:t>
            </a:r>
            <a:r>
              <a:rPr lang="en-US" dirty="0" smtClean="0">
                <a:solidFill>
                  <a:schemeClr val="bg1"/>
                </a:solidFill>
              </a:rPr>
              <a:t>for the </a:t>
            </a:r>
            <a:r>
              <a:rPr lang="en-US" dirty="0" smtClean="0">
                <a:solidFill>
                  <a:schemeClr val="bg1"/>
                </a:solidFill>
              </a:rPr>
              <a:t>DOM lability and the </a:t>
            </a:r>
            <a:r>
              <a:rPr lang="en-US" dirty="0" smtClean="0">
                <a:solidFill>
                  <a:schemeClr val="bg1"/>
                </a:solidFill>
              </a:rPr>
              <a:t>heterotrophic </a:t>
            </a:r>
            <a:r>
              <a:rPr lang="en-US" dirty="0" smtClean="0">
                <a:solidFill>
                  <a:schemeClr val="bg1"/>
                </a:solidFill>
              </a:rPr>
              <a:t>community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Silica limitation of GPP should be investigated in systems with high N and P concentrations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2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The Yakima Basin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AutoShape 4" descr="Image result for yakima bas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" descr="Image result for yakima basi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Image result for yakima basi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0" b="75850"/>
          <a:stretch/>
        </p:blipFill>
        <p:spPr bwMode="auto">
          <a:xfrm>
            <a:off x="6324600" y="1143000"/>
            <a:ext cx="2463657" cy="156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82292" y="2703016"/>
            <a:ext cx="342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Largest basin entirely within Washington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Mixed land use roughly evenly split between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Agriculture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8144" y="1371600"/>
            <a:ext cx="5256337" cy="5299625"/>
            <a:chOff x="158144" y="1371600"/>
            <a:chExt cx="5256337" cy="5299625"/>
          </a:xfrm>
        </p:grpSpPr>
        <p:pic>
          <p:nvPicPr>
            <p:cNvPr id="2058" name="Picture 10" descr="Image result for yakima basi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44" y="1371600"/>
              <a:ext cx="5256337" cy="529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85292" y="6128782"/>
              <a:ext cx="10486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Johnson 2007</a:t>
              </a:r>
              <a:endParaRPr lang="en-US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830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Acknowledgements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Yakama Nation for </a:t>
            </a:r>
            <a:r>
              <a:rPr lang="en-US" dirty="0" smtClean="0">
                <a:solidFill>
                  <a:schemeClr val="bg1"/>
                </a:solidFill>
              </a:rPr>
              <a:t>site </a:t>
            </a:r>
            <a:r>
              <a:rPr lang="en-US" dirty="0" smtClean="0">
                <a:solidFill>
                  <a:schemeClr val="bg1"/>
                </a:solidFill>
              </a:rPr>
              <a:t>access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Rhenton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Brimberry</a:t>
            </a:r>
            <a:r>
              <a:rPr lang="en-US" dirty="0" smtClean="0">
                <a:solidFill>
                  <a:schemeClr val="bg1"/>
                </a:solidFill>
              </a:rPr>
              <a:t>, Cassandra Elkins, </a:t>
            </a:r>
            <a:r>
              <a:rPr lang="en-US" dirty="0" err="1" smtClean="0">
                <a:solidFill>
                  <a:schemeClr val="bg1"/>
                </a:solidFill>
              </a:rPr>
              <a:t>Alifya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Saify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Noelle Scofield, Allison Staten, </a:t>
            </a:r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dirty="0" smtClean="0">
                <a:solidFill>
                  <a:schemeClr val="bg1"/>
                </a:solidFill>
              </a:rPr>
              <a:t>Sarah’s parental units all assisted in the field and in the lab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Internal funding from CWU </a:t>
            </a:r>
            <a:r>
              <a:rPr lang="en-US" dirty="0" smtClean="0">
                <a:solidFill>
                  <a:schemeClr val="bg1"/>
                </a:solidFill>
              </a:rPr>
              <a:t>and WSU helped </a:t>
            </a:r>
            <a:r>
              <a:rPr lang="en-US" dirty="0" smtClean="0">
                <a:solidFill>
                  <a:schemeClr val="bg1"/>
                </a:solidFill>
              </a:rPr>
              <a:t>make this research possible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03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Strong Precipitation Gradient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AutoShape 4" descr="Image result for yakima bas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" descr="Image result for yakima basi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9567" y="5943600"/>
            <a:ext cx="7864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Forested headwaters up to 200” precipitation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Alluvial valleys less than 10” precipitation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074" name="Picture 2" descr="Image result for washington state rainf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322798"/>
            <a:ext cx="7848600" cy="447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81800" y="5447016"/>
            <a:ext cx="1636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WA Dept. of Commerce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2181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03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Highly Seasonal Precipitation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AutoShape 4" descr="Image result for yakima bas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" descr="Image result for yakima basi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9567" y="5943600"/>
            <a:ext cx="7864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Most precipitation as winter snow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Snowmelt runoff pattern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8" t="6137" r="17636" b="23442"/>
          <a:stretch/>
        </p:blipFill>
        <p:spPr>
          <a:xfrm>
            <a:off x="1620320" y="1295400"/>
            <a:ext cx="5903360" cy="440409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943600" y="3962400"/>
            <a:ext cx="914400" cy="0"/>
          </a:xfrm>
          <a:prstGeom prst="line">
            <a:avLst/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0" y="3962400"/>
            <a:ext cx="9144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2200" y="357421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80% of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28927" y="3581400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precip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4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Water Infrastructure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098" name="Picture 2" descr="Clickable Reservoir Storage and Streamflow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295400"/>
            <a:ext cx="6067425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91218" y="5566762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USBR</a:t>
            </a:r>
            <a:endParaRPr lang="en-US" sz="12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39567" y="5943600"/>
            <a:ext cx="7864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Headwater storage reservoirs capture snowmelt for summer delivery to irrigation districts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29823" y="2039034"/>
            <a:ext cx="152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mil acre feet</a:t>
            </a:r>
          </a:p>
          <a:p>
            <a:r>
              <a:rPr lang="en-US" dirty="0" smtClean="0"/>
              <a:t>storage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72000" y="3429000"/>
            <a:ext cx="9144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Irrigation Delivery and Return Flow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146" name="Picture 2" descr="C:\Users\Clay\Dropbox\Camera Uploads\2019-05-18 12.36.1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5824" y="3886200"/>
            <a:ext cx="5028297" cy="282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75708"/>
            <a:ext cx="4545697" cy="33724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029200" y="2133600"/>
            <a:ext cx="3964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Low nutrient snowmelt delivered throughout summer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00400" y="2549098"/>
            <a:ext cx="1524000" cy="4154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5264448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Return flow has lower water quality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11970" y="5827070"/>
            <a:ext cx="3048000" cy="3795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20999622">
            <a:off x="6866978" y="4891182"/>
            <a:ext cx="1477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FF00"/>
                </a:solidFill>
              </a:rPr>
              <a:t>Yakima side channel</a:t>
            </a:r>
            <a:endParaRPr lang="en-US" sz="1200" i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154113">
            <a:off x="5505461" y="5878340"/>
            <a:ext cx="183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FFFF00"/>
                </a:solidFill>
              </a:rPr>
              <a:t>Irrigation return flow</a:t>
            </a:r>
            <a:endParaRPr lang="en-US" sz="12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94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Irrigation Alters Seasonality of 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N:P Ratio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8388" y="1552575"/>
            <a:ext cx="44672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38388" y="4066401"/>
            <a:ext cx="1286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Fuhrer et al. 2004</a:t>
            </a:r>
            <a:endParaRPr lang="en-US" sz="12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66700" y="4831140"/>
            <a:ext cx="8610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Low NO</a:t>
            </a:r>
            <a:r>
              <a:rPr lang="en-US" sz="2400" baseline="-25000" dirty="0" smtClean="0">
                <a:solidFill>
                  <a:schemeClr val="bg1"/>
                </a:solidFill>
              </a:rPr>
              <a:t>3</a:t>
            </a:r>
            <a:r>
              <a:rPr lang="en-US" sz="2400" baseline="30000" dirty="0" smtClean="0">
                <a:solidFill>
                  <a:schemeClr val="bg1"/>
                </a:solidFill>
              </a:rPr>
              <a:t>-</a:t>
            </a:r>
            <a:r>
              <a:rPr lang="en-US" sz="2400" dirty="0" smtClean="0">
                <a:solidFill>
                  <a:schemeClr val="bg1"/>
                </a:solidFill>
              </a:rPr>
              <a:t> snowmelt delivered to fields + sediment erosion = low N:P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</a:t>
            </a:r>
            <a:r>
              <a:rPr lang="en-US" sz="2400" baseline="-25000" dirty="0" smtClean="0">
                <a:solidFill>
                  <a:schemeClr val="bg1"/>
                </a:solidFill>
              </a:rPr>
              <a:t>3</a:t>
            </a:r>
            <a:r>
              <a:rPr lang="en-US" sz="2400" baseline="30000" dirty="0" smtClean="0">
                <a:solidFill>
                  <a:schemeClr val="bg1"/>
                </a:solidFill>
              </a:rPr>
              <a:t>- </a:t>
            </a:r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en-US" sz="2400" dirty="0" smtClean="0">
                <a:solidFill>
                  <a:schemeClr val="bg1"/>
                </a:solidFill>
              </a:rPr>
              <a:t>rich groundwater discharged after irrigation = high N:P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This pattern was documented in one tributary drain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1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Does irrigation delivery affect the nutrient limitation status of stream biofilms?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699" y="1905000"/>
            <a:ext cx="86105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We hypothesized: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1 – seasonal differences in stream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water nutrient concentrations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2 – seasonal differences in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nutrient limitation status for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autotrophs and heterotrophs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3 – spatial differences in nutrient </a:t>
            </a:r>
            <a:r>
              <a:rPr lang="en-US" sz="2400" dirty="0" smtClean="0">
                <a:solidFill>
                  <a:schemeClr val="bg1"/>
                </a:solidFill>
              </a:rPr>
              <a:t>concentrations </a:t>
            </a:r>
            <a:r>
              <a:rPr lang="en-US" sz="2400" dirty="0" smtClean="0">
                <a:solidFill>
                  <a:schemeClr val="bg1"/>
                </a:solidFill>
              </a:rPr>
              <a:t>due to </a:t>
            </a:r>
            <a:r>
              <a:rPr lang="en-US" sz="2400" dirty="0" smtClean="0">
                <a:solidFill>
                  <a:schemeClr val="bg1"/>
                </a:solidFill>
              </a:rPr>
              <a:t>irrigation return flow dominating downstream sites…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4 – </a:t>
            </a:r>
            <a:r>
              <a:rPr lang="en-US" sz="2400" dirty="0" smtClean="0">
                <a:solidFill>
                  <a:schemeClr val="bg1"/>
                </a:solidFill>
              </a:rPr>
              <a:t>…leading to increased </a:t>
            </a:r>
            <a:r>
              <a:rPr lang="en-US" sz="2400" dirty="0" smtClean="0">
                <a:solidFill>
                  <a:schemeClr val="bg1"/>
                </a:solidFill>
              </a:rPr>
              <a:t>role of Si </a:t>
            </a:r>
            <a:r>
              <a:rPr lang="en-US" sz="2400" smtClean="0">
                <a:solidFill>
                  <a:schemeClr val="bg1"/>
                </a:solidFill>
              </a:rPr>
              <a:t>in </a:t>
            </a:r>
            <a:r>
              <a:rPr lang="en-US" sz="2400" smtClean="0">
                <a:solidFill>
                  <a:schemeClr val="bg1"/>
                </a:solidFill>
              </a:rPr>
              <a:t>GPP in downstream </a:t>
            </a:r>
            <a:r>
              <a:rPr lang="en-US" sz="2400" dirty="0" smtClean="0">
                <a:solidFill>
                  <a:schemeClr val="bg1"/>
                </a:solidFill>
              </a:rPr>
              <a:t>sites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764" y="2133600"/>
            <a:ext cx="4182534" cy="23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Study Sites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04800" y="1295400"/>
            <a:ext cx="4887875" cy="5412428"/>
            <a:chOff x="685800" y="1295400"/>
            <a:chExt cx="4887875" cy="5412428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1295400"/>
              <a:ext cx="4887875" cy="5412428"/>
              <a:chOff x="685800" y="1295400"/>
              <a:chExt cx="4887875" cy="5412428"/>
            </a:xfrm>
          </p:grpSpPr>
          <p:pic>
            <p:nvPicPr>
              <p:cNvPr id="819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" y="1295400"/>
                <a:ext cx="4887875" cy="5412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Rectangle 3"/>
              <p:cNvSpPr/>
              <p:nvPr/>
            </p:nvSpPr>
            <p:spPr>
              <a:xfrm>
                <a:off x="2819400" y="1524000"/>
                <a:ext cx="2590800" cy="990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81401" y="2514600"/>
                <a:ext cx="1905000" cy="990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1981200" y="2897270"/>
              <a:ext cx="137159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3436620"/>
              <a:ext cx="137159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816060" y="3991340"/>
              <a:ext cx="137159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50820" y="4724400"/>
              <a:ext cx="137159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724400" y="5410200"/>
              <a:ext cx="137159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733800" y="5548302"/>
              <a:ext cx="137159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71672" y="2536426"/>
            <a:ext cx="342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Arrayed longitudinally approximately equidistant along the river continuum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Upper basin generally has better water quality than lower basin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572219" y="4648200"/>
            <a:ext cx="3745476" cy="41940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572000" y="5086522"/>
            <a:ext cx="1751744" cy="4608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828800" y="2965850"/>
            <a:ext cx="3646330" cy="123519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667000" y="4128500"/>
            <a:ext cx="2814178" cy="9146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606</Words>
  <Application>Microsoft Office PowerPoint</Application>
  <PresentationFormat>On-screen Show (4:3)</PresentationFormat>
  <Paragraphs>140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Seasonal and longitudinal nutrient limitation patterns in a watershed influenced by irrigation delivery and return flow</vt:lpstr>
      <vt:lpstr>The Yakima Basin</vt:lpstr>
      <vt:lpstr>Strong Precipitation Gradient</vt:lpstr>
      <vt:lpstr>Highly Seasonal Precipitation</vt:lpstr>
      <vt:lpstr>Water Infrastructure</vt:lpstr>
      <vt:lpstr>Irrigation Delivery and Return Flow</vt:lpstr>
      <vt:lpstr>Irrigation Alters Seasonality of  N:P Ratio</vt:lpstr>
      <vt:lpstr>Does irrigation delivery affect the nutrient limitation status of stream biofilms?</vt:lpstr>
      <vt:lpstr>Study Sites</vt:lpstr>
      <vt:lpstr>Study Design</vt:lpstr>
      <vt:lpstr>Results: Nutrient Concentrations</vt:lpstr>
      <vt:lpstr>Nutrient Concentrations</vt:lpstr>
      <vt:lpstr>Nutrient Concentrations</vt:lpstr>
      <vt:lpstr> Nutrient Limitation Status of GPP</vt:lpstr>
      <vt:lpstr>Nutrient Response to Water Chemistry</vt:lpstr>
      <vt:lpstr> Nutrient Limitation Status of CR</vt:lpstr>
      <vt:lpstr>Nutrient Response to Water Chemistry</vt:lpstr>
      <vt:lpstr>Conclusions</vt:lpstr>
      <vt:lpstr>Implications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Seasonal and longitudinal nutrient limitation patterns in a watershed influenced by irrigation delivery and return flow</dc:title>
  <dc:creator>Clay</dc:creator>
  <cp:lastModifiedBy>Clay</cp:lastModifiedBy>
  <cp:revision>52</cp:revision>
  <dcterms:created xsi:type="dcterms:W3CDTF">2019-05-18T18:26:54Z</dcterms:created>
  <dcterms:modified xsi:type="dcterms:W3CDTF">2019-05-22T03:48:31Z</dcterms:modified>
</cp:coreProperties>
</file>