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17"/>
  </p:notesMasterIdLst>
  <p:sldIdLst>
    <p:sldId id="256" r:id="rId2"/>
    <p:sldId id="258" r:id="rId3"/>
    <p:sldId id="259" r:id="rId4"/>
    <p:sldId id="274" r:id="rId5"/>
    <p:sldId id="261" r:id="rId6"/>
    <p:sldId id="264" r:id="rId7"/>
    <p:sldId id="271" r:id="rId8"/>
    <p:sldId id="275" r:id="rId9"/>
    <p:sldId id="263" r:id="rId10"/>
    <p:sldId id="265" r:id="rId11"/>
    <p:sldId id="266" r:id="rId12"/>
    <p:sldId id="272" r:id="rId13"/>
    <p:sldId id="269" r:id="rId14"/>
    <p:sldId id="273"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404"/>
    <a:srgbClr val="FE9202"/>
    <a:srgbClr val="FA8A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7" autoAdjust="0"/>
    <p:restoredTop sz="72857" autoAdjust="0"/>
  </p:normalViewPr>
  <p:slideViewPr>
    <p:cSldViewPr snapToGrid="0">
      <p:cViewPr varScale="1">
        <p:scale>
          <a:sx n="70" d="100"/>
          <a:sy n="70" d="100"/>
        </p:scale>
        <p:origin x="66"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83A9-E084-4649-A19B-B92CB0DE91A3}" type="datetimeFigureOut">
              <a:rPr lang="en-US" smtClean="0"/>
              <a:t>6/23/2020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64D38-78EB-6A4F-BCA2-1B202E646C54}" type="slidenum">
              <a:rPr lang="en-US" smtClean="0"/>
              <a:t>‹#›</a:t>
            </a:fld>
            <a:endParaRPr lang="en-US"/>
          </a:p>
        </p:txBody>
      </p:sp>
    </p:spTree>
    <p:extLst>
      <p:ext uri="{BB962C8B-B14F-4D97-AF65-F5344CB8AC3E}">
        <p14:creationId xmlns:p14="http://schemas.microsoft.com/office/powerpoint/2010/main" val="37533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These stocks are in the large capitalization or “large cap” category, each with a market cap &gt; $10 billion</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Generally large cap stocks are less volatile to systemic risk/effect</a:t>
            </a:r>
          </a:p>
          <a:p>
            <a:pPr marL="342900" marR="0" lvl="0" indent="-342900">
              <a:spcBef>
                <a:spcPts val="0"/>
              </a:spcBef>
              <a:spcAft>
                <a:spcPts val="0"/>
              </a:spcAft>
              <a:buFont typeface="Symbol" panose="05050102010706020507" pitchFamily="18" charset="2"/>
              <a:buChar char=""/>
            </a:pPr>
            <a:r>
              <a:rPr lang="en-US" sz="1200" i="1" dirty="0">
                <a:effectLst/>
                <a:latin typeface="Calibri" panose="020F0502020204030204" pitchFamily="34" charset="0"/>
                <a:ea typeface="Calibri" panose="020F0502020204030204" pitchFamily="34" charset="0"/>
                <a:cs typeface="Times New Roman" panose="02020603050405020304" pitchFamily="18" charset="0"/>
              </a:rPr>
              <a:t>Attractive to risk averse investors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selected stocks are part of the S&amp;P500 index</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S&amp;P500 covers over 80% of America equity market by capitalization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3</a:t>
            </a:fld>
            <a:endParaRPr lang="en-US"/>
          </a:p>
        </p:txBody>
      </p:sp>
    </p:spTree>
    <p:extLst>
      <p:ext uri="{BB962C8B-B14F-4D97-AF65-F5344CB8AC3E}">
        <p14:creationId xmlns:p14="http://schemas.microsoft.com/office/powerpoint/2010/main" val="2847834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p>
          <a:p>
            <a:endParaRPr lang="en-US" dirty="0"/>
          </a:p>
          <a:p>
            <a:r>
              <a:rPr lang="en-US" dirty="0"/>
              <a:t>Irina Notes:     Keep the CVX but replace with an updated plot.</a:t>
            </a:r>
          </a:p>
          <a:p>
            <a:r>
              <a:rPr lang="en-US" dirty="0"/>
              <a:t>	Note: open to change, if more interesting companies observed.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Lucas Notes:   Updated the Image</a:t>
            </a:r>
          </a:p>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12</a:t>
            </a:fld>
            <a:endParaRPr lang="en-US"/>
          </a:p>
        </p:txBody>
      </p:sp>
    </p:spTree>
    <p:extLst>
      <p:ext uri="{BB962C8B-B14F-4D97-AF65-F5344CB8AC3E}">
        <p14:creationId xmlns:p14="http://schemas.microsoft.com/office/powerpoint/2010/main" val="533763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of your data is in the box.</a:t>
            </a:r>
          </a:p>
          <a:p>
            <a:r>
              <a:rPr lang="en-US" dirty="0"/>
              <a:t>Orange line is the median.</a:t>
            </a:r>
          </a:p>
          <a:p>
            <a:r>
              <a:rPr lang="en-US" dirty="0"/>
              <a:t>The narrower the box the more data is closer to the median.</a:t>
            </a:r>
          </a:p>
          <a:p>
            <a:endParaRPr lang="en-US" dirty="0"/>
          </a:p>
          <a:p>
            <a:r>
              <a:rPr lang="en-US" dirty="0"/>
              <a:t>Outliers</a:t>
            </a:r>
          </a:p>
          <a:p>
            <a:endParaRPr lang="en-US" dirty="0"/>
          </a:p>
          <a:p>
            <a:r>
              <a:rPr lang="en-US" dirty="0"/>
              <a:t>Irina Notes:      Keep the CVX but replace with an updated plot.</a:t>
            </a:r>
          </a:p>
          <a:p>
            <a:r>
              <a:rPr lang="en-US" dirty="0"/>
              <a:t>	Note: open to change, if more interesting companies observed.</a:t>
            </a: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13</a:t>
            </a:fld>
            <a:endParaRPr lang="en-US"/>
          </a:p>
        </p:txBody>
      </p:sp>
    </p:spTree>
    <p:extLst>
      <p:ext uri="{BB962C8B-B14F-4D97-AF65-F5344CB8AC3E}">
        <p14:creationId xmlns:p14="http://schemas.microsoft.com/office/powerpoint/2010/main" val="76348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4</a:t>
            </a:fld>
            <a:endParaRPr lang="en-US"/>
          </a:p>
        </p:txBody>
      </p:sp>
    </p:spTree>
    <p:extLst>
      <p:ext uri="{BB962C8B-B14F-4D97-AF65-F5344CB8AC3E}">
        <p14:creationId xmlns:p14="http://schemas.microsoft.com/office/powerpoint/2010/main" val="258089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To compute each stocks monthly returns, we used pandas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pct_change</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Note that stock return is not the same as the price. Return is the % change of today’s closing price from yesterday’s closing price.</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line plot here shows the monthly returns of all stocks against time.  Monthly Return is the dependent variable while time is the independent variable. The time period covered is 120 months from Jan 2010 to Dec 2019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shown in the graph, returns are volatile, and they all swing on average +/- 2% on a monthly basis except for Netflix which we’ll talk about later in the presentation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In the next slide we will magnify on the returns of 2 assets in the same industry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Long term investors are mostly interested in cumulative returns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This only appeals to a day trader </a:t>
            </a:r>
            <a:endParaRPr lang="en-US" dirty="0"/>
          </a:p>
          <a:p>
            <a:r>
              <a:rPr lang="en-US" dirty="0"/>
              <a:t>The highest peaks are not from SP500 – it is actually from Netflix.</a:t>
            </a:r>
          </a:p>
          <a:p>
            <a:r>
              <a:rPr lang="en-US" dirty="0"/>
              <a:t>”Cut the wire / Cut the cord” – that’s when Netflix started going off the trend.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Note: Netflix in January 2012 starts its expansion in Europe, launching in the UK and Ireland. By September it has expanded to Scandinavian countries</a:t>
            </a:r>
          </a:p>
          <a:p>
            <a:endParaRPr lang="en-US" dirty="0">
              <a:ln w="0"/>
              <a:effectLst>
                <a:outerShdw blurRad="38100" dist="19050" dir="2700000" algn="tl" rotWithShape="0">
                  <a:schemeClr val="dk1">
                    <a:alpha val="40000"/>
                  </a:schemeClr>
                </a:outerShdw>
              </a:effectLst>
            </a:endParaRP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5</a:t>
            </a:fld>
            <a:endParaRPr lang="en-US"/>
          </a:p>
        </p:txBody>
      </p:sp>
    </p:spTree>
    <p:extLst>
      <p:ext uri="{BB962C8B-B14F-4D97-AF65-F5344CB8AC3E}">
        <p14:creationId xmlns:p14="http://schemas.microsoft.com/office/powerpoint/2010/main" val="250881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Same plot as previous slide, but with only 2 stocks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is the monthly returns of the 2 US oil &amp; gas giants. </a:t>
            </a: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As shown in the line plot and the histogram distribution ---their returns have similar spread of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000" dirty="0">
                <a:effectLst/>
                <a:latin typeface="Calibri" panose="020F0502020204030204" pitchFamily="34" charset="0"/>
                <a:ea typeface="Calibri" panose="020F0502020204030204" pitchFamily="34" charset="0"/>
                <a:cs typeface="Times New Roman" panose="02020603050405020304" pitchFamily="18" charset="0"/>
              </a:rPr>
              <a:t>  returns except for a few instances when CVX  posted &gt;10% returns which appeared to be outliers. </a:t>
            </a:r>
          </a:p>
          <a:p>
            <a:endParaRPr lang="en-US" sz="2000" dirty="0"/>
          </a:p>
        </p:txBody>
      </p:sp>
      <p:sp>
        <p:nvSpPr>
          <p:cNvPr id="4" name="Slide Number Placeholder 3"/>
          <p:cNvSpPr>
            <a:spLocks noGrp="1"/>
          </p:cNvSpPr>
          <p:nvPr>
            <p:ph type="sldNum" sz="quarter" idx="5"/>
          </p:nvPr>
        </p:nvSpPr>
        <p:spPr/>
        <p:txBody>
          <a:bodyPr/>
          <a:lstStyle/>
          <a:p>
            <a:fld id="{5B0439F7-BA01-A541-95AE-C6E45E2F4003}" type="slidenum">
              <a:rPr lang="en-US" smtClean="0"/>
              <a:t>6</a:t>
            </a:fld>
            <a:endParaRPr lang="en-US"/>
          </a:p>
        </p:txBody>
      </p:sp>
    </p:spTree>
    <p:extLst>
      <p:ext uri="{BB962C8B-B14F-4D97-AF65-F5344CB8AC3E}">
        <p14:creationId xmlns:p14="http://schemas.microsoft.com/office/powerpoint/2010/main" val="347952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On top is a line plot of cumulative returns of all assets against time.  For this plot we use the pandas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cumprod</a:t>
            </a:r>
            <a:r>
              <a:rPr lang="en-US" sz="1200" dirty="0">
                <a:effectLst/>
                <a:latin typeface="Calibri" panose="020F0502020204030204" pitchFamily="34" charset="0"/>
                <a:ea typeface="Calibri" panose="020F0502020204030204" pitchFamily="34" charset="0"/>
                <a:cs typeface="Times New Roman" panose="02020603050405020304" pitchFamily="18" charset="0"/>
              </a:rPr>
              <a:t>” function to calculate individual stocks cumulative returns.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a non-sophisticated investor your interest should be the growth of your investment- “What will my investment be worth after x-years?”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Cumulative returns is the measure of the growth of  investment after x years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Again, as you can see in the plot, NFLX completely broke out from the lot. Netflix has seen unprecedented growth since 2009, and has pushed some notable companies out of the industry, such as Blockbuster, and continue to be a threat to established companies like Fox or CBS.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 $1000 investment in NFLX in Jan 2010 would be worth $36,300 by the end of 2019, but a note of caution because it’s not all rosy. Netflix lost almost 50% of its value in Oct 2011, as seen in the plot, when they announced the split of a DVD and streaming business called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Qwisker</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now, let’s consider the Netflix phenomenon as an outlier and we’ll decouple it from the group in the next slide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7</a:t>
            </a:fld>
            <a:endParaRPr lang="en-US"/>
          </a:p>
        </p:txBody>
      </p:sp>
    </p:spTree>
    <p:extLst>
      <p:ext uri="{BB962C8B-B14F-4D97-AF65-F5344CB8AC3E}">
        <p14:creationId xmlns:p14="http://schemas.microsoft.com/office/powerpoint/2010/main" val="4110492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you can see here, all companies maintained a healthy growth over the ten years period.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An investment of $1000 in the least performing asset listed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(XOM)</a:t>
            </a:r>
            <a:r>
              <a:rPr lang="en-US" sz="1200" dirty="0">
                <a:effectLst/>
                <a:latin typeface="Calibri" panose="020F0502020204030204" pitchFamily="34" charset="0"/>
                <a:ea typeface="Calibri" panose="020F0502020204030204" pitchFamily="34" charset="0"/>
                <a:cs typeface="Times New Roman" panose="02020603050405020304" pitchFamily="18" charset="0"/>
              </a:rPr>
              <a:t> in Jan 2010 will be worth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$1,573.30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the end of Dec 2019</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While an investment of  $1000 in the best performing asset listed </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(SBUX) </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Jan 2010 </a:t>
            </a:r>
            <a:r>
              <a:rPr lang="en-US" sz="1200" dirty="0">
                <a:effectLst/>
                <a:latin typeface="Calibri" panose="020F0502020204030204" pitchFamily="34" charset="0"/>
                <a:ea typeface="Calibri" panose="020F0502020204030204" pitchFamily="34" charset="0"/>
                <a:cs typeface="Times New Roman" panose="02020603050405020304" pitchFamily="18" charset="0"/>
              </a:rPr>
              <a:t>will be worth</a:t>
            </a:r>
            <a:r>
              <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$9,873.90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the end of Dec 2019</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With large cap companies, your strategy to grow your investment should be long term holding or “Buy and Hold” </a:t>
            </a:r>
          </a:p>
          <a:p>
            <a:endParaRPr lang="en-US" dirty="0"/>
          </a:p>
        </p:txBody>
      </p:sp>
      <p:sp>
        <p:nvSpPr>
          <p:cNvPr id="4" name="Slide Number Placeholder 3"/>
          <p:cNvSpPr>
            <a:spLocks noGrp="1"/>
          </p:cNvSpPr>
          <p:nvPr>
            <p:ph type="sldNum" sz="quarter" idx="5"/>
          </p:nvPr>
        </p:nvSpPr>
        <p:spPr/>
        <p:txBody>
          <a:bodyPr/>
          <a:lstStyle/>
          <a:p>
            <a:fld id="{3C464D38-78EB-6A4F-BCA2-1B202E646C54}" type="slidenum">
              <a:rPr lang="en-US" smtClean="0"/>
              <a:t>8</a:t>
            </a:fld>
            <a:endParaRPr lang="en-US"/>
          </a:p>
        </p:txBody>
      </p:sp>
    </p:spTree>
    <p:extLst>
      <p:ext uri="{BB962C8B-B14F-4D97-AF65-F5344CB8AC3E}">
        <p14:creationId xmlns:p14="http://schemas.microsoft.com/office/powerpoint/2010/main" val="277419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 is always some risk in every undertaking and even greater when you put your money in a company you have no clue about its operations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Here we used pandas standard deviation function/method to calculate the std of the stocks monthly returns. This is a measure of the volatility of the return.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Remember in this context, STD is the dispersion of each stocks return relative to its mean value (variance). A higher STD indicates more datapoints are further away from the mean within the data set and a large return range.</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stocks except for few are within 3.5 to 5.5% and of course the standout is NFLX. The range as seen here are typical of the large-cap S&amp;P 500 stocks</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Note that a low STD isn’t necessarily the holy grail of investments. Young and aggressive investors typically go for above average std assets </a:t>
            </a:r>
          </a:p>
          <a:p>
            <a:pPr marL="342900" marR="0" lvl="0" indent="-342900">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Also note that std are very susceptible to outliers.</a:t>
            </a: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9</a:t>
            </a:fld>
            <a:endParaRPr lang="en-US"/>
          </a:p>
        </p:txBody>
      </p:sp>
    </p:spTree>
    <p:extLst>
      <p:ext uri="{BB962C8B-B14F-4D97-AF65-F5344CB8AC3E}">
        <p14:creationId xmlns:p14="http://schemas.microsoft.com/office/powerpoint/2010/main" val="4018700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Irina Notes:     Highlight the correlating assets with better marking </a:t>
            </a:r>
            <a:r>
              <a:rPr lang="en-US" dirty="0">
                <a:sym typeface="Wingdings" pitchFamily="2" charset="2"/>
              </a:rPr>
              <a:t>.</a:t>
            </a:r>
            <a:br>
              <a:rPr lang="en-US" dirty="0">
                <a:sym typeface="Wingdings" pitchFamily="2" charset="2"/>
              </a:rPr>
            </a:br>
            <a:r>
              <a:rPr lang="en-US" dirty="0">
                <a:sym typeface="Wingdings" pitchFamily="2" charset="2"/>
              </a:rPr>
              <a:t>	Re-arrange the assets to have assets from the same industries in pairs.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Lucas Notes:    Added highlights and went through to find higher correlation in the general matrix</a:t>
            </a:r>
          </a:p>
          <a:p>
            <a:r>
              <a:rPr lang="en-US" dirty="0"/>
              <a:t>Clay Notes:     Adjusted Key on left</a:t>
            </a:r>
          </a:p>
        </p:txBody>
      </p:sp>
      <p:sp>
        <p:nvSpPr>
          <p:cNvPr id="4" name="Slide Number Placeholder 3"/>
          <p:cNvSpPr>
            <a:spLocks noGrp="1"/>
          </p:cNvSpPr>
          <p:nvPr>
            <p:ph type="sldNum" sz="quarter" idx="5"/>
          </p:nvPr>
        </p:nvSpPr>
        <p:spPr/>
        <p:txBody>
          <a:bodyPr/>
          <a:lstStyle/>
          <a:p>
            <a:fld id="{3C464D38-78EB-6A4F-BCA2-1B202E646C54}" type="slidenum">
              <a:rPr lang="en-US" smtClean="0"/>
              <a:t>10</a:t>
            </a:fld>
            <a:endParaRPr lang="en-US"/>
          </a:p>
        </p:txBody>
      </p:sp>
    </p:spTree>
    <p:extLst>
      <p:ext uri="{BB962C8B-B14F-4D97-AF65-F5344CB8AC3E}">
        <p14:creationId xmlns:p14="http://schemas.microsoft.com/office/powerpoint/2010/main" val="205314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p>
          <a:p>
            <a:endParaRPr lang="en-US" dirty="0"/>
          </a:p>
          <a:p>
            <a:r>
              <a:rPr lang="en-US" dirty="0"/>
              <a:t>Irina Notes:     Keep the CVX but replace with an updated plot.</a:t>
            </a:r>
          </a:p>
          <a:p>
            <a:r>
              <a:rPr lang="en-US" dirty="0"/>
              <a:t>	Note: open to change, if more interesting companies observed.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Lucas Notes:   Updated the Image</a:t>
            </a:r>
          </a:p>
          <a:p>
            <a:endParaRPr lang="en-US" dirty="0"/>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11</a:t>
            </a:fld>
            <a:endParaRPr lang="en-US"/>
          </a:p>
        </p:txBody>
      </p:sp>
    </p:spTree>
    <p:extLst>
      <p:ext uri="{BB962C8B-B14F-4D97-AF65-F5344CB8AC3E}">
        <p14:creationId xmlns:p14="http://schemas.microsoft.com/office/powerpoint/2010/main" val="302481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BC30-DEBF-4079-8492-5FC1ED593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2E488-B99A-47B2-94FF-A0E3C2C5C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129EE8-216F-42CC-B902-567EFCB7CFF5}"/>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64DA6D28-2EAF-4ECD-92C4-FFC026865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A3745-755F-4248-9EFB-9440DA40847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198508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F2FF-0B53-42BF-A63E-346130C93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81A189-ABC3-4A3E-A035-2CF12E4B10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91844-C82F-48E1-96D4-A4A3F04E2F14}"/>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CAC5B94A-F970-49CB-85FD-C422A0AF6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3B85B-5B00-4886-98C8-279F62241024}"/>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78601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9A0EF-4915-417E-B831-E7311CF682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F659C-036E-4FFF-8B2A-39AC2A403B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BB131-2E6C-44DA-9AC9-78311585E5E5}"/>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177315E1-9652-4C81-8673-6E52C0CD0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AFD5D-14A0-40F8-A01F-28E46E8147FF}"/>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15795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35E0-5C68-48E7-816B-950BA8EB8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7CE252-B066-454A-815D-3CBB9099E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7A038-3862-4135-BF86-BCF607F0D275}"/>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16289835-8E54-46A5-9142-67D54676E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823E9-802B-4D4E-93A0-FCFAFC7333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06683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5B7D-748C-4489-99A1-86236AB0A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C81D40-25A7-4642-B906-ED0692467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201FA-6298-4E19-A4C8-760C2D499E6F}"/>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C26666DE-64CA-4485-AB38-AC69F5AAD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69C5F-9AD3-41AB-BDDE-33663AF978D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7894014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8286-3953-48D1-839D-10F59A616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5D5E7-BC86-4703-B116-FDBBACD25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79A92-A99F-439E-906A-DE5F07003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680D4-8C54-4191-987D-FEA6DEA8522A}"/>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6" name="Footer Placeholder 5">
            <a:extLst>
              <a:ext uri="{FF2B5EF4-FFF2-40B4-BE49-F238E27FC236}">
                <a16:creationId xmlns:a16="http://schemas.microsoft.com/office/drawing/2014/main" id="{29FA5934-6F4B-4ABA-B476-8008499FB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70F2A-D2ED-42E8-A1F3-05C5B4D2A03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40086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4ABC-AABE-4E9C-B818-BC8FA8ACAB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40939-1AEE-4564-B8D6-74771B034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68302-F3A4-445F-9A34-2D01A1F36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854FF-9A1F-4684-B7E6-69DE62700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7178C-08F6-4A78-B990-1B9B5CF4B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38AF5-0F84-4307-9B98-3C7404BA9FC0}"/>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8" name="Footer Placeholder 7">
            <a:extLst>
              <a:ext uri="{FF2B5EF4-FFF2-40B4-BE49-F238E27FC236}">
                <a16:creationId xmlns:a16="http://schemas.microsoft.com/office/drawing/2014/main" id="{ED2DD19E-382C-406F-84B7-22457E233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2CF5E-4C0F-43A2-BB59-36CA85E0EC0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16930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32B0-13B1-4690-B8D0-0029DBA74C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27265-67A1-4AA2-A926-D2D571F0707E}"/>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4" name="Footer Placeholder 3">
            <a:extLst>
              <a:ext uri="{FF2B5EF4-FFF2-40B4-BE49-F238E27FC236}">
                <a16:creationId xmlns:a16="http://schemas.microsoft.com/office/drawing/2014/main" id="{4ECCC024-BB4C-42FD-A194-E66A15EDBC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9F845-DD16-4966-8B37-DE6952E4FEDA}"/>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86900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25D58-5903-4A13-A262-4E0B21F5694F}"/>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3" name="Footer Placeholder 2">
            <a:extLst>
              <a:ext uri="{FF2B5EF4-FFF2-40B4-BE49-F238E27FC236}">
                <a16:creationId xmlns:a16="http://schemas.microsoft.com/office/drawing/2014/main" id="{0DC2EF5C-5E20-4252-B5ED-5FBA2300A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B4710-56BC-484F-A384-04A4BEF4E4D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7675616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B3D5-EEAC-4F25-8F37-BFF7E41ED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4B1539-AAEC-425C-91B4-C30DD3CCD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91C594-4CBF-465F-9B73-625B45B66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D72BF-C663-45BF-B7F8-E69F526A99A1}"/>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6" name="Footer Placeholder 5">
            <a:extLst>
              <a:ext uri="{FF2B5EF4-FFF2-40B4-BE49-F238E27FC236}">
                <a16:creationId xmlns:a16="http://schemas.microsoft.com/office/drawing/2014/main" id="{F8955E3E-8CDA-477F-B483-DB1F0212F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8DC0E-653B-4210-A162-1E2AF45487F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91053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D6FC-2895-456E-9931-1EC67C37F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CBBF2-2817-47F6-911B-FD6321DBC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057634-6D6F-4771-B3F0-399453E22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F5421-09F3-4A79-ABD1-16B361AD5CCC}"/>
              </a:ext>
            </a:extLst>
          </p:cNvPr>
          <p:cNvSpPr>
            <a:spLocks noGrp="1"/>
          </p:cNvSpPr>
          <p:nvPr>
            <p:ph type="dt" sz="half" idx="10"/>
          </p:nvPr>
        </p:nvSpPr>
        <p:spPr/>
        <p:txBody>
          <a:bodyPr/>
          <a:lstStyle/>
          <a:p>
            <a:fld id="{C1CC7F00-77D2-4F43-9191-B15704280A39}" type="datetimeFigureOut">
              <a:rPr lang="en-US" smtClean="0"/>
              <a:t>6/23/2020</a:t>
            </a:fld>
            <a:endParaRPr lang="en-US"/>
          </a:p>
        </p:txBody>
      </p:sp>
      <p:sp>
        <p:nvSpPr>
          <p:cNvPr id="6" name="Footer Placeholder 5">
            <a:extLst>
              <a:ext uri="{FF2B5EF4-FFF2-40B4-BE49-F238E27FC236}">
                <a16:creationId xmlns:a16="http://schemas.microsoft.com/office/drawing/2014/main" id="{C843FEC3-F019-4153-92F6-9E791E6A3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8F721-ACE7-43B9-836B-21F0098C766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5032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A7251-8F58-4DC2-B0E1-BE36EE494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9A08D-A09D-44DA-B92F-F32B78A06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20A18-8D7E-44AF-BC8D-15BCDED3F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C7F00-77D2-4F43-9191-B15704280A39}" type="datetimeFigureOut">
              <a:rPr lang="en-US" smtClean="0"/>
              <a:t>6/23/2020</a:t>
            </a:fld>
            <a:endParaRPr lang="en-US"/>
          </a:p>
        </p:txBody>
      </p:sp>
      <p:sp>
        <p:nvSpPr>
          <p:cNvPr id="5" name="Footer Placeholder 4">
            <a:extLst>
              <a:ext uri="{FF2B5EF4-FFF2-40B4-BE49-F238E27FC236}">
                <a16:creationId xmlns:a16="http://schemas.microsoft.com/office/drawing/2014/main" id="{14EE4372-BED9-43A8-A247-4854CFF6D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79996-192C-4E2B-8A04-3BC46B388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D2A14-8032-4EA8-8C9D-F90F9B8358FA}" type="slidenum">
              <a:rPr lang="en-US" smtClean="0"/>
              <a:t>‹#›</a:t>
            </a:fld>
            <a:endParaRPr lang="en-US"/>
          </a:p>
        </p:txBody>
      </p:sp>
    </p:spTree>
    <p:extLst>
      <p:ext uri="{BB962C8B-B14F-4D97-AF65-F5344CB8AC3E}">
        <p14:creationId xmlns:p14="http://schemas.microsoft.com/office/powerpoint/2010/main" val="155916927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87D288-8A8E-4186-9E14-DF54196C6385}"/>
              </a:ext>
            </a:extLst>
          </p:cNvPr>
          <p:cNvSpPr>
            <a:spLocks noGrp="1"/>
          </p:cNvSpPr>
          <p:nvPr>
            <p:ph type="ctrTitle"/>
          </p:nvPr>
        </p:nvSpPr>
        <p:spPr>
          <a:xfrm>
            <a:off x="6447172" y="3081137"/>
            <a:ext cx="5240627" cy="2056123"/>
          </a:xfrm>
        </p:spPr>
        <p:txBody>
          <a:bodyPr anchor="t">
            <a:normAutofit/>
          </a:bodyPr>
          <a:lstStyle/>
          <a:p>
            <a:pPr algn="l"/>
            <a:r>
              <a:rPr lang="en-US" sz="3600" dirty="0">
                <a:solidFill>
                  <a:srgbClr val="000000"/>
                </a:solidFill>
              </a:rPr>
              <a:t>Performance Analysis of 20 Large Cap US Assets with Pandas</a:t>
            </a:r>
          </a:p>
        </p:txBody>
      </p:sp>
      <p:sp>
        <p:nvSpPr>
          <p:cNvPr id="3" name="Subtitle 2">
            <a:extLst>
              <a:ext uri="{FF2B5EF4-FFF2-40B4-BE49-F238E27FC236}">
                <a16:creationId xmlns:a16="http://schemas.microsoft.com/office/drawing/2014/main" id="{E31036EB-8688-4FA0-A734-AE4DC7293181}"/>
              </a:ext>
            </a:extLst>
          </p:cNvPr>
          <p:cNvSpPr>
            <a:spLocks noGrp="1"/>
          </p:cNvSpPr>
          <p:nvPr>
            <p:ph type="subTitle" idx="1"/>
          </p:nvPr>
        </p:nvSpPr>
        <p:spPr>
          <a:xfrm>
            <a:off x="6447172" y="2242306"/>
            <a:ext cx="4805691" cy="838831"/>
          </a:xfrm>
        </p:spPr>
        <p:txBody>
          <a:bodyPr anchor="b">
            <a:normAutofit/>
          </a:bodyPr>
          <a:lstStyle/>
          <a:p>
            <a:pPr algn="l"/>
            <a:r>
              <a:rPr lang="en-US" sz="1800" dirty="0">
                <a:solidFill>
                  <a:srgbClr val="000000"/>
                </a:solidFill>
              </a:rPr>
              <a:t>Team 9:  Clay, Tunde, Lucas, Irina</a:t>
            </a:r>
          </a:p>
          <a:p>
            <a:pPr algn="l"/>
            <a:endParaRPr lang="en-US" sz="1800" dirty="0">
              <a:solidFill>
                <a:srgbClr val="000000"/>
              </a:solidFill>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anda">
            <a:extLst>
              <a:ext uri="{FF2B5EF4-FFF2-40B4-BE49-F238E27FC236}">
                <a16:creationId xmlns:a16="http://schemas.microsoft.com/office/drawing/2014/main" id="{2C462C34-D992-437A-A067-87BCB528E7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50291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BB06-5706-8E45-9B30-F37A3E1B6A12}"/>
              </a:ext>
            </a:extLst>
          </p:cNvPr>
          <p:cNvSpPr>
            <a:spLocks noGrp="1"/>
          </p:cNvSpPr>
          <p:nvPr>
            <p:ph type="title"/>
          </p:nvPr>
        </p:nvSpPr>
        <p:spPr>
          <a:xfrm>
            <a:off x="838200" y="365126"/>
            <a:ext cx="10515600" cy="1001338"/>
          </a:xfrm>
        </p:spPr>
        <p:txBody>
          <a:bodyPr>
            <a:normAutofit/>
          </a:bodyPr>
          <a:lstStyle/>
          <a:p>
            <a:pPr algn="ctr"/>
            <a:r>
              <a:rPr lang="en-US" dirty="0">
                <a:latin typeface="Times New Roman" panose="02020603050405020304" pitchFamily="18" charset="0"/>
                <a:cs typeface="Times New Roman" panose="02020603050405020304" pitchFamily="18" charset="0"/>
              </a:rPr>
              <a:t>Correlation Matrix of All Assets </a:t>
            </a:r>
          </a:p>
        </p:txBody>
      </p:sp>
      <p:sp>
        <p:nvSpPr>
          <p:cNvPr id="3" name="Content Placeholder 2">
            <a:extLst>
              <a:ext uri="{FF2B5EF4-FFF2-40B4-BE49-F238E27FC236}">
                <a16:creationId xmlns:a16="http://schemas.microsoft.com/office/drawing/2014/main" id="{971D751F-79D8-1E49-B651-29F593965A38}"/>
              </a:ext>
            </a:extLst>
          </p:cNvPr>
          <p:cNvSpPr>
            <a:spLocks noGrp="1"/>
          </p:cNvSpPr>
          <p:nvPr>
            <p:ph idx="1"/>
          </p:nvPr>
        </p:nvSpPr>
        <p:spPr>
          <a:xfrm>
            <a:off x="507099" y="5777836"/>
            <a:ext cx="10515600" cy="1059397"/>
          </a:xfrm>
        </p:spPr>
        <p:txBody>
          <a:bodyPr>
            <a:normAutofit/>
          </a:bodyPr>
          <a:lstStyle/>
          <a:p>
            <a:endParaRPr lang="en-US" sz="1600" dirty="0"/>
          </a:p>
          <a:p>
            <a:r>
              <a:rPr lang="en-US" sz="1600" dirty="0"/>
              <a:t>A measure of linear relationship between 2 assets…what is the impact of a change on one asset on the other asset?</a:t>
            </a:r>
          </a:p>
          <a:p>
            <a:r>
              <a:rPr lang="en-US" sz="1600" dirty="0"/>
              <a:t>Notice the level of correlation among assets within the same industry</a:t>
            </a:r>
          </a:p>
        </p:txBody>
      </p:sp>
      <p:pic>
        <p:nvPicPr>
          <p:cNvPr id="8" name="Picture 7">
            <a:extLst>
              <a:ext uri="{FF2B5EF4-FFF2-40B4-BE49-F238E27FC236}">
                <a16:creationId xmlns:a16="http://schemas.microsoft.com/office/drawing/2014/main" id="{07904EA0-FA62-4DBC-9C46-4F736B490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242" y="1427008"/>
            <a:ext cx="8083568" cy="3905650"/>
          </a:xfrm>
          <a:prstGeom prst="rect">
            <a:avLst/>
          </a:prstGeom>
        </p:spPr>
      </p:pic>
      <p:sp>
        <p:nvSpPr>
          <p:cNvPr id="11" name="Oval 10">
            <a:extLst>
              <a:ext uri="{FF2B5EF4-FFF2-40B4-BE49-F238E27FC236}">
                <a16:creationId xmlns:a16="http://schemas.microsoft.com/office/drawing/2014/main" id="{AD4A2842-8196-41FA-B1B6-F316FD196B0E}"/>
              </a:ext>
            </a:extLst>
          </p:cNvPr>
          <p:cNvSpPr/>
          <p:nvPr/>
        </p:nvSpPr>
        <p:spPr>
          <a:xfrm rot="20195107">
            <a:off x="4077478" y="1767623"/>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50A1EE1-7E98-409D-BB46-B3FBC36181E5}"/>
              </a:ext>
            </a:extLst>
          </p:cNvPr>
          <p:cNvSpPr/>
          <p:nvPr/>
        </p:nvSpPr>
        <p:spPr>
          <a:xfrm rot="20195107">
            <a:off x="4731198" y="209280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687C895-A22E-4080-848C-A7A3503BE9CE}"/>
              </a:ext>
            </a:extLst>
          </p:cNvPr>
          <p:cNvSpPr/>
          <p:nvPr/>
        </p:nvSpPr>
        <p:spPr>
          <a:xfrm rot="20195107">
            <a:off x="5365967" y="241798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27FEE74-88DA-43D9-BDEA-438EBD5D2C9B}"/>
              </a:ext>
            </a:extLst>
          </p:cNvPr>
          <p:cNvSpPr/>
          <p:nvPr/>
        </p:nvSpPr>
        <p:spPr>
          <a:xfrm rot="20195107">
            <a:off x="6014718" y="2768327"/>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1151F52-4DC6-454F-BA69-B61D4752A041}"/>
              </a:ext>
            </a:extLst>
          </p:cNvPr>
          <p:cNvSpPr/>
          <p:nvPr/>
        </p:nvSpPr>
        <p:spPr>
          <a:xfrm rot="20195107">
            <a:off x="6643540" y="3110892"/>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D086EC-C14B-4B46-9871-0C5AC8D1D8C5}"/>
              </a:ext>
            </a:extLst>
          </p:cNvPr>
          <p:cNvSpPr/>
          <p:nvPr/>
        </p:nvSpPr>
        <p:spPr>
          <a:xfrm rot="20195107">
            <a:off x="7282502" y="344506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798F41-0D3B-4AE6-AE9B-137CEB07158D}"/>
              </a:ext>
            </a:extLst>
          </p:cNvPr>
          <p:cNvSpPr/>
          <p:nvPr/>
        </p:nvSpPr>
        <p:spPr>
          <a:xfrm rot="20195107">
            <a:off x="7911322" y="3789166"/>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02BDBB4-7F68-4CDB-9E63-3126797D54E8}"/>
              </a:ext>
            </a:extLst>
          </p:cNvPr>
          <p:cNvSpPr/>
          <p:nvPr/>
        </p:nvSpPr>
        <p:spPr>
          <a:xfrm rot="20195107">
            <a:off x="8567061" y="4124875"/>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A7717C1-48DF-4E6C-AD3E-87406709B893}"/>
              </a:ext>
            </a:extLst>
          </p:cNvPr>
          <p:cNvSpPr/>
          <p:nvPr/>
        </p:nvSpPr>
        <p:spPr>
          <a:xfrm rot="20195107">
            <a:off x="9201041" y="4468639"/>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F07A1BF-0FE8-45B0-A47D-52224B0A0D72}"/>
              </a:ext>
            </a:extLst>
          </p:cNvPr>
          <p:cNvSpPr/>
          <p:nvPr/>
        </p:nvSpPr>
        <p:spPr>
          <a:xfrm rot="20195107">
            <a:off x="9838250" y="4812404"/>
            <a:ext cx="738231" cy="2570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C88600C-A171-4424-B32E-0D14F2CDC366}"/>
              </a:ext>
            </a:extLst>
          </p:cNvPr>
          <p:cNvSpPr/>
          <p:nvPr/>
        </p:nvSpPr>
        <p:spPr>
          <a:xfrm rot="20195107">
            <a:off x="8940583" y="2657288"/>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A186E8B-876F-485F-BF64-B8ECAE7D9C70}"/>
              </a:ext>
            </a:extLst>
          </p:cNvPr>
          <p:cNvSpPr/>
          <p:nvPr/>
        </p:nvSpPr>
        <p:spPr>
          <a:xfrm rot="20195107">
            <a:off x="7974151" y="2829316"/>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A431DF4-0388-4DD8-9E87-630E438DF370}"/>
              </a:ext>
            </a:extLst>
          </p:cNvPr>
          <p:cNvSpPr/>
          <p:nvPr/>
        </p:nvSpPr>
        <p:spPr>
          <a:xfrm rot="20195107">
            <a:off x="10219205" y="2493255"/>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60534C7-5A5E-48E2-B437-24C63B626F95}"/>
              </a:ext>
            </a:extLst>
          </p:cNvPr>
          <p:cNvSpPr/>
          <p:nvPr/>
        </p:nvSpPr>
        <p:spPr>
          <a:xfrm rot="20195107">
            <a:off x="7343977" y="2657288"/>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0E594DE-E601-4BD3-842B-9CF23A6D1F90}"/>
              </a:ext>
            </a:extLst>
          </p:cNvPr>
          <p:cNvSpPr/>
          <p:nvPr/>
        </p:nvSpPr>
        <p:spPr>
          <a:xfrm rot="20195107">
            <a:off x="6059072" y="3168270"/>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0907E2E-AB57-4358-A821-94840F2C96E5}"/>
              </a:ext>
            </a:extLst>
          </p:cNvPr>
          <p:cNvSpPr/>
          <p:nvPr/>
        </p:nvSpPr>
        <p:spPr>
          <a:xfrm rot="20195107">
            <a:off x="8594574" y="3347784"/>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CF0ACCB-FBBA-4AAB-BEAC-C60EEF4FB704}"/>
              </a:ext>
            </a:extLst>
          </p:cNvPr>
          <p:cNvSpPr/>
          <p:nvPr/>
        </p:nvSpPr>
        <p:spPr>
          <a:xfrm>
            <a:off x="3802120" y="5351405"/>
            <a:ext cx="5153637" cy="7938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80A92D7D-2235-4700-BE9E-8BBDE5568FF0}"/>
              </a:ext>
            </a:extLst>
          </p:cNvPr>
          <p:cNvSpPr/>
          <p:nvPr/>
        </p:nvSpPr>
        <p:spPr>
          <a:xfrm rot="20195107">
            <a:off x="3912986" y="5435740"/>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FC3F874-28B7-402F-945C-08AFA410CB34}"/>
              </a:ext>
            </a:extLst>
          </p:cNvPr>
          <p:cNvSpPr/>
          <p:nvPr/>
        </p:nvSpPr>
        <p:spPr>
          <a:xfrm>
            <a:off x="3864725" y="5842462"/>
            <a:ext cx="576105" cy="24481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358DBCD-F3DD-45FB-9777-BEBB0F277420}"/>
              </a:ext>
            </a:extLst>
          </p:cNvPr>
          <p:cNvSpPr txBox="1"/>
          <p:nvPr/>
        </p:nvSpPr>
        <p:spPr>
          <a:xfrm>
            <a:off x="4218670" y="5437505"/>
            <a:ext cx="474706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Displays a higher correlation in the table with other assets compared to the assets it’s own category excluding SP500</a:t>
            </a:r>
          </a:p>
        </p:txBody>
      </p:sp>
      <p:sp>
        <p:nvSpPr>
          <p:cNvPr id="42" name="TextBox 41">
            <a:extLst>
              <a:ext uri="{FF2B5EF4-FFF2-40B4-BE49-F238E27FC236}">
                <a16:creationId xmlns:a16="http://schemas.microsoft.com/office/drawing/2014/main" id="{331174E2-3417-4575-A0F0-E38FF181B388}"/>
              </a:ext>
            </a:extLst>
          </p:cNvPr>
          <p:cNvSpPr txBox="1"/>
          <p:nvPr/>
        </p:nvSpPr>
        <p:spPr>
          <a:xfrm>
            <a:off x="4410024" y="5846770"/>
            <a:ext cx="3241593"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 Correlation between assets in the same category</a:t>
            </a:r>
          </a:p>
        </p:txBody>
      </p:sp>
      <p:sp>
        <p:nvSpPr>
          <p:cNvPr id="43" name="Oval 42">
            <a:extLst>
              <a:ext uri="{FF2B5EF4-FFF2-40B4-BE49-F238E27FC236}">
                <a16:creationId xmlns:a16="http://schemas.microsoft.com/office/drawing/2014/main" id="{C8D75EC6-9032-408A-A1D2-D1E419A4F732}"/>
              </a:ext>
            </a:extLst>
          </p:cNvPr>
          <p:cNvSpPr/>
          <p:nvPr/>
        </p:nvSpPr>
        <p:spPr>
          <a:xfrm rot="20195107">
            <a:off x="9245472" y="3171781"/>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3738F99-2D5A-45C7-9BCE-7737A04F344F}"/>
              </a:ext>
            </a:extLst>
          </p:cNvPr>
          <p:cNvSpPr/>
          <p:nvPr/>
        </p:nvSpPr>
        <p:spPr>
          <a:xfrm rot="20195107">
            <a:off x="7011150" y="2649647"/>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6E59B8C-53DF-4E45-AE18-41D0112A19A0}"/>
              </a:ext>
            </a:extLst>
          </p:cNvPr>
          <p:cNvSpPr/>
          <p:nvPr/>
        </p:nvSpPr>
        <p:spPr>
          <a:xfrm rot="20195107">
            <a:off x="9886377" y="2319167"/>
            <a:ext cx="312922" cy="307733"/>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B83EC06D-AD73-4FAB-9EF9-32C015458536}"/>
              </a:ext>
            </a:extLst>
          </p:cNvPr>
          <p:cNvGraphicFramePr>
            <a:graphicFrameLocks noGrp="1"/>
          </p:cNvGraphicFramePr>
          <p:nvPr>
            <p:extLst>
              <p:ext uri="{D42A27DB-BD31-4B8C-83A1-F6EECF244321}">
                <p14:modId xmlns:p14="http://schemas.microsoft.com/office/powerpoint/2010/main" val="1578791680"/>
              </p:ext>
            </p:extLst>
          </p:nvPr>
        </p:nvGraphicFramePr>
        <p:xfrm>
          <a:off x="131927" y="1424752"/>
          <a:ext cx="3276117" cy="4526280"/>
        </p:xfrm>
        <a:graphic>
          <a:graphicData uri="http://schemas.openxmlformats.org/drawingml/2006/table">
            <a:tbl>
              <a:tblPr firstRow="1" bandRow="1">
                <a:tableStyleId>{5C22544A-7EE6-4342-B048-85BDC9FD1C3A}</a:tableStyleId>
              </a:tblPr>
              <a:tblGrid>
                <a:gridCol w="1092039">
                  <a:extLst>
                    <a:ext uri="{9D8B030D-6E8A-4147-A177-3AD203B41FA5}">
                      <a16:colId xmlns:a16="http://schemas.microsoft.com/office/drawing/2014/main" val="494876951"/>
                    </a:ext>
                  </a:extLst>
                </a:gridCol>
                <a:gridCol w="1092039">
                  <a:extLst>
                    <a:ext uri="{9D8B030D-6E8A-4147-A177-3AD203B41FA5}">
                      <a16:colId xmlns:a16="http://schemas.microsoft.com/office/drawing/2014/main" val="1149348293"/>
                    </a:ext>
                  </a:extLst>
                </a:gridCol>
                <a:gridCol w="1092039">
                  <a:extLst>
                    <a:ext uri="{9D8B030D-6E8A-4147-A177-3AD203B41FA5}">
                      <a16:colId xmlns:a16="http://schemas.microsoft.com/office/drawing/2014/main" val="3781393130"/>
                    </a:ext>
                  </a:extLst>
                </a:gridCol>
              </a:tblGrid>
              <a:tr h="411819">
                <a:tc>
                  <a:txBody>
                    <a:bodyPr/>
                    <a:lstStyle/>
                    <a:p>
                      <a:r>
                        <a:rPr lang="en-US" sz="1100" dirty="0"/>
                        <a:t>Industry</a:t>
                      </a:r>
                    </a:p>
                  </a:txBody>
                  <a:tcPr/>
                </a:tc>
                <a:tc>
                  <a:txBody>
                    <a:bodyPr/>
                    <a:lstStyle/>
                    <a:p>
                      <a:r>
                        <a:rPr lang="en-US" sz="1100" dirty="0"/>
                        <a:t>Asset 1 (Ticker Symbol)</a:t>
                      </a:r>
                    </a:p>
                  </a:txBody>
                  <a:tcPr/>
                </a:tc>
                <a:tc>
                  <a:txBody>
                    <a:bodyPr/>
                    <a:lstStyle/>
                    <a:p>
                      <a:r>
                        <a:rPr lang="en-US" sz="1100" dirty="0"/>
                        <a:t>Asset 2 (Ticker Symbol)</a:t>
                      </a:r>
                    </a:p>
                  </a:txBody>
                  <a:tcPr/>
                </a:tc>
                <a:extLst>
                  <a:ext uri="{0D108BD9-81ED-4DB2-BD59-A6C34878D82A}">
                    <a16:rowId xmlns:a16="http://schemas.microsoft.com/office/drawing/2014/main" val="3731126865"/>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Banks</a:t>
                      </a:r>
                    </a:p>
                  </a:txBody>
                  <a:tcPr/>
                </a:tc>
                <a:tc>
                  <a:txBody>
                    <a:bodyPr/>
                    <a:lstStyle/>
                    <a:p>
                      <a:r>
                        <a:rPr lang="en-US" sz="1100" dirty="0"/>
                        <a:t>Bank of America (BAC)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Wells Fargo (WFC)</a:t>
                      </a:r>
                    </a:p>
                  </a:txBody>
                  <a:tcPr/>
                </a:tc>
                <a:extLst>
                  <a:ext uri="{0D108BD9-81ED-4DB2-BD59-A6C34878D82A}">
                    <a16:rowId xmlns:a16="http://schemas.microsoft.com/office/drawing/2014/main" val="565189246"/>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Integrated Oil &amp; Gas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ExxonMobil (XOM)</a:t>
                      </a:r>
                    </a:p>
                  </a:txBody>
                  <a:tcPr/>
                </a:tc>
                <a:tc>
                  <a:txBody>
                    <a:bodyPr/>
                    <a:lstStyle/>
                    <a:p>
                      <a:r>
                        <a:rPr lang="en-US" sz="1100" dirty="0"/>
                        <a:t>Chevron (CVX)</a:t>
                      </a:r>
                    </a:p>
                  </a:txBody>
                  <a:tcPr/>
                </a:tc>
                <a:extLst>
                  <a:ext uri="{0D108BD9-81ED-4DB2-BD59-A6C34878D82A}">
                    <a16:rowId xmlns:a16="http://schemas.microsoft.com/office/drawing/2014/main" val="2021123042"/>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Telecommunications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AT&amp;T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T-Mobile (TMUS)</a:t>
                      </a:r>
                    </a:p>
                  </a:txBody>
                  <a:tcPr/>
                </a:tc>
                <a:extLst>
                  <a:ext uri="{0D108BD9-81ED-4DB2-BD59-A6C34878D82A}">
                    <a16:rowId xmlns:a16="http://schemas.microsoft.com/office/drawing/2014/main" val="88865026"/>
                  </a:ext>
                </a:extLst>
              </a:tr>
              <a:tr h="2500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Entertainment</a:t>
                      </a:r>
                    </a:p>
                  </a:txBody>
                  <a:tcPr/>
                </a:tc>
                <a:tc>
                  <a:txBody>
                    <a:bodyPr/>
                    <a:lstStyle/>
                    <a:p>
                      <a:r>
                        <a:rPr lang="en-US" sz="1100" dirty="0"/>
                        <a:t>Disney (DIS)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Netflix (NFLX)</a:t>
                      </a:r>
                    </a:p>
                  </a:txBody>
                  <a:tcPr/>
                </a:tc>
                <a:extLst>
                  <a:ext uri="{0D108BD9-81ED-4DB2-BD59-A6C34878D82A}">
                    <a16:rowId xmlns:a16="http://schemas.microsoft.com/office/drawing/2014/main" val="1374450707"/>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Restaurants</a:t>
                      </a:r>
                    </a:p>
                  </a:txBody>
                  <a:tcPr/>
                </a:tc>
                <a:tc>
                  <a:txBody>
                    <a:bodyPr/>
                    <a:lstStyle/>
                    <a:p>
                      <a:r>
                        <a:rPr lang="en-US" sz="1100" dirty="0"/>
                        <a:t>McDonald (MCD)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Starbucks (SBUX)</a:t>
                      </a:r>
                    </a:p>
                  </a:txBody>
                  <a:tcPr/>
                </a:tc>
                <a:extLst>
                  <a:ext uri="{0D108BD9-81ED-4DB2-BD59-A6C34878D82A}">
                    <a16:rowId xmlns:a16="http://schemas.microsoft.com/office/drawing/2014/main" val="4089688246"/>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Household Products</a:t>
                      </a:r>
                    </a:p>
                  </a:txBody>
                  <a:tcPr/>
                </a:tc>
                <a:tc>
                  <a:txBody>
                    <a:bodyPr/>
                    <a:lstStyle/>
                    <a:p>
                      <a:r>
                        <a:rPr lang="en-US" sz="1100" dirty="0"/>
                        <a:t>Procter &amp; Gamble (PG)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Colgate-Palmolive (PL)</a:t>
                      </a:r>
                    </a:p>
                  </a:txBody>
                  <a:tcPr/>
                </a:tc>
                <a:extLst>
                  <a:ext uri="{0D108BD9-81ED-4DB2-BD59-A6C34878D82A}">
                    <a16:rowId xmlns:a16="http://schemas.microsoft.com/office/drawing/2014/main" val="998036369"/>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Pharmaceuticals</a:t>
                      </a:r>
                    </a:p>
                  </a:txBody>
                  <a:tcPr/>
                </a:tc>
                <a:tc>
                  <a:txBody>
                    <a:bodyPr/>
                    <a:lstStyle/>
                    <a:p>
                      <a:r>
                        <a:rPr lang="en-US" sz="1100" dirty="0"/>
                        <a:t>Johnson &amp; Johnson (JNJ)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Pfizer (PFE)</a:t>
                      </a:r>
                    </a:p>
                  </a:txBody>
                  <a:tcPr/>
                </a:tc>
                <a:extLst>
                  <a:ext uri="{0D108BD9-81ED-4DB2-BD59-A6C34878D82A}">
                    <a16:rowId xmlns:a16="http://schemas.microsoft.com/office/drawing/2014/main" val="3149391858"/>
                  </a:ext>
                </a:extLst>
              </a:tr>
              <a:tr h="4118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Airlines</a:t>
                      </a:r>
                    </a:p>
                  </a:txBody>
                  <a:tcPr/>
                </a:tc>
                <a:tc>
                  <a:txBody>
                    <a:bodyPr/>
                    <a:lstStyle/>
                    <a:p>
                      <a:r>
                        <a:rPr lang="en-US" sz="1100" dirty="0"/>
                        <a:t>American Airlines (AAL)</a:t>
                      </a:r>
                    </a:p>
                  </a:txBody>
                  <a:tcPr/>
                </a:tc>
                <a:tc>
                  <a:txBody>
                    <a:bodyPr/>
                    <a:lstStyle/>
                    <a:p>
                      <a:r>
                        <a:rPr lang="en-US" sz="1100" dirty="0"/>
                        <a:t>Delta Airlines (DAL</a:t>
                      </a:r>
                    </a:p>
                  </a:txBody>
                  <a:tcPr/>
                </a:tc>
                <a:extLst>
                  <a:ext uri="{0D108BD9-81ED-4DB2-BD59-A6C34878D82A}">
                    <a16:rowId xmlns:a16="http://schemas.microsoft.com/office/drawing/2014/main" val="3519732357"/>
                  </a:ext>
                </a:extLst>
              </a:tr>
              <a:tr h="2500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Soft Drinks</a:t>
                      </a:r>
                    </a:p>
                  </a:txBody>
                  <a:tcPr/>
                </a:tc>
                <a:tc>
                  <a:txBody>
                    <a:bodyPr/>
                    <a:lstStyle/>
                    <a:p>
                      <a:r>
                        <a:rPr lang="en-US" sz="1100" dirty="0"/>
                        <a:t>Coca Cola (KO)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Pepsi (PEP)</a:t>
                      </a:r>
                    </a:p>
                  </a:txBody>
                  <a:tcPr/>
                </a:tc>
                <a:extLst>
                  <a:ext uri="{0D108BD9-81ED-4DB2-BD59-A6C34878D82A}">
                    <a16:rowId xmlns:a16="http://schemas.microsoft.com/office/drawing/2014/main" val="3893909711"/>
                  </a:ext>
                </a:extLst>
              </a:tr>
              <a:tr h="573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Hypermarkets and Super Centers</a:t>
                      </a:r>
                    </a:p>
                  </a:txBody>
                  <a:tcPr/>
                </a:tc>
                <a:tc>
                  <a:txBody>
                    <a:bodyPr/>
                    <a:lstStyle/>
                    <a:p>
                      <a:r>
                        <a:rPr lang="en-US" sz="1100" dirty="0"/>
                        <a:t>Walmart (WMT) </a:t>
                      </a:r>
                    </a:p>
                  </a:txBody>
                  <a:tcPr/>
                </a:tc>
                <a:tc>
                  <a:txBody>
                    <a:bodyPr/>
                    <a:lstStyle/>
                    <a:p>
                      <a:r>
                        <a:rPr lang="en-US" sz="1100" dirty="0"/>
                        <a:t>Costco (COST) </a:t>
                      </a:r>
                    </a:p>
                  </a:txBody>
                  <a:tcPr/>
                </a:tc>
                <a:extLst>
                  <a:ext uri="{0D108BD9-81ED-4DB2-BD59-A6C34878D82A}">
                    <a16:rowId xmlns:a16="http://schemas.microsoft.com/office/drawing/2014/main" val="1016440635"/>
                  </a:ext>
                </a:extLst>
              </a:tr>
            </a:tbl>
          </a:graphicData>
        </a:graphic>
      </p:graphicFrame>
    </p:spTree>
    <p:extLst>
      <p:ext uri="{BB962C8B-B14F-4D97-AF65-F5344CB8AC3E}">
        <p14:creationId xmlns:p14="http://schemas.microsoft.com/office/powerpoint/2010/main" val="344590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455688" y="0"/>
            <a:ext cx="11073245" cy="907560"/>
          </a:xfrm>
        </p:spPr>
        <p:txBody>
          <a:bodyPr>
            <a:normAutofit/>
          </a:bodyPr>
          <a:lstStyle/>
          <a:p>
            <a:pPr algn="ctr"/>
            <a:r>
              <a:rPr lang="en-US" sz="2200" dirty="0">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6424866" y="4812632"/>
            <a:ext cx="5154112" cy="1975366"/>
          </a:xfrm>
        </p:spPr>
        <p:txBody>
          <a:bodyPr>
            <a:normAutofit lnSpcReduction="10000"/>
          </a:bodyPr>
          <a:lstStyle/>
          <a:p>
            <a:r>
              <a:rPr lang="en-US" sz="2000" dirty="0"/>
              <a:t>The STD of CVX price is 18.1. </a:t>
            </a:r>
          </a:p>
          <a:p>
            <a:r>
              <a:rPr lang="en-US" sz="2000" dirty="0"/>
              <a:t>The Jan forecasted price is within +/- CVX STD, while Feb is outside the STD. </a:t>
            </a:r>
          </a:p>
          <a:p>
            <a:r>
              <a:rPr lang="en-US" sz="2000" dirty="0"/>
              <a:t>This can be attributed to the price war between Russia and Saudi Arabia that sent crude oil prices tumbling into the negative. </a:t>
            </a:r>
          </a:p>
        </p:txBody>
      </p:sp>
      <p:pic>
        <p:nvPicPr>
          <p:cNvPr id="6" name="Picture 5" descr="A close up of a map&#10;&#10;Description automatically generated">
            <a:extLst>
              <a:ext uri="{FF2B5EF4-FFF2-40B4-BE49-F238E27FC236}">
                <a16:creationId xmlns:a16="http://schemas.microsoft.com/office/drawing/2014/main" id="{351A6121-83D3-4958-9FC0-F61E31A66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926" y="633845"/>
            <a:ext cx="9636151" cy="4178787"/>
          </a:xfrm>
          <a:prstGeom prst="rect">
            <a:avLst/>
          </a:prstGeom>
        </p:spPr>
      </p:pic>
      <p:sp>
        <p:nvSpPr>
          <p:cNvPr id="7" name="TextBox 6">
            <a:extLst>
              <a:ext uri="{FF2B5EF4-FFF2-40B4-BE49-F238E27FC236}">
                <a16:creationId xmlns:a16="http://schemas.microsoft.com/office/drawing/2014/main" id="{A4FEE946-2758-4B2D-8FD3-8AEA96CF98AC}"/>
              </a:ext>
            </a:extLst>
          </p:cNvPr>
          <p:cNvSpPr txBox="1"/>
          <p:nvPr/>
        </p:nvSpPr>
        <p:spPr>
          <a:xfrm>
            <a:off x="838199" y="4691523"/>
            <a:ext cx="5154112" cy="923330"/>
          </a:xfrm>
          <a:prstGeom prst="rect">
            <a:avLst/>
          </a:prstGeom>
          <a:noFill/>
        </p:spPr>
        <p:txBody>
          <a:bodyPr wrap="square" rtlCol="0">
            <a:spAutoFit/>
          </a:bodyPr>
          <a:lstStyle/>
          <a:p>
            <a:pPr algn="ctr"/>
            <a:r>
              <a:rPr lang="en-US" dirty="0"/>
              <a:t>Forecasted closing price based on regression model:</a:t>
            </a:r>
          </a:p>
          <a:p>
            <a:pPr marL="1657350" lvl="3" indent="-285750">
              <a:buFont typeface="Arial" panose="020B0604020202020204" pitchFamily="34" charset="0"/>
              <a:buChar char="•"/>
            </a:pPr>
            <a:r>
              <a:rPr lang="en-US" dirty="0"/>
              <a:t>Jan 2020: 114.30</a:t>
            </a:r>
          </a:p>
          <a:p>
            <a:pPr marL="1657350" lvl="3" indent="-285750">
              <a:buFont typeface="Arial" panose="020B0604020202020204" pitchFamily="34" charset="0"/>
              <a:buChar char="•"/>
            </a:pPr>
            <a:r>
              <a:rPr lang="en-US" dirty="0"/>
              <a:t>Feb 2020: 114.74</a:t>
            </a:r>
          </a:p>
        </p:txBody>
      </p:sp>
      <p:sp>
        <p:nvSpPr>
          <p:cNvPr id="8" name="TextBox 7">
            <a:extLst>
              <a:ext uri="{FF2B5EF4-FFF2-40B4-BE49-F238E27FC236}">
                <a16:creationId xmlns:a16="http://schemas.microsoft.com/office/drawing/2014/main" id="{4A655C45-771A-4927-A17E-ED9786F4A17F}"/>
              </a:ext>
            </a:extLst>
          </p:cNvPr>
          <p:cNvSpPr txBox="1"/>
          <p:nvPr/>
        </p:nvSpPr>
        <p:spPr>
          <a:xfrm>
            <a:off x="838199" y="5720016"/>
            <a:ext cx="4928937" cy="1200329"/>
          </a:xfrm>
          <a:prstGeom prst="rect">
            <a:avLst/>
          </a:prstGeom>
          <a:noFill/>
        </p:spPr>
        <p:txBody>
          <a:bodyPr wrap="square" rtlCol="0">
            <a:spAutoFit/>
          </a:bodyPr>
          <a:lstStyle/>
          <a:p>
            <a:pPr lvl="0" algn="ctr"/>
            <a:r>
              <a:rPr lang="en-US" dirty="0">
                <a:solidFill>
                  <a:prstClr val="black"/>
                </a:solidFill>
              </a:rPr>
              <a:t>The actual closing price for CVX: </a:t>
            </a:r>
          </a:p>
          <a:p>
            <a:pPr marL="1657350" lvl="3" indent="-285750">
              <a:buFont typeface="Arial" panose="020B0604020202020204" pitchFamily="34" charset="0"/>
              <a:buChar char="•"/>
            </a:pPr>
            <a:r>
              <a:rPr lang="en-US" dirty="0">
                <a:solidFill>
                  <a:prstClr val="black"/>
                </a:solidFill>
              </a:rPr>
              <a:t>Jan 2020: </a:t>
            </a:r>
            <a:r>
              <a:rPr lang="en-US" dirty="0">
                <a:solidFill>
                  <a:srgbClr val="FC7404"/>
                </a:solidFill>
              </a:rPr>
              <a:t>104.37</a:t>
            </a:r>
          </a:p>
          <a:p>
            <a:pPr marL="1657350" lvl="3" indent="-285750">
              <a:buFont typeface="Arial" panose="020B0604020202020204" pitchFamily="34" charset="0"/>
              <a:buChar char="•"/>
            </a:pPr>
            <a:r>
              <a:rPr lang="en-US" dirty="0">
                <a:solidFill>
                  <a:prstClr val="black"/>
                </a:solidFill>
              </a:rPr>
              <a:t>Feb 2020: </a:t>
            </a:r>
            <a:r>
              <a:rPr lang="en-US" dirty="0">
                <a:solidFill>
                  <a:srgbClr val="FF0000"/>
                </a:solidFill>
              </a:rPr>
              <a:t>90.93</a:t>
            </a:r>
            <a:r>
              <a:rPr lang="en-US" dirty="0">
                <a:solidFill>
                  <a:prstClr val="black"/>
                </a:solidFill>
              </a:rPr>
              <a:t> </a:t>
            </a:r>
            <a:endParaRPr lang="en-US" dirty="0"/>
          </a:p>
          <a:p>
            <a:endParaRPr lang="en-US" dirty="0"/>
          </a:p>
        </p:txBody>
      </p:sp>
    </p:spTree>
    <p:extLst>
      <p:ext uri="{BB962C8B-B14F-4D97-AF65-F5344CB8AC3E}">
        <p14:creationId xmlns:p14="http://schemas.microsoft.com/office/powerpoint/2010/main" val="351658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540547" y="-5469"/>
            <a:ext cx="10903527" cy="907560"/>
          </a:xfrm>
        </p:spPr>
        <p:txBody>
          <a:bodyPr>
            <a:normAutofit/>
          </a:bodyPr>
          <a:lstStyle/>
          <a:p>
            <a:pPr algn="ctr"/>
            <a:r>
              <a:rPr lang="en-US" sz="2200" dirty="0">
                <a:latin typeface="Times New Roman" panose="02020603050405020304" pitchFamily="18" charset="0"/>
                <a:cs typeface="Times New Roman" panose="02020603050405020304" pitchFamily="18" charset="0"/>
              </a:rPr>
              <a:t>Making price predictions based on regression model: CVX (Low STD) and NFLX (High STD)</a:t>
            </a:r>
          </a:p>
        </p:txBody>
      </p:sp>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6424866" y="4812632"/>
            <a:ext cx="5154112" cy="1975366"/>
          </a:xfrm>
        </p:spPr>
        <p:txBody>
          <a:bodyPr>
            <a:normAutofit/>
          </a:bodyPr>
          <a:lstStyle/>
          <a:p>
            <a:r>
              <a:rPr lang="en-US" sz="2000" dirty="0"/>
              <a:t>The STD of NFLX price is 115.71. </a:t>
            </a:r>
          </a:p>
          <a:p>
            <a:r>
              <a:rPr lang="en-US" sz="2000" dirty="0"/>
              <a:t>The Jan and Feb forecasted prices are within +/- NFLX STD.</a:t>
            </a:r>
          </a:p>
          <a:p>
            <a:r>
              <a:rPr lang="en-US" sz="2000" dirty="0">
                <a:highlight>
                  <a:srgbClr val="FFFF00"/>
                </a:highlight>
              </a:rPr>
              <a:t>This can be attributed by….</a:t>
            </a:r>
          </a:p>
        </p:txBody>
      </p:sp>
      <p:sp>
        <p:nvSpPr>
          <p:cNvPr id="7" name="TextBox 6">
            <a:extLst>
              <a:ext uri="{FF2B5EF4-FFF2-40B4-BE49-F238E27FC236}">
                <a16:creationId xmlns:a16="http://schemas.microsoft.com/office/drawing/2014/main" id="{A4FEE946-2758-4B2D-8FD3-8AEA96CF98AC}"/>
              </a:ext>
            </a:extLst>
          </p:cNvPr>
          <p:cNvSpPr txBox="1"/>
          <p:nvPr/>
        </p:nvSpPr>
        <p:spPr>
          <a:xfrm>
            <a:off x="838199" y="4691523"/>
            <a:ext cx="5154112" cy="923330"/>
          </a:xfrm>
          <a:prstGeom prst="rect">
            <a:avLst/>
          </a:prstGeom>
          <a:noFill/>
        </p:spPr>
        <p:txBody>
          <a:bodyPr wrap="square" rtlCol="0">
            <a:spAutoFit/>
          </a:bodyPr>
          <a:lstStyle/>
          <a:p>
            <a:pPr algn="ctr"/>
            <a:r>
              <a:rPr lang="en-US" dirty="0"/>
              <a:t>Forecasted closing price based on regression model:</a:t>
            </a:r>
          </a:p>
          <a:p>
            <a:pPr marL="1657350" lvl="3" indent="-285750">
              <a:buFont typeface="Arial" panose="020B0604020202020204" pitchFamily="34" charset="0"/>
              <a:buChar char="•"/>
            </a:pPr>
            <a:r>
              <a:rPr lang="en-US" dirty="0"/>
              <a:t>Jan 2020: 298.02</a:t>
            </a:r>
          </a:p>
          <a:p>
            <a:pPr marL="1657350" lvl="3" indent="-285750">
              <a:buFont typeface="Arial" panose="020B0604020202020204" pitchFamily="34" charset="0"/>
              <a:buChar char="•"/>
            </a:pPr>
            <a:r>
              <a:rPr lang="en-US" dirty="0"/>
              <a:t>Feb 2020: 300.97</a:t>
            </a:r>
          </a:p>
        </p:txBody>
      </p:sp>
      <p:sp>
        <p:nvSpPr>
          <p:cNvPr id="8" name="TextBox 7">
            <a:extLst>
              <a:ext uri="{FF2B5EF4-FFF2-40B4-BE49-F238E27FC236}">
                <a16:creationId xmlns:a16="http://schemas.microsoft.com/office/drawing/2014/main" id="{4A655C45-771A-4927-A17E-ED9786F4A17F}"/>
              </a:ext>
            </a:extLst>
          </p:cNvPr>
          <p:cNvSpPr txBox="1"/>
          <p:nvPr/>
        </p:nvSpPr>
        <p:spPr>
          <a:xfrm>
            <a:off x="838199" y="5720016"/>
            <a:ext cx="4928937" cy="1200329"/>
          </a:xfrm>
          <a:prstGeom prst="rect">
            <a:avLst/>
          </a:prstGeom>
          <a:noFill/>
        </p:spPr>
        <p:txBody>
          <a:bodyPr wrap="square" rtlCol="0">
            <a:spAutoFit/>
          </a:bodyPr>
          <a:lstStyle/>
          <a:p>
            <a:pPr lvl="0" algn="ctr"/>
            <a:r>
              <a:rPr lang="en-US" dirty="0">
                <a:solidFill>
                  <a:prstClr val="black"/>
                </a:solidFill>
              </a:rPr>
              <a:t>The actual closing price for NFLX: </a:t>
            </a:r>
          </a:p>
          <a:p>
            <a:pPr marL="1657350" lvl="3" indent="-285750">
              <a:buFont typeface="Arial" panose="020B0604020202020204" pitchFamily="34" charset="0"/>
              <a:buChar char="•"/>
            </a:pPr>
            <a:r>
              <a:rPr lang="en-US" dirty="0">
                <a:solidFill>
                  <a:prstClr val="black"/>
                </a:solidFill>
              </a:rPr>
              <a:t>Jan 2020:  </a:t>
            </a:r>
            <a:r>
              <a:rPr lang="en-US" dirty="0">
                <a:solidFill>
                  <a:srgbClr val="00B050"/>
                </a:solidFill>
              </a:rPr>
              <a:t>345.09</a:t>
            </a:r>
          </a:p>
          <a:p>
            <a:pPr marL="1657350" lvl="3" indent="-285750">
              <a:buFont typeface="Arial" panose="020B0604020202020204" pitchFamily="34" charset="0"/>
              <a:buChar char="•"/>
            </a:pPr>
            <a:r>
              <a:rPr lang="en-US" dirty="0">
                <a:solidFill>
                  <a:prstClr val="black"/>
                </a:solidFill>
              </a:rPr>
              <a:t>Feb 2020: </a:t>
            </a:r>
            <a:r>
              <a:rPr lang="en-US" dirty="0">
                <a:solidFill>
                  <a:srgbClr val="00B050"/>
                </a:solidFill>
              </a:rPr>
              <a:t>369.03</a:t>
            </a:r>
          </a:p>
          <a:p>
            <a:endParaRPr lang="en-US" dirty="0"/>
          </a:p>
        </p:txBody>
      </p:sp>
      <p:pic>
        <p:nvPicPr>
          <p:cNvPr id="10" name="Picture 9" descr="A close up of a map&#10;&#10;Description automatically generated">
            <a:extLst>
              <a:ext uri="{FF2B5EF4-FFF2-40B4-BE49-F238E27FC236}">
                <a16:creationId xmlns:a16="http://schemas.microsoft.com/office/drawing/2014/main" id="{F31C9E23-EF0D-48A2-AEF5-E732F43DD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411" y="631366"/>
            <a:ext cx="9557180" cy="4181266"/>
          </a:xfrm>
          <a:prstGeom prst="rect">
            <a:avLst/>
          </a:prstGeom>
        </p:spPr>
      </p:pic>
    </p:spTree>
    <p:extLst>
      <p:ext uri="{BB962C8B-B14F-4D97-AF65-F5344CB8AC3E}">
        <p14:creationId xmlns:p14="http://schemas.microsoft.com/office/powerpoint/2010/main" val="325637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EF63-5EA2-4B42-B846-53D4341777AB}"/>
              </a:ext>
            </a:extLst>
          </p:cNvPr>
          <p:cNvSpPr>
            <a:spLocks noGrp="1"/>
          </p:cNvSpPr>
          <p:nvPr>
            <p:ph type="title"/>
          </p:nvPr>
        </p:nvSpPr>
        <p:spPr/>
        <p:txBody>
          <a:bodyPr/>
          <a:lstStyle/>
          <a:p>
            <a:pPr algn="ctr"/>
            <a:r>
              <a:rPr lang="en-US" dirty="0"/>
              <a:t>Integrity of Data of the 2 Assets </a:t>
            </a:r>
          </a:p>
        </p:txBody>
      </p:sp>
      <p:sp>
        <p:nvSpPr>
          <p:cNvPr id="6" name="Content Placeholder 5">
            <a:extLst>
              <a:ext uri="{FF2B5EF4-FFF2-40B4-BE49-F238E27FC236}">
                <a16:creationId xmlns:a16="http://schemas.microsoft.com/office/drawing/2014/main" id="{6DEA3C7F-4EA8-5249-BB6B-09DE0AD89996}"/>
              </a:ext>
            </a:extLst>
          </p:cNvPr>
          <p:cNvSpPr>
            <a:spLocks noGrp="1"/>
          </p:cNvSpPr>
          <p:nvPr>
            <p:ph idx="1"/>
          </p:nvPr>
        </p:nvSpPr>
        <p:spPr>
          <a:xfrm>
            <a:off x="838200" y="5556901"/>
            <a:ext cx="10515600" cy="1118826"/>
          </a:xfrm>
        </p:spPr>
        <p:txBody>
          <a:bodyPr>
            <a:normAutofit/>
          </a:bodyPr>
          <a:lstStyle/>
          <a:p>
            <a:r>
              <a:rPr lang="en-US" dirty="0"/>
              <a:t>The box plot lends some credence to the Jan 2020 price of NFLX with all prices &gt;120 as outliers </a:t>
            </a:r>
          </a:p>
          <a:p>
            <a:endParaRPr lang="en-US" dirty="0"/>
          </a:p>
        </p:txBody>
      </p:sp>
      <p:pic>
        <p:nvPicPr>
          <p:cNvPr id="4" name="Picture 3">
            <a:extLst>
              <a:ext uri="{FF2B5EF4-FFF2-40B4-BE49-F238E27FC236}">
                <a16:creationId xmlns:a16="http://schemas.microsoft.com/office/drawing/2014/main" id="{D179DBDA-B792-0849-8AED-E88AAD05E678}"/>
              </a:ext>
            </a:extLst>
          </p:cNvPr>
          <p:cNvPicPr>
            <a:picLocks noChangeAspect="1"/>
          </p:cNvPicPr>
          <p:nvPr/>
        </p:nvPicPr>
        <p:blipFill rotWithShape="1">
          <a:blip r:embed="rId3">
            <a:extLst>
              <a:ext uri="{28A0092B-C50C-407E-A947-70E740481C1C}">
                <a14:useLocalDpi xmlns:a14="http://schemas.microsoft.com/office/drawing/2010/main" val="0"/>
              </a:ext>
            </a:extLst>
          </a:blip>
          <a:srcRect l="6875" t="6546" r="8576" b="7459"/>
          <a:stretch/>
        </p:blipFill>
        <p:spPr>
          <a:xfrm>
            <a:off x="1464770" y="1368180"/>
            <a:ext cx="9262459" cy="4121640"/>
          </a:xfrm>
          <a:prstGeom prst="rect">
            <a:avLst/>
          </a:prstGeom>
        </p:spPr>
      </p:pic>
    </p:spTree>
    <p:extLst>
      <p:ext uri="{BB962C8B-B14F-4D97-AF65-F5344CB8AC3E}">
        <p14:creationId xmlns:p14="http://schemas.microsoft.com/office/powerpoint/2010/main" val="289670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964E-B66F-9F4D-9520-C6D62A97ED13}"/>
              </a:ext>
            </a:extLst>
          </p:cNvPr>
          <p:cNvSpPr>
            <a:spLocks noGrp="1"/>
          </p:cNvSpPr>
          <p:nvPr>
            <p:ph type="title"/>
          </p:nvPr>
        </p:nvSpPr>
        <p:spPr>
          <a:xfrm>
            <a:off x="838200" y="365126"/>
            <a:ext cx="10515600" cy="786342"/>
          </a:xfrm>
        </p:spPr>
        <p:txBody>
          <a:bodyPr>
            <a:normAutofit/>
          </a:bodyPr>
          <a:lstStyle/>
          <a:p>
            <a:r>
              <a:rPr lang="en-US" sz="4000" dirty="0"/>
              <a:t>Multiple Regression with SkLearn.Linear_Model</a:t>
            </a:r>
          </a:p>
        </p:txBody>
      </p:sp>
      <p:sp>
        <p:nvSpPr>
          <p:cNvPr id="3" name="Content Placeholder 2">
            <a:extLst>
              <a:ext uri="{FF2B5EF4-FFF2-40B4-BE49-F238E27FC236}">
                <a16:creationId xmlns:a16="http://schemas.microsoft.com/office/drawing/2014/main" id="{F7265012-292D-754A-9BEC-3E3BD69EFD5C}"/>
              </a:ext>
            </a:extLst>
          </p:cNvPr>
          <p:cNvSpPr>
            <a:spLocks noGrp="1"/>
          </p:cNvSpPr>
          <p:nvPr>
            <p:ph idx="1"/>
          </p:nvPr>
        </p:nvSpPr>
        <p:spPr>
          <a:xfrm>
            <a:off x="838200" y="1151468"/>
            <a:ext cx="10515600" cy="5025495"/>
          </a:xfrm>
        </p:spPr>
        <p:txBody>
          <a:bodyPr>
            <a:normAutofit fontScale="92500" lnSpcReduction="20000"/>
          </a:bodyPr>
          <a:lstStyle/>
          <a:p>
            <a:r>
              <a:rPr lang="en-US" dirty="0"/>
              <a:t>Added “US Unemployment rate” for 2010 to 2019 as the second  dependent variable alongside “Time”</a:t>
            </a:r>
          </a:p>
          <a:p>
            <a:endParaRPr lang="en-US" dirty="0"/>
          </a:p>
          <a:p>
            <a:r>
              <a:rPr lang="en-US" dirty="0"/>
              <a:t>Price = intercept + coefficient1*time + coefficient2*unemp_rate</a:t>
            </a:r>
          </a:p>
          <a:p>
            <a:pPr marL="0" indent="0">
              <a:buNone/>
            </a:pPr>
            <a:endParaRPr lang="en-US" dirty="0"/>
          </a:p>
          <a:p>
            <a:r>
              <a:rPr lang="en-US" dirty="0"/>
              <a:t>CVX Model:-9.567894331153013 [0.86705591 7.28598621]</a:t>
            </a:r>
          </a:p>
          <a:p>
            <a:pPr lvl="1">
              <a:buFont typeface="Courier New" panose="02070309020205020404" pitchFamily="49" charset="0"/>
              <a:buChar char="o"/>
            </a:pPr>
            <a:r>
              <a:rPr lang="en-US" dirty="0"/>
              <a:t>cvx_jan2020 = -9.568 + (0.867*121) + (7.286*0.036) = 95.60</a:t>
            </a:r>
          </a:p>
          <a:p>
            <a:pPr lvl="1">
              <a:buFont typeface="Courier New" panose="02070309020205020404" pitchFamily="49" charset="0"/>
              <a:buChar char="o"/>
            </a:pPr>
            <a:r>
              <a:rPr lang="en-US" dirty="0"/>
              <a:t>cvx_feb2020 = -9.568 + (0.867*122) + (7.286*0.035) = 96.46</a:t>
            </a:r>
          </a:p>
          <a:p>
            <a:pPr lvl="1">
              <a:buFont typeface="Courier New" panose="02070309020205020404" pitchFamily="49" charset="0"/>
              <a:buChar char="o"/>
            </a:pPr>
            <a:r>
              <a:rPr lang="en-US" dirty="0"/>
              <a:t>Both forecasted prices within CVX actual price and std of +/-18.1</a:t>
            </a:r>
          </a:p>
          <a:p>
            <a:pPr marL="457200" lvl="1" indent="0">
              <a:buNone/>
            </a:pPr>
            <a:endParaRPr lang="en-US" dirty="0"/>
          </a:p>
          <a:p>
            <a:r>
              <a:rPr lang="en-US" dirty="0"/>
              <a:t>NFLX Model: -945.0750550498519 [ 8.28553905 91.42047607]</a:t>
            </a:r>
          </a:p>
          <a:p>
            <a:pPr lvl="1">
              <a:buFont typeface="Courier New" panose="02070309020205020404" pitchFamily="49" charset="0"/>
              <a:buChar char="o"/>
            </a:pPr>
            <a:r>
              <a:rPr lang="en-US" dirty="0"/>
              <a:t>nflx_jan2020 = -945.075 + (8.286*121) + (91.42*0.036) = 60.82</a:t>
            </a:r>
          </a:p>
          <a:p>
            <a:pPr lvl="1">
              <a:buFont typeface="Courier New" panose="02070309020205020404" pitchFamily="49" charset="0"/>
              <a:buChar char="o"/>
            </a:pPr>
            <a:r>
              <a:rPr lang="en-US" dirty="0"/>
              <a:t>nflx_feb2020 = -945.075 + (8.286*122) + (91.42*0.035) = 69.02</a:t>
            </a:r>
          </a:p>
          <a:p>
            <a:pPr lvl="1">
              <a:buFont typeface="Courier New" panose="02070309020205020404" pitchFamily="49" charset="0"/>
              <a:buChar char="o"/>
            </a:pPr>
            <a:r>
              <a:rPr lang="en-US" dirty="0"/>
              <a:t>Both forecasted prices out of range with NFLX actual price and std of +/- 115.71</a:t>
            </a:r>
          </a:p>
          <a:p>
            <a:endParaRPr lang="en-US" dirty="0"/>
          </a:p>
        </p:txBody>
      </p:sp>
    </p:spTree>
    <p:extLst>
      <p:ext uri="{BB962C8B-B14F-4D97-AF65-F5344CB8AC3E}">
        <p14:creationId xmlns:p14="http://schemas.microsoft.com/office/powerpoint/2010/main" val="257429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3D4C-2D85-A14B-9111-9F925E7C7539}"/>
              </a:ext>
            </a:extLst>
          </p:cNvPr>
          <p:cNvSpPr>
            <a:spLocks noGrp="1"/>
          </p:cNvSpPr>
          <p:nvPr>
            <p:ph type="title"/>
          </p:nvPr>
        </p:nvSpPr>
        <p:spPr/>
        <p:txBody>
          <a:bodyPr/>
          <a:lstStyle/>
          <a:p>
            <a:r>
              <a:rPr lang="en-US" dirty="0"/>
              <a:t>Conclusions </a:t>
            </a:r>
            <a:r>
              <a:rPr lang="en-US"/>
              <a:t>---</a:t>
            </a:r>
            <a:r>
              <a:rPr lang="en-US" i="1">
                <a:solidFill>
                  <a:srgbClr val="FF0000"/>
                </a:solidFill>
              </a:rPr>
              <a:t>WIP</a:t>
            </a:r>
            <a:endParaRPr lang="en-US" i="1" dirty="0">
              <a:solidFill>
                <a:srgbClr val="FF0000"/>
              </a:solidFill>
            </a:endParaRPr>
          </a:p>
        </p:txBody>
      </p:sp>
      <p:sp>
        <p:nvSpPr>
          <p:cNvPr id="3" name="Content Placeholder 2">
            <a:extLst>
              <a:ext uri="{FF2B5EF4-FFF2-40B4-BE49-F238E27FC236}">
                <a16:creationId xmlns:a16="http://schemas.microsoft.com/office/drawing/2014/main" id="{96ADAF84-95EE-AE48-B1AD-CDBAC9A6E2B1}"/>
              </a:ext>
            </a:extLst>
          </p:cNvPr>
          <p:cNvSpPr>
            <a:spLocks noGrp="1"/>
          </p:cNvSpPr>
          <p:nvPr>
            <p:ph idx="1"/>
          </p:nvPr>
        </p:nvSpPr>
        <p:spPr>
          <a:xfrm>
            <a:off x="838200" y="1530849"/>
            <a:ext cx="10515600" cy="4646114"/>
          </a:xfrm>
        </p:spPr>
        <p:txBody>
          <a:bodyPr/>
          <a:lstStyle/>
          <a:p>
            <a:r>
              <a:rPr lang="en-US" dirty="0"/>
              <a:t>Stock prices are Time Series</a:t>
            </a:r>
          </a:p>
          <a:p>
            <a:r>
              <a:rPr lang="en-US" dirty="0"/>
              <a:t>Day trading is speculative and risky</a:t>
            </a:r>
          </a:p>
          <a:p>
            <a:r>
              <a:rPr lang="en-US" dirty="0"/>
              <a:t>The sure way to make good returns on your investment is long term holding “buy and hold” </a:t>
            </a:r>
          </a:p>
          <a:p>
            <a:r>
              <a:rPr lang="en-US" dirty="0"/>
              <a:t>Make your portfolio selections with a mix of lowly correlated assets </a:t>
            </a:r>
          </a:p>
          <a:p>
            <a:r>
              <a:rPr lang="en-US" dirty="0"/>
              <a:t>Regression analysis may be able to tell the future trend of an asset price because prices are time series …however, there are other variables other than time that determines the future price of an asset.</a:t>
            </a:r>
          </a:p>
          <a:p>
            <a:endParaRPr lang="en-US" dirty="0"/>
          </a:p>
        </p:txBody>
      </p:sp>
    </p:spTree>
    <p:extLst>
      <p:ext uri="{BB962C8B-B14F-4D97-AF65-F5344CB8AC3E}">
        <p14:creationId xmlns:p14="http://schemas.microsoft.com/office/powerpoint/2010/main" val="36385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CF8324-5895-0248-998A-DB280A1B5844}"/>
              </a:ext>
            </a:extLst>
          </p:cNvPr>
          <p:cNvSpPr>
            <a:spLocks noGrp="1"/>
          </p:cNvSpPr>
          <p:nvPr>
            <p:ph type="title"/>
          </p:nvPr>
        </p:nvSpPr>
        <p:spPr>
          <a:xfrm>
            <a:off x="640079" y="2053641"/>
            <a:ext cx="3669161" cy="2760098"/>
          </a:xfrm>
        </p:spPr>
        <p:txBody>
          <a:bodyPr>
            <a:normAutofit/>
          </a:bodyPr>
          <a:lstStyle/>
          <a:p>
            <a:pPr algn="ctr"/>
            <a:r>
              <a:rPr lang="en-US" dirty="0">
                <a:solidFill>
                  <a:srgbClr val="FFFFFF"/>
                </a:solidFill>
              </a:rPr>
              <a:t>Objective &amp; Scope</a:t>
            </a:r>
          </a:p>
        </p:txBody>
      </p:sp>
      <p:sp>
        <p:nvSpPr>
          <p:cNvPr id="34" name="Content Placeholder 2">
            <a:extLst>
              <a:ext uri="{FF2B5EF4-FFF2-40B4-BE49-F238E27FC236}">
                <a16:creationId xmlns:a16="http://schemas.microsoft.com/office/drawing/2014/main" id="{84C75F8A-1EA1-AE40-83D9-721D2AA492DB}"/>
              </a:ext>
            </a:extLst>
          </p:cNvPr>
          <p:cNvSpPr>
            <a:spLocks noGrp="1"/>
          </p:cNvSpPr>
          <p:nvPr>
            <p:ph idx="1"/>
          </p:nvPr>
        </p:nvSpPr>
        <p:spPr>
          <a:xfrm>
            <a:off x="6090574" y="801866"/>
            <a:ext cx="5841596" cy="6056134"/>
          </a:xfrm>
        </p:spPr>
        <p:txBody>
          <a:bodyPr anchor="ctr">
            <a:normAutofit/>
          </a:bodyPr>
          <a:lstStyle/>
          <a:p>
            <a:pPr marL="0" indent="0">
              <a:buNone/>
            </a:pPr>
            <a:r>
              <a:rPr lang="en-US" sz="2000" b="1" dirty="0">
                <a:solidFill>
                  <a:srgbClr val="000000"/>
                </a:solidFill>
              </a:rPr>
              <a:t>Objective: </a:t>
            </a:r>
            <a:r>
              <a:rPr lang="en-US" sz="2000" dirty="0">
                <a:solidFill>
                  <a:srgbClr val="000000"/>
                </a:solidFill>
              </a:rPr>
              <a:t>To analyze the performance of 20 large-cap US companies that are leaders in their respective industry sector over a period of 10 years (2010 to 2019) alongside the S&amp;P 500.  </a:t>
            </a:r>
          </a:p>
          <a:p>
            <a:pPr marL="0" indent="0">
              <a:buNone/>
            </a:pPr>
            <a:r>
              <a:rPr lang="en-US" sz="2000" b="1" dirty="0">
                <a:solidFill>
                  <a:srgbClr val="000000"/>
                </a:solidFill>
              </a:rPr>
              <a:t>Scope:</a:t>
            </a:r>
          </a:p>
          <a:p>
            <a:r>
              <a:rPr lang="en-US" sz="2000" dirty="0">
                <a:solidFill>
                  <a:srgbClr val="000000"/>
                </a:solidFill>
              </a:rPr>
              <a:t>Determine relative performance of assets’ returns over the 10 years period </a:t>
            </a:r>
          </a:p>
          <a:p>
            <a:r>
              <a:rPr lang="en-US" sz="2000" dirty="0">
                <a:solidFill>
                  <a:srgbClr val="000000"/>
                </a:solidFill>
              </a:rPr>
              <a:t>Determine relative volatility or riskiness of the assets </a:t>
            </a:r>
          </a:p>
          <a:p>
            <a:r>
              <a:rPr lang="en-US" sz="2000" dirty="0">
                <a:solidFill>
                  <a:srgbClr val="000000"/>
                </a:solidFill>
              </a:rPr>
              <a:t>Determine correlation among the assets and the S&amp;P 500</a:t>
            </a:r>
          </a:p>
          <a:p>
            <a:r>
              <a:rPr lang="en-US" sz="2000" dirty="0">
                <a:solidFill>
                  <a:srgbClr val="000000"/>
                </a:solidFill>
              </a:rPr>
              <a:t>Forecast expected price/return of a low-risk asset and a high-risk asset </a:t>
            </a:r>
          </a:p>
          <a:p>
            <a:r>
              <a:rPr lang="en-US" sz="2000" dirty="0">
                <a:solidFill>
                  <a:srgbClr val="000000"/>
                </a:solidFill>
              </a:rPr>
              <a:t>At the end of this presentation, our intention to use data analytics tools to deliver a crash course on “Stock Market 101” </a:t>
            </a:r>
          </a:p>
          <a:p>
            <a:r>
              <a:rPr lang="en-US" sz="2000" dirty="0">
                <a:solidFill>
                  <a:srgbClr val="000000"/>
                </a:solidFill>
              </a:rPr>
              <a:t>All analysis was done in </a:t>
            </a:r>
            <a:r>
              <a:rPr lang="en-US" sz="2000" dirty="0" err="1">
                <a:solidFill>
                  <a:srgbClr val="000000"/>
                </a:solidFill>
              </a:rPr>
              <a:t>Jupyter</a:t>
            </a:r>
            <a:r>
              <a:rPr lang="en-US" sz="2000" dirty="0">
                <a:solidFill>
                  <a:srgbClr val="000000"/>
                </a:solidFill>
              </a:rPr>
              <a:t> notebook with Pandas</a:t>
            </a:r>
          </a:p>
          <a:p>
            <a:endParaRPr lang="en-US" sz="1700" dirty="0">
              <a:solidFill>
                <a:srgbClr val="000000"/>
              </a:solidFill>
            </a:endParaRPr>
          </a:p>
          <a:p>
            <a:endParaRPr lang="en-US" sz="1700" dirty="0">
              <a:solidFill>
                <a:srgbClr val="000000"/>
              </a:solidFill>
            </a:endParaRPr>
          </a:p>
        </p:txBody>
      </p:sp>
    </p:spTree>
    <p:extLst>
      <p:ext uri="{BB962C8B-B14F-4D97-AF65-F5344CB8AC3E}">
        <p14:creationId xmlns:p14="http://schemas.microsoft.com/office/powerpoint/2010/main" val="10855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04672" y="457200"/>
            <a:ext cx="10579398" cy="1299411"/>
          </a:xfrm>
        </p:spPr>
        <p:txBody>
          <a:bodyPr>
            <a:normAutofit/>
          </a:bodyPr>
          <a:lstStyle/>
          <a:p>
            <a:pPr algn="ctr"/>
            <a:r>
              <a:rPr lang="en-US" dirty="0">
                <a:solidFill>
                  <a:srgbClr val="FFFFFF"/>
                </a:solidFill>
              </a:rPr>
              <a:t>Assets Included in the Analysis:</a:t>
            </a:r>
            <a:br>
              <a:rPr lang="en-US" dirty="0">
                <a:solidFill>
                  <a:srgbClr val="FFFFFF"/>
                </a:solidFill>
              </a:rPr>
            </a:br>
            <a:r>
              <a:rPr lang="en-US" b="1" dirty="0">
                <a:solidFill>
                  <a:srgbClr val="FFFFFF"/>
                </a:solidFill>
              </a:rPr>
              <a:t>S&amp;P500 (^GSPC)</a:t>
            </a: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3">
            <a:extLst>
              <a:ext uri="{FF2B5EF4-FFF2-40B4-BE49-F238E27FC236}">
                <a16:creationId xmlns:a16="http://schemas.microsoft.com/office/drawing/2014/main" id="{CC0A5FD3-10CF-BA4E-BD65-DF7239ED060C}"/>
              </a:ext>
            </a:extLst>
          </p:cNvPr>
          <p:cNvGraphicFramePr>
            <a:graphicFrameLocks/>
          </p:cNvGraphicFramePr>
          <p:nvPr>
            <p:extLst>
              <p:ext uri="{D42A27DB-BD31-4B8C-83A1-F6EECF244321}">
                <p14:modId xmlns:p14="http://schemas.microsoft.com/office/powerpoint/2010/main" val="1260709105"/>
              </p:ext>
            </p:extLst>
          </p:nvPr>
        </p:nvGraphicFramePr>
        <p:xfrm>
          <a:off x="2311568" y="2390514"/>
          <a:ext cx="7565605" cy="4010286"/>
        </p:xfrm>
        <a:graphic>
          <a:graphicData uri="http://schemas.openxmlformats.org/drawingml/2006/table">
            <a:tbl>
              <a:tblPr firstRow="1" bandRow="1">
                <a:tableStyleId>{5C22544A-7EE6-4342-B048-85BDC9FD1C3A}</a:tableStyleId>
              </a:tblPr>
              <a:tblGrid>
                <a:gridCol w="2514411">
                  <a:extLst>
                    <a:ext uri="{9D8B030D-6E8A-4147-A177-3AD203B41FA5}">
                      <a16:colId xmlns:a16="http://schemas.microsoft.com/office/drawing/2014/main" val="4158976773"/>
                    </a:ext>
                  </a:extLst>
                </a:gridCol>
                <a:gridCol w="2637447">
                  <a:extLst>
                    <a:ext uri="{9D8B030D-6E8A-4147-A177-3AD203B41FA5}">
                      <a16:colId xmlns:a16="http://schemas.microsoft.com/office/drawing/2014/main" val="2406677304"/>
                    </a:ext>
                  </a:extLst>
                </a:gridCol>
                <a:gridCol w="2413747">
                  <a:extLst>
                    <a:ext uri="{9D8B030D-6E8A-4147-A177-3AD203B41FA5}">
                      <a16:colId xmlns:a16="http://schemas.microsoft.com/office/drawing/2014/main" val="1177051047"/>
                    </a:ext>
                  </a:extLst>
                </a:gridCol>
              </a:tblGrid>
              <a:tr h="343293">
                <a:tc>
                  <a:txBody>
                    <a:bodyPr/>
                    <a:lstStyle/>
                    <a:p>
                      <a:r>
                        <a:rPr lang="en-US" sz="1600" dirty="0"/>
                        <a:t>Industry</a:t>
                      </a:r>
                    </a:p>
                  </a:txBody>
                  <a:tcPr marL="52741" marR="52741" marT="26370" marB="26370"/>
                </a:tc>
                <a:tc>
                  <a:txBody>
                    <a:bodyPr/>
                    <a:lstStyle/>
                    <a:p>
                      <a:r>
                        <a:rPr lang="en-US" sz="1600"/>
                        <a:t>Asset 1 (Ticker Symbol)</a:t>
                      </a:r>
                    </a:p>
                  </a:txBody>
                  <a:tcPr marL="52741" marR="52741" marT="26370" marB="26370"/>
                </a:tc>
                <a:tc>
                  <a:txBody>
                    <a:bodyPr/>
                    <a:lstStyle/>
                    <a:p>
                      <a:r>
                        <a:rPr lang="en-US" sz="1600" dirty="0"/>
                        <a:t>Asset 2 (Ticker Symbol)</a:t>
                      </a:r>
                    </a:p>
                  </a:txBody>
                  <a:tcPr marL="52741" marR="52741" marT="26370" marB="26370"/>
                </a:tc>
                <a:extLst>
                  <a:ext uri="{0D108BD9-81ED-4DB2-BD59-A6C34878D82A}">
                    <a16:rowId xmlns:a16="http://schemas.microsoft.com/office/drawing/2014/main" val="118588658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Banks</a:t>
                      </a:r>
                    </a:p>
                  </a:txBody>
                  <a:tcPr marL="52741" marR="52741" marT="26370" marB="26370"/>
                </a:tc>
                <a:tc>
                  <a:txBody>
                    <a:bodyPr/>
                    <a:lstStyle/>
                    <a:p>
                      <a:r>
                        <a:rPr lang="en-US" sz="1600"/>
                        <a:t>Bank of America (BAC)</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Wells Fargo (WFC)</a:t>
                      </a:r>
                    </a:p>
                  </a:txBody>
                  <a:tcPr marL="52741" marR="52741" marT="26370" marB="26370"/>
                </a:tc>
                <a:extLst>
                  <a:ext uri="{0D108BD9-81ED-4DB2-BD59-A6C34878D82A}">
                    <a16:rowId xmlns:a16="http://schemas.microsoft.com/office/drawing/2014/main" val="854050226"/>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Integrated Oil &amp; Gas</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ExxonMobil (XOM)</a:t>
                      </a:r>
                    </a:p>
                  </a:txBody>
                  <a:tcPr marL="52741" marR="52741" marT="26370" marB="26370"/>
                </a:tc>
                <a:tc>
                  <a:txBody>
                    <a:bodyPr/>
                    <a:lstStyle/>
                    <a:p>
                      <a:r>
                        <a:rPr lang="en-US" sz="1600"/>
                        <a:t>Chevron (CVX)</a:t>
                      </a:r>
                    </a:p>
                  </a:txBody>
                  <a:tcPr marL="52741" marR="52741" marT="26370" marB="26370"/>
                </a:tc>
                <a:extLst>
                  <a:ext uri="{0D108BD9-81ED-4DB2-BD59-A6C34878D82A}">
                    <a16:rowId xmlns:a16="http://schemas.microsoft.com/office/drawing/2014/main" val="1970850969"/>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Telecommunications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AT&amp;T (T)</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T-Mobile (TMUS)</a:t>
                      </a:r>
                    </a:p>
                  </a:txBody>
                  <a:tcPr marL="52741" marR="52741" marT="26370" marB="26370"/>
                </a:tc>
                <a:extLst>
                  <a:ext uri="{0D108BD9-81ED-4DB2-BD59-A6C34878D82A}">
                    <a16:rowId xmlns:a16="http://schemas.microsoft.com/office/drawing/2014/main" val="62388434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Entertainment</a:t>
                      </a:r>
                    </a:p>
                  </a:txBody>
                  <a:tcPr marL="52741" marR="52741" marT="26370" marB="26370"/>
                </a:tc>
                <a:tc>
                  <a:txBody>
                    <a:bodyPr/>
                    <a:lstStyle/>
                    <a:p>
                      <a:r>
                        <a:rPr lang="en-US" sz="1600"/>
                        <a:t>Disney (DIS)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Netflix (NFLX)</a:t>
                      </a:r>
                    </a:p>
                  </a:txBody>
                  <a:tcPr marL="52741" marR="52741" marT="26370" marB="26370"/>
                </a:tc>
                <a:extLst>
                  <a:ext uri="{0D108BD9-81ED-4DB2-BD59-A6C34878D82A}">
                    <a16:rowId xmlns:a16="http://schemas.microsoft.com/office/drawing/2014/main" val="3436875460"/>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Restaurants</a:t>
                      </a:r>
                    </a:p>
                  </a:txBody>
                  <a:tcPr marL="52741" marR="52741" marT="26370" marB="26370"/>
                </a:tc>
                <a:tc>
                  <a:txBody>
                    <a:bodyPr/>
                    <a:lstStyle/>
                    <a:p>
                      <a:r>
                        <a:rPr lang="en-US" sz="1600"/>
                        <a:t>McDonald (MCD)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Starbucks (SBUX)</a:t>
                      </a:r>
                    </a:p>
                  </a:txBody>
                  <a:tcPr marL="52741" marR="52741" marT="26370" marB="26370"/>
                </a:tc>
                <a:extLst>
                  <a:ext uri="{0D108BD9-81ED-4DB2-BD59-A6C34878D82A}">
                    <a16:rowId xmlns:a16="http://schemas.microsoft.com/office/drawing/2014/main" val="818818654"/>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Household Products</a:t>
                      </a:r>
                    </a:p>
                  </a:txBody>
                  <a:tcPr marL="52741" marR="52741" marT="26370" marB="26370"/>
                </a:tc>
                <a:tc>
                  <a:txBody>
                    <a:bodyPr/>
                    <a:lstStyle/>
                    <a:p>
                      <a:r>
                        <a:rPr lang="en-US" sz="1600"/>
                        <a:t>Procter &amp; Gamble (PG)</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Colgate-Palmolive (PL)</a:t>
                      </a:r>
                    </a:p>
                  </a:txBody>
                  <a:tcPr marL="52741" marR="52741" marT="26370" marB="26370"/>
                </a:tc>
                <a:extLst>
                  <a:ext uri="{0D108BD9-81ED-4DB2-BD59-A6C34878D82A}">
                    <a16:rowId xmlns:a16="http://schemas.microsoft.com/office/drawing/2014/main" val="3947157221"/>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Pharmaceuticals</a:t>
                      </a:r>
                    </a:p>
                  </a:txBody>
                  <a:tcPr marL="52741" marR="52741" marT="26370" marB="26370"/>
                </a:tc>
                <a:tc>
                  <a:txBody>
                    <a:bodyPr/>
                    <a:lstStyle/>
                    <a:p>
                      <a:r>
                        <a:rPr lang="en-US" sz="1600"/>
                        <a:t>Johnson &amp; Johnson (JNJ)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Pfizer (PFE)</a:t>
                      </a:r>
                    </a:p>
                  </a:txBody>
                  <a:tcPr marL="52741" marR="52741" marT="26370" marB="26370"/>
                </a:tc>
                <a:extLst>
                  <a:ext uri="{0D108BD9-81ED-4DB2-BD59-A6C34878D82A}">
                    <a16:rowId xmlns:a16="http://schemas.microsoft.com/office/drawing/2014/main" val="1905284033"/>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Airlines</a:t>
                      </a:r>
                    </a:p>
                  </a:txBody>
                  <a:tcPr marL="52741" marR="52741" marT="26370" marB="26370"/>
                </a:tc>
                <a:tc>
                  <a:txBody>
                    <a:bodyPr/>
                    <a:lstStyle/>
                    <a:p>
                      <a:r>
                        <a:rPr lang="en-US" sz="1600"/>
                        <a:t>American Airlines (AAL)</a:t>
                      </a:r>
                    </a:p>
                  </a:txBody>
                  <a:tcPr marL="52741" marR="52741" marT="26370" marB="26370"/>
                </a:tc>
                <a:tc>
                  <a:txBody>
                    <a:bodyPr/>
                    <a:lstStyle/>
                    <a:p>
                      <a:r>
                        <a:rPr lang="en-US" sz="1600"/>
                        <a:t>Delta Airlines (DAL</a:t>
                      </a:r>
                    </a:p>
                  </a:txBody>
                  <a:tcPr marL="52741" marR="52741" marT="26370" marB="26370"/>
                </a:tc>
                <a:extLst>
                  <a:ext uri="{0D108BD9-81ED-4DB2-BD59-A6C34878D82A}">
                    <a16:rowId xmlns:a16="http://schemas.microsoft.com/office/drawing/2014/main" val="2143801863"/>
                  </a:ext>
                </a:extLst>
              </a:tr>
              <a:tr h="343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Soft Drinks</a:t>
                      </a:r>
                    </a:p>
                  </a:txBody>
                  <a:tcPr marL="52741" marR="52741" marT="26370" marB="26370"/>
                </a:tc>
                <a:tc>
                  <a:txBody>
                    <a:bodyPr/>
                    <a:lstStyle/>
                    <a:p>
                      <a:r>
                        <a:rPr lang="en-US" sz="1600"/>
                        <a:t>Coca Cola (KO) </a:t>
                      </a:r>
                    </a:p>
                  </a:txBody>
                  <a:tcPr marL="52741" marR="52741" marT="26370" marB="263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Pepsi (PEP)</a:t>
                      </a:r>
                    </a:p>
                  </a:txBody>
                  <a:tcPr marL="52741" marR="52741" marT="26370" marB="26370"/>
                </a:tc>
                <a:extLst>
                  <a:ext uri="{0D108BD9-81ED-4DB2-BD59-A6C34878D82A}">
                    <a16:rowId xmlns:a16="http://schemas.microsoft.com/office/drawing/2014/main" val="1793781680"/>
                  </a:ext>
                </a:extLst>
              </a:tr>
              <a:tr h="5773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Hypermarkets and Super Centers</a:t>
                      </a:r>
                    </a:p>
                  </a:txBody>
                  <a:tcPr marL="52741" marR="52741" marT="26370" marB="26370"/>
                </a:tc>
                <a:tc>
                  <a:txBody>
                    <a:bodyPr/>
                    <a:lstStyle/>
                    <a:p>
                      <a:r>
                        <a:rPr lang="en-US" sz="1600"/>
                        <a:t>Walmart (WMT) </a:t>
                      </a:r>
                    </a:p>
                  </a:txBody>
                  <a:tcPr marL="52741" marR="52741" marT="26370" marB="26370"/>
                </a:tc>
                <a:tc>
                  <a:txBody>
                    <a:bodyPr/>
                    <a:lstStyle/>
                    <a:p>
                      <a:r>
                        <a:rPr lang="en-US" sz="1600" dirty="0"/>
                        <a:t>Costco (COST) </a:t>
                      </a:r>
                    </a:p>
                  </a:txBody>
                  <a:tcPr marL="52741" marR="52741" marT="26370" marB="26370"/>
                </a:tc>
                <a:extLst>
                  <a:ext uri="{0D108BD9-81ED-4DB2-BD59-A6C34878D82A}">
                    <a16:rowId xmlns:a16="http://schemas.microsoft.com/office/drawing/2014/main" val="4038561704"/>
                  </a:ext>
                </a:extLst>
              </a:tr>
            </a:tbl>
          </a:graphicData>
        </a:graphic>
      </p:graphicFrame>
    </p:spTree>
    <p:extLst>
      <p:ext uri="{BB962C8B-B14F-4D97-AF65-F5344CB8AC3E}">
        <p14:creationId xmlns:p14="http://schemas.microsoft.com/office/powerpoint/2010/main" val="42025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3">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04672" y="457200"/>
            <a:ext cx="10579398" cy="1299411"/>
          </a:xfrm>
        </p:spPr>
        <p:txBody>
          <a:bodyPr>
            <a:normAutofit/>
          </a:bodyPr>
          <a:lstStyle/>
          <a:p>
            <a:pPr algn="ctr"/>
            <a:r>
              <a:rPr lang="en-US" dirty="0">
                <a:solidFill>
                  <a:schemeClr val="bg1"/>
                </a:solidFill>
              </a:rPr>
              <a:t>An extract from our work in </a:t>
            </a:r>
            <a:r>
              <a:rPr lang="en-US" dirty="0" err="1">
                <a:solidFill>
                  <a:schemeClr val="bg1"/>
                </a:solidFill>
              </a:rPr>
              <a:t>Jupyter</a:t>
            </a:r>
            <a:r>
              <a:rPr lang="en-US" dirty="0">
                <a:solidFill>
                  <a:schemeClr val="bg1"/>
                </a:solidFill>
              </a:rPr>
              <a:t> notebook</a:t>
            </a:r>
            <a:endParaRPr lang="en-US" b="1" dirty="0">
              <a:solidFill>
                <a:schemeClr val="bg1"/>
              </a:solidFill>
            </a:endParaRPr>
          </a:p>
        </p:txBody>
      </p:sp>
      <p:sp>
        <p:nvSpPr>
          <p:cNvPr id="16" name="Rectangle 15">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54C656D1-5D4C-46E7-B566-0910D7BF7B1B}"/>
              </a:ext>
            </a:extLst>
          </p:cNvPr>
          <p:cNvPicPr>
            <a:picLocks noGrp="1" noChangeAspect="1"/>
          </p:cNvPicPr>
          <p:nvPr>
            <p:ph idx="1"/>
          </p:nvPr>
        </p:nvPicPr>
        <p:blipFill>
          <a:blip r:embed="rId4"/>
          <a:stretch>
            <a:fillRect/>
          </a:stretch>
        </p:blipFill>
        <p:spPr>
          <a:xfrm>
            <a:off x="0" y="2339679"/>
            <a:ext cx="5285738" cy="4061121"/>
          </a:xfrm>
          <a:prstGeom prst="rect">
            <a:avLst/>
          </a:prstGeom>
        </p:spPr>
      </p:pic>
      <p:pic>
        <p:nvPicPr>
          <p:cNvPr id="9" name="Picture 8">
            <a:extLst>
              <a:ext uri="{FF2B5EF4-FFF2-40B4-BE49-F238E27FC236}">
                <a16:creationId xmlns:a16="http://schemas.microsoft.com/office/drawing/2014/main" id="{6FEE4673-2236-4403-A081-01DDC12AF0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97" y="2435273"/>
            <a:ext cx="5721408" cy="409231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D689E40-9A02-421F-A6C2-CD620574F5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6264" y="2379851"/>
            <a:ext cx="5876150" cy="4092319"/>
          </a:xfrm>
          <a:prstGeom prst="rect">
            <a:avLst/>
          </a:prstGeom>
        </p:spPr>
      </p:pic>
    </p:spTree>
    <p:extLst>
      <p:ext uri="{BB962C8B-B14F-4D97-AF65-F5344CB8AC3E}">
        <p14:creationId xmlns:p14="http://schemas.microsoft.com/office/powerpoint/2010/main" val="212531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C5773934-0984-994E-820C-858362E15F3C}"/>
              </a:ext>
            </a:extLst>
          </p:cNvPr>
          <p:cNvSpPr>
            <a:spLocks noGrp="1"/>
          </p:cNvSpPr>
          <p:nvPr>
            <p:ph type="title"/>
          </p:nvPr>
        </p:nvSpPr>
        <p:spPr>
          <a:xfrm>
            <a:off x="804672" y="457200"/>
            <a:ext cx="10579398" cy="129941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Plot of monthly returns of all assets </a:t>
            </a:r>
          </a:p>
        </p:txBody>
      </p:sp>
      <p:sp>
        <p:nvSpPr>
          <p:cNvPr id="21" name="Rectangle 20">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0BDA700-1E2F-FB4F-8B85-C8FB56E78D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23154" y="2213811"/>
            <a:ext cx="8745692" cy="4664978"/>
          </a:xfrm>
          <a:prstGeom prst="rect">
            <a:avLst/>
          </a:prstGeom>
        </p:spPr>
      </p:pic>
      <p:sp>
        <p:nvSpPr>
          <p:cNvPr id="5" name="Content Placeholder 4">
            <a:extLst>
              <a:ext uri="{FF2B5EF4-FFF2-40B4-BE49-F238E27FC236}">
                <a16:creationId xmlns:a16="http://schemas.microsoft.com/office/drawing/2014/main" id="{A3FFED2B-91A2-414A-9901-06E602DC4BD2}"/>
              </a:ext>
            </a:extLst>
          </p:cNvPr>
          <p:cNvSpPr>
            <a:spLocks noGrp="1"/>
          </p:cNvSpPr>
          <p:nvPr>
            <p:ph idx="1"/>
          </p:nvPr>
        </p:nvSpPr>
        <p:spPr>
          <a:xfrm>
            <a:off x="466998" y="6983226"/>
            <a:ext cx="10917072" cy="1236701"/>
          </a:xfrm>
        </p:spPr>
        <p:txBody>
          <a:bodyPr/>
          <a:lstStyle/>
          <a:p>
            <a:endParaRPr lang="en-US" dirty="0"/>
          </a:p>
        </p:txBody>
      </p:sp>
    </p:spTree>
    <p:extLst>
      <p:ext uri="{BB962C8B-B14F-4D97-AF65-F5344CB8AC3E}">
        <p14:creationId xmlns:p14="http://schemas.microsoft.com/office/powerpoint/2010/main" val="414083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A8BD501-67A4-D142-8459-724804779140}"/>
              </a:ext>
            </a:extLst>
          </p:cNvPr>
          <p:cNvSpPr>
            <a:spLocks noGrp="1"/>
          </p:cNvSpPr>
          <p:nvPr>
            <p:ph type="title"/>
          </p:nvPr>
        </p:nvSpPr>
        <p:spPr>
          <a:xfrm>
            <a:off x="964760" y="804328"/>
            <a:ext cx="6091312" cy="1205821"/>
          </a:xfrm>
        </p:spPr>
        <p:txBody>
          <a:bodyPr>
            <a:normAutofit/>
          </a:bodyPr>
          <a:lstStyle/>
          <a:p>
            <a:r>
              <a:rPr lang="en-US" sz="4000" dirty="0">
                <a:solidFill>
                  <a:srgbClr val="FEFFFF"/>
                </a:solidFill>
              </a:rPr>
              <a:t>Monthly Return of 2 Oil &amp; Gas Assets </a:t>
            </a:r>
          </a:p>
        </p:txBody>
      </p:sp>
      <p:sp>
        <p:nvSpPr>
          <p:cNvPr id="3" name="Content Placeholder 2">
            <a:extLst>
              <a:ext uri="{FF2B5EF4-FFF2-40B4-BE49-F238E27FC236}">
                <a16:creationId xmlns:a16="http://schemas.microsoft.com/office/drawing/2014/main" id="{6389A364-1E15-6F49-B943-CD41378765D6}"/>
              </a:ext>
            </a:extLst>
          </p:cNvPr>
          <p:cNvSpPr>
            <a:spLocks noGrp="1"/>
          </p:cNvSpPr>
          <p:nvPr>
            <p:ph idx="1"/>
          </p:nvPr>
        </p:nvSpPr>
        <p:spPr>
          <a:xfrm>
            <a:off x="8023600" y="1012507"/>
            <a:ext cx="3758690" cy="940679"/>
          </a:xfrm>
        </p:spPr>
        <p:txBody>
          <a:bodyPr>
            <a:normAutofit/>
          </a:bodyPr>
          <a:lstStyle/>
          <a:p>
            <a:pPr marL="0" indent="0">
              <a:buNone/>
            </a:pPr>
            <a:endParaRPr lang="en-US" sz="1500" dirty="0"/>
          </a:p>
          <a:p>
            <a:r>
              <a:rPr lang="en-US" sz="1500" dirty="0"/>
              <a:t>Can clearly see that both assets have similar positive and negative returns </a:t>
            </a:r>
          </a:p>
          <a:p>
            <a:endParaRPr lang="en-US" sz="1500" dirty="0"/>
          </a:p>
        </p:txBody>
      </p:sp>
      <p:pic>
        <p:nvPicPr>
          <p:cNvPr id="10" name="Picture 9" descr="A screenshot of a cell phone&#10;&#10;Description automatically generated">
            <a:extLst>
              <a:ext uri="{FF2B5EF4-FFF2-40B4-BE49-F238E27FC236}">
                <a16:creationId xmlns:a16="http://schemas.microsoft.com/office/drawing/2014/main" id="{188E4981-A12E-364E-B3B0-2D62E271A016}"/>
              </a:ext>
            </a:extLst>
          </p:cNvPr>
          <p:cNvPicPr>
            <a:picLocks noChangeAspect="1"/>
          </p:cNvPicPr>
          <p:nvPr/>
        </p:nvPicPr>
        <p:blipFill rotWithShape="1">
          <a:blip r:embed="rId3">
            <a:extLst>
              <a:ext uri="{28A0092B-C50C-407E-A947-70E740481C1C}">
                <a14:useLocalDpi xmlns:a14="http://schemas.microsoft.com/office/drawing/2010/main" val="0"/>
              </a:ext>
            </a:extLst>
          </a:blip>
          <a:srcRect l="3443" r="9672"/>
          <a:stretch/>
        </p:blipFill>
        <p:spPr>
          <a:xfrm>
            <a:off x="-140633" y="3249467"/>
            <a:ext cx="7480538" cy="286272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312CEEA-65EE-6748-8F71-FF19332BF257}"/>
              </a:ext>
            </a:extLst>
          </p:cNvPr>
          <p:cNvPicPr>
            <a:picLocks noChangeAspect="1"/>
          </p:cNvPicPr>
          <p:nvPr/>
        </p:nvPicPr>
        <p:blipFill rotWithShape="1">
          <a:blip r:embed="rId4">
            <a:extLst>
              <a:ext uri="{28A0092B-C50C-407E-A947-70E740481C1C}">
                <a14:useLocalDpi xmlns:a14="http://schemas.microsoft.com/office/drawing/2010/main" val="0"/>
              </a:ext>
            </a:extLst>
          </a:blip>
          <a:srcRect l="6433" r="5704"/>
          <a:stretch/>
        </p:blipFill>
        <p:spPr>
          <a:xfrm>
            <a:off x="7339905" y="2354089"/>
            <a:ext cx="4797641" cy="3873154"/>
          </a:xfrm>
          <a:prstGeom prst="rect">
            <a:avLst/>
          </a:prstGeom>
        </p:spPr>
      </p:pic>
    </p:spTree>
    <p:extLst>
      <p:ext uri="{BB962C8B-B14F-4D97-AF65-F5344CB8AC3E}">
        <p14:creationId xmlns:p14="http://schemas.microsoft.com/office/powerpoint/2010/main" val="21552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a:xfrm>
            <a:off x="640079" y="2023236"/>
            <a:ext cx="3659777" cy="2820908"/>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Cumulative Returns of all Assets over 10 years</a:t>
            </a:r>
          </a:p>
        </p:txBody>
      </p:sp>
      <p:pic>
        <p:nvPicPr>
          <p:cNvPr id="4" name="Content Placeholder 3">
            <a:extLst>
              <a:ext uri="{FF2B5EF4-FFF2-40B4-BE49-F238E27FC236}">
                <a16:creationId xmlns:a16="http://schemas.microsoft.com/office/drawing/2014/main" id="{0B8F259E-172C-4599-9FB4-C44CFF2205C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5724939" y="153351"/>
            <a:ext cx="6603536" cy="3549306"/>
          </a:xfrm>
        </p:spPr>
      </p:pic>
      <p:sp>
        <p:nvSpPr>
          <p:cNvPr id="19" name="Rectangle 1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logo&#10;&#10;Description automatically generated">
            <a:extLst>
              <a:ext uri="{FF2B5EF4-FFF2-40B4-BE49-F238E27FC236}">
                <a16:creationId xmlns:a16="http://schemas.microsoft.com/office/drawing/2014/main" id="{B26C6D78-A127-47D3-89BA-F016DFA31C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4939" y="3657939"/>
            <a:ext cx="6467060" cy="2823024"/>
          </a:xfrm>
          <a:prstGeom prst="rect">
            <a:avLst/>
          </a:prstGeom>
        </p:spPr>
      </p:pic>
    </p:spTree>
    <p:extLst>
      <p:ext uri="{BB962C8B-B14F-4D97-AF65-F5344CB8AC3E}">
        <p14:creationId xmlns:p14="http://schemas.microsoft.com/office/powerpoint/2010/main" val="411590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8B362E-1447-4D39-A4EB-054D49E839C2}"/>
              </a:ext>
            </a:extLst>
          </p:cNvPr>
          <p:cNvSpPr>
            <a:spLocks noGrp="1"/>
          </p:cNvSpPr>
          <p:nvPr>
            <p:ph type="title"/>
          </p:nvPr>
        </p:nvSpPr>
        <p:spPr>
          <a:xfrm>
            <a:off x="640079" y="2023236"/>
            <a:ext cx="3984930" cy="2820908"/>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Cumulative Returns without NFLX &amp; SP500</a:t>
            </a:r>
          </a:p>
        </p:txBody>
      </p:sp>
      <p:pic>
        <p:nvPicPr>
          <p:cNvPr id="4" name="Content Placeholder 3">
            <a:extLst>
              <a:ext uri="{FF2B5EF4-FFF2-40B4-BE49-F238E27FC236}">
                <a16:creationId xmlns:a16="http://schemas.microsoft.com/office/drawing/2014/main" id="{0B8F259E-172C-4599-9FB4-C44CFF2205C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5704775" y="121546"/>
            <a:ext cx="6590485" cy="3549306"/>
          </a:xfrm>
        </p:spPr>
      </p:pic>
      <p:sp>
        <p:nvSpPr>
          <p:cNvPr id="19" name="Rectangle 1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26C6D78-A127-47D3-89BA-F016DFA31CA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672121" y="3670852"/>
            <a:ext cx="6446324" cy="2823024"/>
          </a:xfrm>
          <a:prstGeom prst="rect">
            <a:avLst/>
          </a:prstGeom>
        </p:spPr>
      </p:pic>
    </p:spTree>
    <p:extLst>
      <p:ext uri="{BB962C8B-B14F-4D97-AF65-F5344CB8AC3E}">
        <p14:creationId xmlns:p14="http://schemas.microsoft.com/office/powerpoint/2010/main" val="387306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55A418-4E7E-2C4E-B5C5-41272CB924EE}"/>
              </a:ext>
            </a:extLst>
          </p:cNvPr>
          <p:cNvSpPr>
            <a:spLocks noGrp="1"/>
          </p:cNvSpPr>
          <p:nvPr>
            <p:ph type="title"/>
          </p:nvPr>
        </p:nvSpPr>
        <p:spPr>
          <a:xfrm>
            <a:off x="1179576" y="822960"/>
            <a:ext cx="9829800" cy="1325880"/>
          </a:xfrm>
        </p:spPr>
        <p:txBody>
          <a:bodyPr>
            <a:normAutofit/>
          </a:bodyPr>
          <a:lstStyle/>
          <a:p>
            <a:pPr algn="ctr"/>
            <a:r>
              <a:rPr lang="en-US" sz="4000">
                <a:solidFill>
                  <a:srgbClr val="FFFFFF"/>
                </a:solidFill>
              </a:rPr>
              <a:t>Relative Standard Deviation or Volatility </a:t>
            </a:r>
          </a:p>
        </p:txBody>
      </p:sp>
      <p:sp>
        <p:nvSpPr>
          <p:cNvPr id="3" name="Content Placeholder 2">
            <a:extLst>
              <a:ext uri="{FF2B5EF4-FFF2-40B4-BE49-F238E27FC236}">
                <a16:creationId xmlns:a16="http://schemas.microsoft.com/office/drawing/2014/main" id="{1643B42A-EBDD-E74A-9B20-787AF1A9F5C1}"/>
              </a:ext>
            </a:extLst>
          </p:cNvPr>
          <p:cNvSpPr>
            <a:spLocks noGrp="1"/>
          </p:cNvSpPr>
          <p:nvPr>
            <p:ph idx="1"/>
          </p:nvPr>
        </p:nvSpPr>
        <p:spPr>
          <a:xfrm>
            <a:off x="9597316" y="3269788"/>
            <a:ext cx="2238779" cy="2702798"/>
          </a:xfrm>
        </p:spPr>
        <p:txBody>
          <a:bodyPr anchor="ctr">
            <a:normAutofit/>
          </a:bodyPr>
          <a:lstStyle/>
          <a:p>
            <a:r>
              <a:rPr lang="en-US" sz="1900" i="1" dirty="0">
                <a:solidFill>
                  <a:srgbClr val="000000"/>
                </a:solidFill>
              </a:rPr>
              <a:t>Speculators and day traders love risky assets while long term favor more stable assets</a:t>
            </a:r>
          </a:p>
          <a:p>
            <a:pPr marL="0" indent="0">
              <a:buNone/>
            </a:pPr>
            <a:endParaRPr lang="en-US" sz="1900" dirty="0">
              <a:solidFill>
                <a:srgbClr val="000000"/>
              </a:solidFill>
            </a:endParaRPr>
          </a:p>
        </p:txBody>
      </p:sp>
      <p:pic>
        <p:nvPicPr>
          <p:cNvPr id="5" name="Picture 4" descr="A screenshot of a cell phone&#10;&#10;Description automatically generated">
            <a:extLst>
              <a:ext uri="{FF2B5EF4-FFF2-40B4-BE49-F238E27FC236}">
                <a16:creationId xmlns:a16="http://schemas.microsoft.com/office/drawing/2014/main" id="{B384423D-1DFA-F047-971E-65627C51B3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8" y="2625253"/>
            <a:ext cx="9526441" cy="4167816"/>
          </a:xfrm>
          <a:prstGeom prst="rect">
            <a:avLst/>
          </a:prstGeom>
        </p:spPr>
      </p:pic>
    </p:spTree>
    <p:extLst>
      <p:ext uri="{BB962C8B-B14F-4D97-AF65-F5344CB8AC3E}">
        <p14:creationId xmlns:p14="http://schemas.microsoft.com/office/powerpoint/2010/main" val="151706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1965</Words>
  <Application>Microsoft Office PowerPoint</Application>
  <PresentationFormat>Widescreen</PresentationFormat>
  <Paragraphs>204</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Symbol</vt:lpstr>
      <vt:lpstr>Times New Roman</vt:lpstr>
      <vt:lpstr>Office Theme</vt:lpstr>
      <vt:lpstr>Performance Analysis of 20 Large Cap US Assets with Pandas</vt:lpstr>
      <vt:lpstr>Objective &amp; Scope</vt:lpstr>
      <vt:lpstr>Assets Included in the Analysis: S&amp;P500 (^GSPC)</vt:lpstr>
      <vt:lpstr>An extract from our work in Jupyter notebook</vt:lpstr>
      <vt:lpstr>Plot of monthly returns of all assets </vt:lpstr>
      <vt:lpstr>Monthly Return of 2 Oil &amp; Gas Assets </vt:lpstr>
      <vt:lpstr>Cumulative Returns of all Assets over 10 years</vt:lpstr>
      <vt:lpstr>Cumulative Returns without NFLX &amp; SP500</vt:lpstr>
      <vt:lpstr>Relative Standard Deviation or Volatility </vt:lpstr>
      <vt:lpstr>Correlation Matrix of All Assets </vt:lpstr>
      <vt:lpstr>Making price predictions based on regression model: CVX (Low STD) and NFLX (High STD)</vt:lpstr>
      <vt:lpstr>Making price predictions based on regression model: CVX (Low STD) and NFLX (High STD)</vt:lpstr>
      <vt:lpstr>Integrity of Data of the 2 Assets </vt:lpstr>
      <vt:lpstr>Multiple Regression with SkLearn.Linear_Model</vt:lpstr>
      <vt:lpstr>Conclusions ---WIP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20 Large Cap US Assets with Pandas</dc:title>
  <dc:creator>Clay Beaver</dc:creator>
  <cp:lastModifiedBy>Clay Beaver</cp:lastModifiedBy>
  <cp:revision>5</cp:revision>
  <dcterms:created xsi:type="dcterms:W3CDTF">2020-06-23T14:46:34Z</dcterms:created>
  <dcterms:modified xsi:type="dcterms:W3CDTF">2020-06-23T15:42:36Z</dcterms:modified>
</cp:coreProperties>
</file>