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7"/>
  </p:notesMasterIdLst>
  <p:sldIdLst>
    <p:sldId id="256" r:id="rId2"/>
    <p:sldId id="258" r:id="rId3"/>
    <p:sldId id="259" r:id="rId4"/>
    <p:sldId id="257" r:id="rId5"/>
    <p:sldId id="261" r:id="rId6"/>
    <p:sldId id="264" r:id="rId7"/>
    <p:sldId id="271" r:id="rId8"/>
    <p:sldId id="262" r:id="rId9"/>
    <p:sldId id="263" r:id="rId10"/>
    <p:sldId id="265" r:id="rId11"/>
    <p:sldId id="266" r:id="rId12"/>
    <p:sldId id="272" r:id="rId13"/>
    <p:sldId id="269" r:id="rId14"/>
    <p:sldId id="27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7" autoAdjust="0"/>
    <p:restoredTop sz="82170" autoAdjust="0"/>
  </p:normalViewPr>
  <p:slideViewPr>
    <p:cSldViewPr snapToGrid="0">
      <p:cViewPr>
        <p:scale>
          <a:sx n="151" d="100"/>
          <a:sy n="151" d="100"/>
        </p:scale>
        <p:origin x="6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4</a:t>
            </a:fld>
            <a:endParaRPr lang="en-US"/>
          </a:p>
        </p:txBody>
      </p:sp>
    </p:spTree>
    <p:extLst>
      <p:ext uri="{BB962C8B-B14F-4D97-AF65-F5344CB8AC3E}">
        <p14:creationId xmlns:p14="http://schemas.microsoft.com/office/powerpoint/2010/main" val="41212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of your data is in the box.</a:t>
            </a:r>
          </a:p>
          <a:p>
            <a:r>
              <a:rPr lang="en-US" dirty="0"/>
              <a:t>Orange line is the median.</a:t>
            </a:r>
          </a:p>
          <a:p>
            <a:r>
              <a:rPr lang="en-US" dirty="0"/>
              <a:t>The narrower the box the more data is closer to the median.</a:t>
            </a:r>
          </a:p>
          <a:p>
            <a:endParaRPr lang="en-US" dirty="0"/>
          </a:p>
          <a:p>
            <a:r>
              <a:rPr lang="en-US" dirty="0"/>
              <a:t>Outliers</a:t>
            </a:r>
          </a:p>
          <a:p>
            <a:endParaRPr lang="en-US" dirty="0"/>
          </a:p>
          <a:p>
            <a:r>
              <a:rPr lang="en-US" dirty="0"/>
              <a:t>Irina Notes:      Keep the CVX but replace with an updated plot.</a:t>
            </a:r>
          </a:p>
          <a:p>
            <a:r>
              <a:rPr lang="en-US" dirty="0"/>
              <a:t>	Note: open to change, if more interesting companies observed.</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13</a:t>
            </a:fld>
            <a:endParaRPr lang="en-US"/>
          </a:p>
        </p:txBody>
      </p:sp>
    </p:spTree>
    <p:extLst>
      <p:ext uri="{BB962C8B-B14F-4D97-AF65-F5344CB8AC3E}">
        <p14:creationId xmlns:p14="http://schemas.microsoft.com/office/powerpoint/2010/main" val="76348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peaks are not from SP500 – it is actually from Netflix.</a:t>
            </a:r>
          </a:p>
          <a:p>
            <a:r>
              <a:rPr lang="en-US" dirty="0"/>
              <a:t>”Cut the wire / Cut the cord” – that’s when Netflix started going off the trend.</a:t>
            </a:r>
          </a:p>
          <a:p>
            <a:endParaRPr lang="en-US" dirty="0"/>
          </a:p>
          <a:p>
            <a:r>
              <a:rPr lang="en-US" dirty="0"/>
              <a:t>Irina Notes:     </a:t>
            </a:r>
            <a:r>
              <a:rPr lang="en-US" sz="1200" dirty="0">
                <a:ln w="0"/>
                <a:effectLst>
                  <a:outerShdw blurRad="38100" dist="19050" dir="2700000" algn="tl" rotWithShape="0">
                    <a:schemeClr val="dk1">
                      <a:alpha val="40000"/>
                    </a:schemeClr>
                  </a:outerShdw>
                </a:effectLst>
              </a:rPr>
              <a:t>Cannot really use this view, as too much noise.</a:t>
            </a:r>
            <a:br>
              <a:rPr lang="en-US" sz="1200" dirty="0">
                <a:ln w="0"/>
                <a:effectLst>
                  <a:outerShdw blurRad="38100" dist="19050" dir="2700000" algn="tl" rotWithShape="0">
                    <a:schemeClr val="dk1">
                      <a:alpha val="40000"/>
                    </a:schemeClr>
                  </a:outerShdw>
                </a:effectLst>
              </a:rPr>
            </a:br>
            <a:r>
              <a:rPr lang="en-US" sz="1200" dirty="0">
                <a:ln w="0"/>
                <a:effectLst>
                  <a:outerShdw blurRad="38100" dist="19050" dir="2700000" algn="tl" rotWithShape="0">
                    <a:schemeClr val="dk1">
                      <a:alpha val="40000"/>
                    </a:schemeClr>
                  </a:outerShdw>
                </a:effectLst>
              </a:rPr>
              <a:t>	Note: might need to take out the SP500.</a:t>
            </a:r>
          </a:p>
          <a:p>
            <a:r>
              <a:rPr lang="en-US" sz="1200" dirty="0">
                <a:ln w="0"/>
                <a:effectLst>
                  <a:outerShdw blurRad="38100" dist="19050" dir="2700000" algn="tl" rotWithShape="0">
                    <a:schemeClr val="dk1">
                      <a:alpha val="40000"/>
                    </a:schemeClr>
                  </a:outerShdw>
                </a:effectLst>
              </a:rPr>
              <a:t>	Note: change the </a:t>
            </a:r>
            <a:r>
              <a:rPr lang="en-US" sz="1200" dirty="0" err="1">
                <a:ln w="0"/>
                <a:effectLst>
                  <a:outerShdw blurRad="38100" dist="19050" dir="2700000" algn="tl" rotWithShape="0">
                    <a:schemeClr val="dk1">
                      <a:alpha val="40000"/>
                    </a:schemeClr>
                  </a:outerShdw>
                </a:effectLst>
              </a:rPr>
              <a:t>x_axis</a:t>
            </a:r>
            <a:r>
              <a:rPr lang="en-US" sz="1200" dirty="0">
                <a:ln w="0"/>
                <a:effectLst>
                  <a:outerShdw blurRad="38100" dist="19050" dir="2700000" algn="tl" rotWithShape="0">
                    <a:schemeClr val="dk1">
                      <a:alpha val="40000"/>
                    </a:schemeClr>
                  </a:outerShdw>
                </a:effectLst>
              </a:rPr>
              <a:t> to convert to  mm-YYYY. (in 2012, Netflix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n w="0"/>
                <a:effectLst>
                  <a:outerShdw blurRad="38100" dist="19050" dir="2700000" algn="tl" rotWithShape="0">
                    <a:schemeClr val="dk1">
                      <a:alpha val="40000"/>
                    </a:schemeClr>
                  </a:outerShdw>
                </a:effectLst>
              </a:rPr>
              <a:t>Lucas Notes:   </a:t>
            </a:r>
            <a:r>
              <a:rPr lang="en-US" dirty="0"/>
              <a:t>No change I believe we should keep This because it shows the large difference between Netflix and the Others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This is a continuation of the previous slide. Now, when we look closer at two companies within the same industry, we can observe this behavior from the presented histogram plot.</a:t>
            </a:r>
          </a:p>
          <a:p>
            <a:endParaRPr lang="en-US" sz="2000" dirty="0"/>
          </a:p>
          <a:p>
            <a:r>
              <a:rPr lang="en-US" sz="2000" dirty="0"/>
              <a:t>Lucas Notes:   The intention is to use a different representation to avoid noisy data as in the previous graph. </a:t>
            </a:r>
          </a:p>
          <a:p>
            <a:r>
              <a:rPr lang="en-US" sz="2000" dirty="0"/>
              <a:t>	Import updated graphs.</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a:t>
            </a:r>
            <a:r>
              <a:rPr lang="en-US" sz="1200" dirty="0">
                <a:latin typeface="Times New Roman" panose="02020603050405020304" pitchFamily="18" charset="0"/>
                <a:cs typeface="Times New Roman" panose="02020603050405020304" pitchFamily="18" charset="0"/>
              </a:rPr>
              <a:t>A slide for the cumulative returns. I put this cause it showed the greatest display with the most graph  images for comparison in the notebook and project in whole for all 20 assets.</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Note: focus on accumulative returns. Where investors make or lose money. </a:t>
            </a:r>
            <a:br>
              <a:rPr lang="en-US" dirty="0"/>
            </a:br>
            <a:r>
              <a:rPr lang="en-US" dirty="0"/>
              <a:t>Long-term investors see 1.5 – 3.0 times the return over 10 years period.</a:t>
            </a:r>
          </a:p>
          <a:p>
            <a:r>
              <a:rPr lang="en-US" dirty="0"/>
              <a:t>Speculators capture gains on the volatility of short-term market movements. </a:t>
            </a:r>
          </a:p>
          <a:p>
            <a:endParaRPr lang="en-US" dirty="0"/>
          </a:p>
          <a:p>
            <a:r>
              <a:rPr lang="en-US" dirty="0"/>
              <a:t>Irina Notes:     </a:t>
            </a:r>
            <a:r>
              <a:rPr lang="en-US" sz="1200" dirty="0"/>
              <a:t>Add all assets.</a:t>
            </a:r>
          </a:p>
          <a:p>
            <a:r>
              <a:rPr lang="en-US" sz="1200" dirty="0"/>
              <a:t>	Import separate legend from previous graph.</a:t>
            </a:r>
          </a:p>
          <a:p>
            <a:r>
              <a:rPr lang="en-US" sz="1200" dirty="0"/>
              <a:t>	Note: </a:t>
            </a:r>
            <a:r>
              <a:rPr lang="en-US" sz="1200" dirty="0" err="1"/>
              <a:t>y_axis</a:t>
            </a:r>
            <a:r>
              <a:rPr lang="en-US" sz="1200" dirty="0"/>
              <a:t> renamed to Returns (no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Lucas Notes:    No change in this slide cause if we keep the slide I made,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it adds a more depth explanation on the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Clay notes:    Do we need all the data at bottom?  Keep this or Lucas’s previous slide?</a:t>
            </a:r>
          </a:p>
          <a:p>
            <a:endParaRPr lang="en-US" sz="1200"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8</a:t>
            </a:fld>
            <a:endParaRPr lang="en-US"/>
          </a:p>
        </p:txBody>
      </p:sp>
    </p:spTree>
    <p:extLst>
      <p:ext uri="{BB962C8B-B14F-4D97-AF65-F5344CB8AC3E}">
        <p14:creationId xmlns:p14="http://schemas.microsoft.com/office/powerpoint/2010/main" val="2168716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a:t>
            </a:r>
          </a:p>
          <a:p>
            <a:endParaRPr lang="en-US" dirty="0"/>
          </a:p>
          <a:p>
            <a:r>
              <a:rPr lang="en-US" dirty="0"/>
              <a:t>Irina Notes:     Only leave one plot.</a:t>
            </a:r>
          </a:p>
          <a:p>
            <a:r>
              <a:rPr lang="en-US" dirty="0"/>
              <a:t>	Make the graph as big as possible.</a:t>
            </a:r>
          </a:p>
          <a:p>
            <a:r>
              <a:rPr lang="en-US" dirty="0"/>
              <a:t>	Collect all figures in a separate folder. </a:t>
            </a:r>
          </a:p>
          <a:p>
            <a:r>
              <a:rPr lang="en-US" dirty="0"/>
              <a:t>Lucas Notes:   No Change</a:t>
            </a:r>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Irina Notes:     Highlight the correlating assets with better marking </a:t>
            </a:r>
            <a:r>
              <a:rPr lang="en-US" dirty="0">
                <a:sym typeface="Wingdings" pitchFamily="2" charset="2"/>
              </a:rPr>
              <a:t>.</a:t>
            </a:r>
            <a:br>
              <a:rPr lang="en-US" dirty="0">
                <a:sym typeface="Wingdings" pitchFamily="2" charset="2"/>
              </a:rPr>
            </a:br>
            <a:r>
              <a:rPr lang="en-US" dirty="0">
                <a:sym typeface="Wingdings" pitchFamily="2" charset="2"/>
              </a:rPr>
              <a:t>	Re-arrange the assets to have assets from the same industries in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Added highlights and went through to find higher correlation in the general matrix</a:t>
            </a:r>
          </a:p>
          <a:p>
            <a:r>
              <a:rPr lang="en-US" dirty="0"/>
              <a:t>Clay Notes:     Adjusted Key on left</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p>
          <a:p>
            <a:endParaRPr lang="en-US" dirty="0"/>
          </a:p>
          <a:p>
            <a:r>
              <a:rPr lang="en-US" dirty="0"/>
              <a:t>Irina Notes:     Keep the CVX but replace with an updated plot.</a:t>
            </a:r>
          </a:p>
          <a:p>
            <a:r>
              <a:rPr lang="en-US" dirty="0"/>
              <a:t>	Note: open to change, if more interesting companies observed.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Updated the Image</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p>
          <a:p>
            <a:endParaRPr lang="en-US" dirty="0"/>
          </a:p>
          <a:p>
            <a:r>
              <a:rPr lang="en-US" dirty="0"/>
              <a:t>Irina Notes:     Keep the CVX but replace with an updated plot.</a:t>
            </a:r>
          </a:p>
          <a:p>
            <a:r>
              <a:rPr lang="en-US" dirty="0"/>
              <a:t>	Note: open to change, if more interesting companies observed.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Updated the Image</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6/22/20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6/22/20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p:txBody>
          <a:bodyPr>
            <a:normAutofit/>
          </a:bodyPr>
          <a:lstStyle/>
          <a:p>
            <a:r>
              <a:rPr lang="en-US"/>
              <a:t>Predictive Analysis of 20 Large Cap US Assets </a:t>
            </a:r>
            <a:endParaRPr lang="en-US" dirty="0"/>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p:txBody>
          <a:bodyPr/>
          <a:lstStyle/>
          <a:p>
            <a:r>
              <a:rPr lang="en-US"/>
              <a:t>Proj1- Team#09 </a:t>
            </a:r>
          </a:p>
          <a:p>
            <a:endParaRPr lang="en-US" dirty="0"/>
          </a:p>
        </p:txBody>
      </p:sp>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38200" y="365126"/>
            <a:ext cx="10515600" cy="1001338"/>
          </a:xfrm>
        </p:spPr>
        <p:txBody>
          <a:bodyPr>
            <a:normAutofit/>
          </a:bodyPr>
          <a:lstStyle/>
          <a:p>
            <a:pPr algn="ctr"/>
            <a:r>
              <a:rPr lang="en-US" dirty="0">
                <a:latin typeface="Times New Roman" panose="02020603050405020304" pitchFamily="18" charset="0"/>
                <a:cs typeface="Times New Roman" panose="02020603050405020304" pitchFamily="18" charset="0"/>
              </a:rPr>
              <a:t>Correlation Matrix of All Assets </a:t>
            </a:r>
          </a:p>
        </p:txBody>
      </p:sp>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507099" y="5777836"/>
            <a:ext cx="10515600" cy="1059397"/>
          </a:xfrm>
        </p:spPr>
        <p:txBody>
          <a:bodyPr>
            <a:normAutofit/>
          </a:bodyPr>
          <a:lstStyle/>
          <a:p>
            <a:endParaRPr lang="en-US" sz="1600" dirty="0"/>
          </a:p>
          <a:p>
            <a:r>
              <a:rPr lang="en-US" sz="1600" dirty="0"/>
              <a:t>A measure of linear relationship between 2 assets…what is the impact of a change on one asset on the other asset?</a:t>
            </a:r>
          </a:p>
          <a:p>
            <a:r>
              <a:rPr lang="en-US" sz="1600" dirty="0"/>
              <a:t>Notice the level of correlation among assets within the same industry</a:t>
            </a:r>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242" y="1427008"/>
            <a:ext cx="8083568" cy="3905650"/>
          </a:xfrm>
          <a:prstGeom prst="rect">
            <a:avLst/>
          </a:prstGeom>
        </p:spPr>
      </p:pic>
      <p:sp>
        <p:nvSpPr>
          <p:cNvPr id="11" name="Oval 10">
            <a:extLst>
              <a:ext uri="{FF2B5EF4-FFF2-40B4-BE49-F238E27FC236}">
                <a16:creationId xmlns:a16="http://schemas.microsoft.com/office/drawing/2014/main" id="{AD4A2842-8196-41FA-B1B6-F316FD196B0E}"/>
              </a:ext>
            </a:extLst>
          </p:cNvPr>
          <p:cNvSpPr/>
          <p:nvPr/>
        </p:nvSpPr>
        <p:spPr>
          <a:xfrm rot="20195107">
            <a:off x="4077478" y="176762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50A1EE1-7E98-409D-BB46-B3FBC36181E5}"/>
              </a:ext>
            </a:extLst>
          </p:cNvPr>
          <p:cNvSpPr/>
          <p:nvPr/>
        </p:nvSpPr>
        <p:spPr>
          <a:xfrm rot="20195107">
            <a:off x="4731198" y="209280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687C895-A22E-4080-848C-A7A3503BE9CE}"/>
              </a:ext>
            </a:extLst>
          </p:cNvPr>
          <p:cNvSpPr/>
          <p:nvPr/>
        </p:nvSpPr>
        <p:spPr>
          <a:xfrm rot="20195107">
            <a:off x="5365967" y="24179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27FEE74-88DA-43D9-BDEA-438EBD5D2C9B}"/>
              </a:ext>
            </a:extLst>
          </p:cNvPr>
          <p:cNvSpPr/>
          <p:nvPr/>
        </p:nvSpPr>
        <p:spPr>
          <a:xfrm rot="20195107">
            <a:off x="6014718" y="276832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151F52-4DC6-454F-BA69-B61D4752A041}"/>
              </a:ext>
            </a:extLst>
          </p:cNvPr>
          <p:cNvSpPr/>
          <p:nvPr/>
        </p:nvSpPr>
        <p:spPr>
          <a:xfrm rot="20195107">
            <a:off x="6643540" y="311089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D086EC-C14B-4B46-9871-0C5AC8D1D8C5}"/>
              </a:ext>
            </a:extLst>
          </p:cNvPr>
          <p:cNvSpPr/>
          <p:nvPr/>
        </p:nvSpPr>
        <p:spPr>
          <a:xfrm rot="20195107">
            <a:off x="7282502" y="344506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798F41-0D3B-4AE6-AE9B-137CEB07158D}"/>
              </a:ext>
            </a:extLst>
          </p:cNvPr>
          <p:cNvSpPr/>
          <p:nvPr/>
        </p:nvSpPr>
        <p:spPr>
          <a:xfrm rot="20195107">
            <a:off x="7911322" y="3789166"/>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2BDBB4-7F68-4CDB-9E63-3126797D54E8}"/>
              </a:ext>
            </a:extLst>
          </p:cNvPr>
          <p:cNvSpPr/>
          <p:nvPr/>
        </p:nvSpPr>
        <p:spPr>
          <a:xfrm rot="20195107">
            <a:off x="8567061" y="4124875"/>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A7717C1-48DF-4E6C-AD3E-87406709B893}"/>
              </a:ext>
            </a:extLst>
          </p:cNvPr>
          <p:cNvSpPr/>
          <p:nvPr/>
        </p:nvSpPr>
        <p:spPr>
          <a:xfrm rot="20195107">
            <a:off x="9201041" y="44686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F07A1BF-0FE8-45B0-A47D-52224B0A0D72}"/>
              </a:ext>
            </a:extLst>
          </p:cNvPr>
          <p:cNvSpPr/>
          <p:nvPr/>
        </p:nvSpPr>
        <p:spPr>
          <a:xfrm rot="20195107">
            <a:off x="9838250" y="481240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C88600C-A171-4424-B32E-0D14F2CDC366}"/>
              </a:ext>
            </a:extLst>
          </p:cNvPr>
          <p:cNvSpPr/>
          <p:nvPr/>
        </p:nvSpPr>
        <p:spPr>
          <a:xfrm rot="20195107">
            <a:off x="8940583" y="2657288"/>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186E8B-876F-485F-BF64-B8ECAE7D9C70}"/>
              </a:ext>
            </a:extLst>
          </p:cNvPr>
          <p:cNvSpPr/>
          <p:nvPr/>
        </p:nvSpPr>
        <p:spPr>
          <a:xfrm rot="20195107">
            <a:off x="7974151" y="2829316"/>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A431DF4-0388-4DD8-9E87-630E438DF370}"/>
              </a:ext>
            </a:extLst>
          </p:cNvPr>
          <p:cNvSpPr/>
          <p:nvPr/>
        </p:nvSpPr>
        <p:spPr>
          <a:xfrm rot="20195107">
            <a:off x="10219205" y="2493255"/>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60534C7-5A5E-48E2-B437-24C63B626F95}"/>
              </a:ext>
            </a:extLst>
          </p:cNvPr>
          <p:cNvSpPr/>
          <p:nvPr/>
        </p:nvSpPr>
        <p:spPr>
          <a:xfrm rot="20195107">
            <a:off x="7343977" y="2657288"/>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0E594DE-E601-4BD3-842B-9CF23A6D1F90}"/>
              </a:ext>
            </a:extLst>
          </p:cNvPr>
          <p:cNvSpPr/>
          <p:nvPr/>
        </p:nvSpPr>
        <p:spPr>
          <a:xfrm rot="20195107">
            <a:off x="6059072" y="3168270"/>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0907E2E-AB57-4358-A821-94840F2C96E5}"/>
              </a:ext>
            </a:extLst>
          </p:cNvPr>
          <p:cNvSpPr/>
          <p:nvPr/>
        </p:nvSpPr>
        <p:spPr>
          <a:xfrm rot="20195107">
            <a:off x="8594574" y="3347784"/>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F0ACCB-FBBA-4AAB-BEAC-C60EEF4FB704}"/>
              </a:ext>
            </a:extLst>
          </p:cNvPr>
          <p:cNvSpPr/>
          <p:nvPr/>
        </p:nvSpPr>
        <p:spPr>
          <a:xfrm>
            <a:off x="3802120" y="5351405"/>
            <a:ext cx="5153637" cy="7938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80A92D7D-2235-4700-BE9E-8BBDE5568FF0}"/>
              </a:ext>
            </a:extLst>
          </p:cNvPr>
          <p:cNvSpPr/>
          <p:nvPr/>
        </p:nvSpPr>
        <p:spPr>
          <a:xfrm rot="20195107">
            <a:off x="3912986" y="5435740"/>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FC3F874-28B7-402F-945C-08AFA410CB34}"/>
              </a:ext>
            </a:extLst>
          </p:cNvPr>
          <p:cNvSpPr/>
          <p:nvPr/>
        </p:nvSpPr>
        <p:spPr>
          <a:xfrm>
            <a:off x="3864725" y="5842462"/>
            <a:ext cx="576105" cy="24481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358DBCD-F3DD-45FB-9777-BEBB0F277420}"/>
              </a:ext>
            </a:extLst>
          </p:cNvPr>
          <p:cNvSpPr txBox="1"/>
          <p:nvPr/>
        </p:nvSpPr>
        <p:spPr>
          <a:xfrm>
            <a:off x="4218670" y="5437505"/>
            <a:ext cx="47470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p:txBody>
      </p:sp>
      <p:sp>
        <p:nvSpPr>
          <p:cNvPr id="42" name="TextBox 41">
            <a:extLst>
              <a:ext uri="{FF2B5EF4-FFF2-40B4-BE49-F238E27FC236}">
                <a16:creationId xmlns:a16="http://schemas.microsoft.com/office/drawing/2014/main" id="{331174E2-3417-4575-A0F0-E38FF181B388}"/>
              </a:ext>
            </a:extLst>
          </p:cNvPr>
          <p:cNvSpPr txBox="1"/>
          <p:nvPr/>
        </p:nvSpPr>
        <p:spPr>
          <a:xfrm>
            <a:off x="4410024" y="5846770"/>
            <a:ext cx="324159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p:txBody>
      </p:sp>
      <p:sp>
        <p:nvSpPr>
          <p:cNvPr id="43" name="Oval 42">
            <a:extLst>
              <a:ext uri="{FF2B5EF4-FFF2-40B4-BE49-F238E27FC236}">
                <a16:creationId xmlns:a16="http://schemas.microsoft.com/office/drawing/2014/main" id="{C8D75EC6-9032-408A-A1D2-D1E419A4F732}"/>
              </a:ext>
            </a:extLst>
          </p:cNvPr>
          <p:cNvSpPr/>
          <p:nvPr/>
        </p:nvSpPr>
        <p:spPr>
          <a:xfrm rot="20195107">
            <a:off x="9245472" y="3171781"/>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3738F99-2D5A-45C7-9BCE-7737A04F344F}"/>
              </a:ext>
            </a:extLst>
          </p:cNvPr>
          <p:cNvSpPr/>
          <p:nvPr/>
        </p:nvSpPr>
        <p:spPr>
          <a:xfrm rot="20195107">
            <a:off x="7011150" y="2649647"/>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E59B8C-53DF-4E45-AE18-41D0112A19A0}"/>
              </a:ext>
            </a:extLst>
          </p:cNvPr>
          <p:cNvSpPr/>
          <p:nvPr/>
        </p:nvSpPr>
        <p:spPr>
          <a:xfrm rot="20195107">
            <a:off x="9886377" y="2319167"/>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B83EC06D-AD73-4FAB-9EF9-32C015458536}"/>
              </a:ext>
            </a:extLst>
          </p:cNvPr>
          <p:cNvGraphicFramePr>
            <a:graphicFrameLocks noGrp="1"/>
          </p:cNvGraphicFramePr>
          <p:nvPr>
            <p:extLst>
              <p:ext uri="{D42A27DB-BD31-4B8C-83A1-F6EECF244321}">
                <p14:modId xmlns:p14="http://schemas.microsoft.com/office/powerpoint/2010/main" val="1578791680"/>
              </p:ext>
            </p:extLst>
          </p:nvPr>
        </p:nvGraphicFramePr>
        <p:xfrm>
          <a:off x="131927" y="1424752"/>
          <a:ext cx="3276117" cy="4526280"/>
        </p:xfrm>
        <a:graphic>
          <a:graphicData uri="http://schemas.openxmlformats.org/drawingml/2006/table">
            <a:tbl>
              <a:tblPr firstRow="1" bandRow="1">
                <a:tableStyleId>{5C22544A-7EE6-4342-B048-85BDC9FD1C3A}</a:tableStyleId>
              </a:tblPr>
              <a:tblGrid>
                <a:gridCol w="1092039">
                  <a:extLst>
                    <a:ext uri="{9D8B030D-6E8A-4147-A177-3AD203B41FA5}">
                      <a16:colId xmlns:a16="http://schemas.microsoft.com/office/drawing/2014/main" val="494876951"/>
                    </a:ext>
                  </a:extLst>
                </a:gridCol>
                <a:gridCol w="1092039">
                  <a:extLst>
                    <a:ext uri="{9D8B030D-6E8A-4147-A177-3AD203B41FA5}">
                      <a16:colId xmlns:a16="http://schemas.microsoft.com/office/drawing/2014/main" val="1149348293"/>
                    </a:ext>
                  </a:extLst>
                </a:gridCol>
                <a:gridCol w="1092039">
                  <a:extLst>
                    <a:ext uri="{9D8B030D-6E8A-4147-A177-3AD203B41FA5}">
                      <a16:colId xmlns:a16="http://schemas.microsoft.com/office/drawing/2014/main" val="3781393130"/>
                    </a:ext>
                  </a:extLst>
                </a:gridCol>
              </a:tblGrid>
              <a:tr h="411819">
                <a:tc>
                  <a:txBody>
                    <a:bodyPr/>
                    <a:lstStyle/>
                    <a:p>
                      <a:r>
                        <a:rPr lang="en-US" sz="1100" dirty="0"/>
                        <a:t>Industry</a:t>
                      </a:r>
                    </a:p>
                  </a:txBody>
                  <a:tcPr/>
                </a:tc>
                <a:tc>
                  <a:txBody>
                    <a:bodyPr/>
                    <a:lstStyle/>
                    <a:p>
                      <a:r>
                        <a:rPr lang="en-US" sz="1100" dirty="0"/>
                        <a:t>Asset 1 (Ticker Symbol)</a:t>
                      </a:r>
                    </a:p>
                  </a:txBody>
                  <a:tcPr/>
                </a:tc>
                <a:tc>
                  <a:txBody>
                    <a:bodyPr/>
                    <a:lstStyle/>
                    <a:p>
                      <a:r>
                        <a:rPr lang="en-US" sz="1100" dirty="0"/>
                        <a:t>Asset 2 (Ticker Symbol)</a:t>
                      </a:r>
                    </a:p>
                  </a:txBody>
                  <a:tcPr/>
                </a:tc>
                <a:extLst>
                  <a:ext uri="{0D108BD9-81ED-4DB2-BD59-A6C34878D82A}">
                    <a16:rowId xmlns:a16="http://schemas.microsoft.com/office/drawing/2014/main" val="3731126865"/>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Banks</a:t>
                      </a:r>
                    </a:p>
                  </a:txBody>
                  <a:tcPr/>
                </a:tc>
                <a:tc>
                  <a:txBody>
                    <a:bodyPr/>
                    <a:lstStyle/>
                    <a:p>
                      <a:r>
                        <a:rPr lang="en-US" sz="1100" dirty="0"/>
                        <a:t>Bank of America (BAC)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Wells Fargo (WFC)</a:t>
                      </a:r>
                    </a:p>
                  </a:txBody>
                  <a:tcPr/>
                </a:tc>
                <a:extLst>
                  <a:ext uri="{0D108BD9-81ED-4DB2-BD59-A6C34878D82A}">
                    <a16:rowId xmlns:a16="http://schemas.microsoft.com/office/drawing/2014/main" val="565189246"/>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Integrated Oil &amp; Gas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ExxonMobil (XOM)</a:t>
                      </a:r>
                    </a:p>
                  </a:txBody>
                  <a:tcPr/>
                </a:tc>
                <a:tc>
                  <a:txBody>
                    <a:bodyPr/>
                    <a:lstStyle/>
                    <a:p>
                      <a:r>
                        <a:rPr lang="en-US" sz="1100" dirty="0"/>
                        <a:t>Chevron (CVX)</a:t>
                      </a:r>
                    </a:p>
                  </a:txBody>
                  <a:tcPr/>
                </a:tc>
                <a:extLst>
                  <a:ext uri="{0D108BD9-81ED-4DB2-BD59-A6C34878D82A}">
                    <a16:rowId xmlns:a16="http://schemas.microsoft.com/office/drawing/2014/main" val="2021123042"/>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Telecommunications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T-Mobile (TMUS)</a:t>
                      </a:r>
                    </a:p>
                  </a:txBody>
                  <a:tcPr/>
                </a:tc>
                <a:extLst>
                  <a:ext uri="{0D108BD9-81ED-4DB2-BD59-A6C34878D82A}">
                    <a16:rowId xmlns:a16="http://schemas.microsoft.com/office/drawing/2014/main" val="88865026"/>
                  </a:ext>
                </a:extLst>
              </a:tr>
              <a:tr h="250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Entertainment</a:t>
                      </a:r>
                    </a:p>
                  </a:txBody>
                  <a:tcPr/>
                </a:tc>
                <a:tc>
                  <a:txBody>
                    <a:bodyPr/>
                    <a:lstStyle/>
                    <a:p>
                      <a:r>
                        <a:rPr lang="en-US" sz="11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Netflix (NFLX)</a:t>
                      </a:r>
                    </a:p>
                  </a:txBody>
                  <a:tcPr/>
                </a:tc>
                <a:extLst>
                  <a:ext uri="{0D108BD9-81ED-4DB2-BD59-A6C34878D82A}">
                    <a16:rowId xmlns:a16="http://schemas.microsoft.com/office/drawing/2014/main" val="1374450707"/>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Restaurants</a:t>
                      </a:r>
                    </a:p>
                  </a:txBody>
                  <a:tcPr/>
                </a:tc>
                <a:tc>
                  <a:txBody>
                    <a:bodyPr/>
                    <a:lstStyle/>
                    <a:p>
                      <a:r>
                        <a:rPr lang="en-US" sz="11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Starbucks (SBUX)</a:t>
                      </a:r>
                    </a:p>
                  </a:txBody>
                  <a:tcPr/>
                </a:tc>
                <a:extLst>
                  <a:ext uri="{0D108BD9-81ED-4DB2-BD59-A6C34878D82A}">
                    <a16:rowId xmlns:a16="http://schemas.microsoft.com/office/drawing/2014/main" val="4089688246"/>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Household Products</a:t>
                      </a:r>
                    </a:p>
                  </a:txBody>
                  <a:tcPr/>
                </a:tc>
                <a:tc>
                  <a:txBody>
                    <a:bodyPr/>
                    <a:lstStyle/>
                    <a:p>
                      <a:r>
                        <a:rPr lang="en-US" sz="11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Colgate-Palmolive (PL)</a:t>
                      </a:r>
                    </a:p>
                  </a:txBody>
                  <a:tcPr/>
                </a:tc>
                <a:extLst>
                  <a:ext uri="{0D108BD9-81ED-4DB2-BD59-A6C34878D82A}">
                    <a16:rowId xmlns:a16="http://schemas.microsoft.com/office/drawing/2014/main" val="998036369"/>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Pharmaceuticals</a:t>
                      </a:r>
                    </a:p>
                  </a:txBody>
                  <a:tcPr/>
                </a:tc>
                <a:tc>
                  <a:txBody>
                    <a:bodyPr/>
                    <a:lstStyle/>
                    <a:p>
                      <a:r>
                        <a:rPr lang="en-US" sz="11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Pfizer (PFE)</a:t>
                      </a:r>
                    </a:p>
                  </a:txBody>
                  <a:tcPr/>
                </a:tc>
                <a:extLst>
                  <a:ext uri="{0D108BD9-81ED-4DB2-BD59-A6C34878D82A}">
                    <a16:rowId xmlns:a16="http://schemas.microsoft.com/office/drawing/2014/main" val="3149391858"/>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Airlines</a:t>
                      </a:r>
                    </a:p>
                  </a:txBody>
                  <a:tcPr/>
                </a:tc>
                <a:tc>
                  <a:txBody>
                    <a:bodyPr/>
                    <a:lstStyle/>
                    <a:p>
                      <a:r>
                        <a:rPr lang="en-US" sz="1100" dirty="0"/>
                        <a:t>American Airlines (AAL)</a:t>
                      </a:r>
                    </a:p>
                  </a:txBody>
                  <a:tcPr/>
                </a:tc>
                <a:tc>
                  <a:txBody>
                    <a:bodyPr/>
                    <a:lstStyle/>
                    <a:p>
                      <a:r>
                        <a:rPr lang="en-US" sz="1100" dirty="0"/>
                        <a:t>Delta Airlines (DAL</a:t>
                      </a:r>
                    </a:p>
                  </a:txBody>
                  <a:tcPr/>
                </a:tc>
                <a:extLst>
                  <a:ext uri="{0D108BD9-81ED-4DB2-BD59-A6C34878D82A}">
                    <a16:rowId xmlns:a16="http://schemas.microsoft.com/office/drawing/2014/main" val="3519732357"/>
                  </a:ext>
                </a:extLst>
              </a:tr>
              <a:tr h="250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Soft Drinks</a:t>
                      </a:r>
                    </a:p>
                  </a:txBody>
                  <a:tcPr/>
                </a:tc>
                <a:tc>
                  <a:txBody>
                    <a:bodyPr/>
                    <a:lstStyle/>
                    <a:p>
                      <a:r>
                        <a:rPr lang="en-US" sz="11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Pepsi (PEP)</a:t>
                      </a:r>
                    </a:p>
                  </a:txBody>
                  <a:tcPr/>
                </a:tc>
                <a:extLst>
                  <a:ext uri="{0D108BD9-81ED-4DB2-BD59-A6C34878D82A}">
                    <a16:rowId xmlns:a16="http://schemas.microsoft.com/office/drawing/2014/main" val="3893909711"/>
                  </a:ext>
                </a:extLst>
              </a:tr>
              <a:tr h="573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Hypermarkets and Super Centers</a:t>
                      </a:r>
                    </a:p>
                  </a:txBody>
                  <a:tcPr/>
                </a:tc>
                <a:tc>
                  <a:txBody>
                    <a:bodyPr/>
                    <a:lstStyle/>
                    <a:p>
                      <a:r>
                        <a:rPr lang="en-US" sz="1100" dirty="0"/>
                        <a:t>Walmart (WMT) </a:t>
                      </a:r>
                    </a:p>
                  </a:txBody>
                  <a:tcPr/>
                </a:tc>
                <a:tc>
                  <a:txBody>
                    <a:bodyPr/>
                    <a:lstStyle/>
                    <a:p>
                      <a:r>
                        <a:rPr lang="en-US" sz="1100" dirty="0"/>
                        <a:t>Costco (COST) </a:t>
                      </a:r>
                    </a:p>
                  </a:txBody>
                  <a:tcPr/>
                </a:tc>
                <a:extLst>
                  <a:ext uri="{0D108BD9-81ED-4DB2-BD59-A6C34878D82A}">
                    <a16:rowId xmlns:a16="http://schemas.microsoft.com/office/drawing/2014/main" val="1016440635"/>
                  </a:ext>
                </a:extLst>
              </a:tr>
            </a:tbl>
          </a:graphicData>
        </a:graphic>
      </p:graphicFrame>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455688" y="0"/>
            <a:ext cx="11073245" cy="907560"/>
          </a:xfrm>
        </p:spPr>
        <p:txBody>
          <a:bodyPr>
            <a:normAutofit/>
          </a:bodyPr>
          <a:lstStyle/>
          <a:p>
            <a:pPr algn="ctr"/>
            <a:r>
              <a:rPr lang="en-US" sz="2200" dirty="0">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6424866" y="4812632"/>
            <a:ext cx="5154112" cy="1975366"/>
          </a:xfrm>
        </p:spPr>
        <p:txBody>
          <a:bodyPr>
            <a:normAutofit lnSpcReduction="10000"/>
          </a:bodyPr>
          <a:lstStyle/>
          <a:p>
            <a:r>
              <a:rPr lang="en-US" sz="2000" dirty="0"/>
              <a:t>The STD of CVX price is 18.1. </a:t>
            </a:r>
          </a:p>
          <a:p>
            <a:r>
              <a:rPr lang="en-US" sz="2000" dirty="0"/>
              <a:t>The Jan forecasted price is within +/- CVX STD, while Feb is outside the STD. </a:t>
            </a:r>
          </a:p>
          <a:p>
            <a:r>
              <a:rPr lang="en-US" sz="2000" dirty="0"/>
              <a:t>This can be attributed to the price war between Russia and Saudi Arabia that sent crude oil prices tumbling into the negative. </a:t>
            </a:r>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926" y="633845"/>
            <a:ext cx="9636151" cy="4178787"/>
          </a:xfrm>
          <a:prstGeom prst="rect">
            <a:avLst/>
          </a:prstGeom>
        </p:spPr>
      </p:pic>
      <p:sp>
        <p:nvSpPr>
          <p:cNvPr id="7" name="TextBox 6">
            <a:extLst>
              <a:ext uri="{FF2B5EF4-FFF2-40B4-BE49-F238E27FC236}">
                <a16:creationId xmlns:a16="http://schemas.microsoft.com/office/drawing/2014/main" id="{A4FEE946-2758-4B2D-8FD3-8AEA96CF98AC}"/>
              </a:ext>
            </a:extLst>
          </p:cNvPr>
          <p:cNvSpPr txBox="1"/>
          <p:nvPr/>
        </p:nvSpPr>
        <p:spPr>
          <a:xfrm>
            <a:off x="838199" y="4691523"/>
            <a:ext cx="5154112" cy="923330"/>
          </a:xfrm>
          <a:prstGeom prst="rect">
            <a:avLst/>
          </a:prstGeom>
          <a:noFill/>
        </p:spPr>
        <p:txBody>
          <a:bodyPr wrap="square" rtlCol="0">
            <a:spAutoFit/>
          </a:bodyPr>
          <a:lstStyle/>
          <a:p>
            <a:pPr algn="ctr"/>
            <a:r>
              <a:rPr lang="en-US" dirty="0"/>
              <a:t>Forecasted closing price based on regression model:</a:t>
            </a:r>
          </a:p>
          <a:p>
            <a:pPr marL="1657350" lvl="3" indent="-285750">
              <a:buFont typeface="Arial" panose="020B0604020202020204" pitchFamily="34" charset="0"/>
              <a:buChar char="•"/>
            </a:pPr>
            <a:r>
              <a:rPr lang="en-US" dirty="0"/>
              <a:t>Jan 2020: 114.30</a:t>
            </a:r>
          </a:p>
          <a:p>
            <a:pPr marL="1657350" lvl="3" indent="-285750">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838199" y="5720016"/>
            <a:ext cx="4928937" cy="1200329"/>
          </a:xfrm>
          <a:prstGeom prst="rect">
            <a:avLst/>
          </a:prstGeom>
          <a:noFill/>
        </p:spPr>
        <p:txBody>
          <a:bodyPr wrap="square" rtlCol="0">
            <a:spAutoFit/>
          </a:bodyPr>
          <a:lstStyle/>
          <a:p>
            <a:pPr lvl="0" algn="ctr"/>
            <a:r>
              <a:rPr lang="en-US" dirty="0">
                <a:solidFill>
                  <a:prstClr val="black"/>
                </a:solidFill>
              </a:rPr>
              <a:t>The actual closing price for CVX: </a:t>
            </a:r>
          </a:p>
          <a:p>
            <a:pPr marL="1657350" lvl="3" indent="-285750">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540547" y="-5469"/>
            <a:ext cx="10903527" cy="907560"/>
          </a:xfrm>
        </p:spPr>
        <p:txBody>
          <a:bodyPr>
            <a:normAutofit/>
          </a:bodyPr>
          <a:lstStyle/>
          <a:p>
            <a:pPr algn="ctr"/>
            <a:r>
              <a:rPr lang="en-US" sz="2200" dirty="0">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6424866" y="4812632"/>
            <a:ext cx="5154112" cy="1975366"/>
          </a:xfrm>
        </p:spPr>
        <p:txBody>
          <a:bodyPr>
            <a:normAutofit/>
          </a:bodyPr>
          <a:lstStyle/>
          <a:p>
            <a:r>
              <a:rPr lang="en-US" sz="2000" dirty="0"/>
              <a:t>The STD of NFLX price is 115.71. </a:t>
            </a:r>
          </a:p>
          <a:p>
            <a:r>
              <a:rPr lang="en-US" sz="2000" dirty="0"/>
              <a:t>The Jan and Feb forecasted prices are within +/- NFLX STD.</a:t>
            </a:r>
          </a:p>
          <a:p>
            <a:r>
              <a:rPr lang="en-US" sz="2000" dirty="0">
                <a:highlight>
                  <a:srgbClr val="FFFF00"/>
                </a:highlight>
              </a:rPr>
              <a:t>This can be attributed by….</a:t>
            </a:r>
          </a:p>
        </p:txBody>
      </p:sp>
      <p:sp>
        <p:nvSpPr>
          <p:cNvPr id="7" name="TextBox 6">
            <a:extLst>
              <a:ext uri="{FF2B5EF4-FFF2-40B4-BE49-F238E27FC236}">
                <a16:creationId xmlns:a16="http://schemas.microsoft.com/office/drawing/2014/main" id="{A4FEE946-2758-4B2D-8FD3-8AEA96CF98AC}"/>
              </a:ext>
            </a:extLst>
          </p:cNvPr>
          <p:cNvSpPr txBox="1"/>
          <p:nvPr/>
        </p:nvSpPr>
        <p:spPr>
          <a:xfrm>
            <a:off x="838199" y="4691523"/>
            <a:ext cx="5154112" cy="923330"/>
          </a:xfrm>
          <a:prstGeom prst="rect">
            <a:avLst/>
          </a:prstGeom>
          <a:noFill/>
        </p:spPr>
        <p:txBody>
          <a:bodyPr wrap="square" rtlCol="0">
            <a:spAutoFit/>
          </a:bodyPr>
          <a:lstStyle/>
          <a:p>
            <a:pPr algn="ctr"/>
            <a:r>
              <a:rPr lang="en-US" dirty="0"/>
              <a:t>Forecasted closing price based on regression model:</a:t>
            </a:r>
          </a:p>
          <a:p>
            <a:pPr marL="1657350" lvl="3" indent="-285750">
              <a:buFont typeface="Arial" panose="020B0604020202020204" pitchFamily="34" charset="0"/>
              <a:buChar char="•"/>
            </a:pPr>
            <a:r>
              <a:rPr lang="en-US" dirty="0"/>
              <a:t>Jan 2020: 298.02</a:t>
            </a:r>
          </a:p>
          <a:p>
            <a:pPr marL="1657350" lvl="3" indent="-285750">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838199" y="5720016"/>
            <a:ext cx="4928937" cy="1200329"/>
          </a:xfrm>
          <a:prstGeom prst="rect">
            <a:avLst/>
          </a:prstGeom>
          <a:noFill/>
        </p:spPr>
        <p:txBody>
          <a:bodyPr wrap="square" rtlCol="0">
            <a:spAutoFit/>
          </a:bodyPr>
          <a:lstStyle/>
          <a:p>
            <a:pPr lvl="0" algn="ctr"/>
            <a:r>
              <a:rPr lang="en-US" dirty="0">
                <a:solidFill>
                  <a:prstClr val="black"/>
                </a:solidFill>
              </a:rPr>
              <a:t>The actual closing price for NFLX: </a:t>
            </a:r>
          </a:p>
          <a:p>
            <a:pPr marL="1657350" lvl="3" indent="-285750">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buFont typeface="Arial" panose="020B0604020202020204" pitchFamily="34" charset="0"/>
              <a:buChar char="•"/>
            </a:pPr>
            <a:r>
              <a:rPr lang="en-US" dirty="0">
                <a:solidFill>
                  <a:prstClr val="black"/>
                </a:solidFill>
              </a:rPr>
              <a:t>Feb 2020: </a:t>
            </a:r>
            <a:r>
              <a:rPr lang="en-US" dirty="0">
                <a:solidFill>
                  <a:srgbClr val="00B050"/>
                </a:solidFill>
              </a:rPr>
              <a:t>369.03</a:t>
            </a:r>
          </a:p>
          <a:p>
            <a:endParaRPr lang="en-US" dirty="0"/>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411" y="631366"/>
            <a:ext cx="9557180" cy="4181266"/>
          </a:xfrm>
          <a:prstGeom prst="rect">
            <a:avLst/>
          </a:prstGeom>
        </p:spPr>
      </p:pic>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p:txBody>
          <a:bodyPr/>
          <a:lstStyle/>
          <a:p>
            <a:pPr algn="ctr"/>
            <a:r>
              <a:rPr lang="en-US" dirty="0"/>
              <a:t>Integrity of Data of the 2 Assets </a:t>
            </a:r>
          </a:p>
        </p:txBody>
      </p:sp>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838200" y="5556901"/>
            <a:ext cx="10515600" cy="1118826"/>
          </a:xfrm>
        </p:spPr>
        <p:txBody>
          <a:bodyPr>
            <a:normAutofit/>
          </a:bodyPr>
          <a:lstStyle/>
          <a:p>
            <a:r>
              <a:rPr lang="en-US" dirty="0"/>
              <a:t>The box plot lends some credence to the Jan 2020 price of NFLX with all prices &gt;120 as outliers </a:t>
            </a:r>
          </a:p>
          <a:p>
            <a:endParaRPr lang="en-US" dirty="0"/>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3">
            <a:extLst>
              <a:ext uri="{28A0092B-C50C-407E-A947-70E740481C1C}">
                <a14:useLocalDpi xmlns:a14="http://schemas.microsoft.com/office/drawing/2010/main" val="0"/>
              </a:ext>
            </a:extLst>
          </a:blip>
          <a:srcRect l="6875" t="6546" r="8576" b="7459"/>
          <a:stretch/>
        </p:blipFill>
        <p:spPr>
          <a:xfrm>
            <a:off x="1464770" y="1368180"/>
            <a:ext cx="9262459" cy="4121640"/>
          </a:xfrm>
          <a:prstGeom prst="rect">
            <a:avLst/>
          </a:prstGeom>
        </p:spPr>
      </p:pic>
    </p:spTree>
    <p:extLst>
      <p:ext uri="{BB962C8B-B14F-4D97-AF65-F5344CB8AC3E}">
        <p14:creationId xmlns:p14="http://schemas.microsoft.com/office/powerpoint/2010/main" val="289670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964E-B66F-9F4D-9520-C6D62A97ED13}"/>
              </a:ext>
            </a:extLst>
          </p:cNvPr>
          <p:cNvSpPr>
            <a:spLocks noGrp="1"/>
          </p:cNvSpPr>
          <p:nvPr>
            <p:ph type="title"/>
          </p:nvPr>
        </p:nvSpPr>
        <p:spPr>
          <a:xfrm>
            <a:off x="838200" y="365126"/>
            <a:ext cx="10515600" cy="786342"/>
          </a:xfrm>
        </p:spPr>
        <p:txBody>
          <a:bodyPr>
            <a:normAutofit/>
          </a:bodyPr>
          <a:lstStyle/>
          <a:p>
            <a:r>
              <a:rPr lang="en-US" sz="4000" dirty="0"/>
              <a:t>Multiple Regression with SkLearn.Linear_Model</a:t>
            </a:r>
          </a:p>
        </p:txBody>
      </p:sp>
      <p:sp>
        <p:nvSpPr>
          <p:cNvPr id="3" name="Content Placeholder 2">
            <a:extLst>
              <a:ext uri="{FF2B5EF4-FFF2-40B4-BE49-F238E27FC236}">
                <a16:creationId xmlns:a16="http://schemas.microsoft.com/office/drawing/2014/main" id="{F7265012-292D-754A-9BEC-3E3BD69EFD5C}"/>
              </a:ext>
            </a:extLst>
          </p:cNvPr>
          <p:cNvSpPr>
            <a:spLocks noGrp="1"/>
          </p:cNvSpPr>
          <p:nvPr>
            <p:ph idx="1"/>
          </p:nvPr>
        </p:nvSpPr>
        <p:spPr>
          <a:xfrm>
            <a:off x="838200" y="1151468"/>
            <a:ext cx="10515600" cy="5025495"/>
          </a:xfrm>
        </p:spPr>
        <p:txBody>
          <a:bodyPr>
            <a:normAutofit fontScale="92500" lnSpcReduction="20000"/>
          </a:bodyPr>
          <a:lstStyle/>
          <a:p>
            <a:r>
              <a:rPr lang="en-US" dirty="0"/>
              <a:t>Added “US Unemployment rate” for 2010 to 2019 as the second  dependent variable alongside “Time”</a:t>
            </a:r>
          </a:p>
          <a:p>
            <a:endParaRPr lang="en-US" dirty="0"/>
          </a:p>
          <a:p>
            <a:r>
              <a:rPr lang="en-US" dirty="0"/>
              <a:t>Price = intercept + coefficient1*time + coefficient2*unemp_rate</a:t>
            </a:r>
          </a:p>
          <a:p>
            <a:pPr marL="0" indent="0">
              <a:buNone/>
            </a:pPr>
            <a:endParaRPr lang="en-US" dirty="0"/>
          </a:p>
          <a:p>
            <a:r>
              <a:rPr lang="en-US" dirty="0"/>
              <a:t>CVX Model:-9.567894331153013 [0.86705591 7.28598621]</a:t>
            </a:r>
          </a:p>
          <a:p>
            <a:pPr lvl="1">
              <a:buFont typeface="Courier New" panose="02070309020205020404" pitchFamily="49" charset="0"/>
              <a:buChar char="o"/>
            </a:pPr>
            <a:r>
              <a:rPr lang="en-US" dirty="0"/>
              <a:t>cvx_jan2020 = -9.568 + (0.867*121) + (7.286*0.036) = 95.60</a:t>
            </a:r>
          </a:p>
          <a:p>
            <a:pPr lvl="1">
              <a:buFont typeface="Courier New" panose="02070309020205020404" pitchFamily="49" charset="0"/>
              <a:buChar char="o"/>
            </a:pPr>
            <a:r>
              <a:rPr lang="en-US" dirty="0"/>
              <a:t>cvx_feb2020 = -9.568 + (0.867*122) + (7.286*0.035) = 96.46</a:t>
            </a:r>
          </a:p>
          <a:p>
            <a:pPr lvl="1">
              <a:buFont typeface="Courier New" panose="02070309020205020404" pitchFamily="49" charset="0"/>
              <a:buChar char="o"/>
            </a:pPr>
            <a:r>
              <a:rPr lang="en-US" dirty="0"/>
              <a:t>Both forecasted prices within CVX actual price and std of +/-18.1</a:t>
            </a:r>
          </a:p>
          <a:p>
            <a:pPr marL="457200" lvl="1" indent="0">
              <a:buNone/>
            </a:pPr>
            <a:endParaRPr lang="en-US" dirty="0"/>
          </a:p>
          <a:p>
            <a:r>
              <a:rPr lang="en-US" dirty="0"/>
              <a:t>NFLX Model: -945.0750550498519 [ 8.28553905 91.42047607]</a:t>
            </a:r>
          </a:p>
          <a:p>
            <a:pPr lvl="1">
              <a:buFont typeface="Courier New" panose="02070309020205020404" pitchFamily="49" charset="0"/>
              <a:buChar char="o"/>
            </a:pPr>
            <a:r>
              <a:rPr lang="en-US" dirty="0"/>
              <a:t>nflx_jan2020 = -945.075 + (8.286*121) + (91.42*0.036) = 60.82</a:t>
            </a:r>
          </a:p>
          <a:p>
            <a:pPr lvl="1">
              <a:buFont typeface="Courier New" panose="02070309020205020404" pitchFamily="49" charset="0"/>
              <a:buChar char="o"/>
            </a:pPr>
            <a:r>
              <a:rPr lang="en-US" dirty="0"/>
              <a:t>nflx_feb2020 = -945.075 + (8.286*122) + (91.42*0.035) = 69.02</a:t>
            </a:r>
          </a:p>
          <a:p>
            <a:pPr lvl="1">
              <a:buFont typeface="Courier New" panose="02070309020205020404" pitchFamily="49" charset="0"/>
              <a:buChar char="o"/>
            </a:pPr>
            <a:r>
              <a:rPr lang="en-US" dirty="0"/>
              <a:t>Both forecasted prices out of range with NFLX actual price and std of +/- 115.71</a:t>
            </a:r>
          </a:p>
          <a:p>
            <a:endParaRPr lang="en-US" dirty="0"/>
          </a:p>
        </p:txBody>
      </p:sp>
    </p:spTree>
    <p:extLst>
      <p:ext uri="{BB962C8B-B14F-4D97-AF65-F5344CB8AC3E}">
        <p14:creationId xmlns:p14="http://schemas.microsoft.com/office/powerpoint/2010/main" val="25742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p:txBody>
          <a:bodyPr/>
          <a:lstStyle/>
          <a:p>
            <a:r>
              <a:rPr lang="en-US" dirty="0"/>
              <a:t>Conclusions </a:t>
            </a:r>
            <a:r>
              <a:rPr lang="en-US"/>
              <a:t>---</a:t>
            </a:r>
            <a:r>
              <a:rPr lang="en-US" i="1">
                <a:solidFill>
                  <a:srgbClr val="FF0000"/>
                </a:solidFill>
              </a:rPr>
              <a:t>WIP</a:t>
            </a:r>
            <a:endParaRPr lang="en-US" i="1" dirty="0">
              <a:solidFill>
                <a:srgbClr val="FF0000"/>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838200" y="1530849"/>
            <a:ext cx="10515600" cy="4646114"/>
          </a:xfrm>
        </p:spPr>
        <p:txBody>
          <a:bodyPr/>
          <a:lstStyle/>
          <a:p>
            <a:r>
              <a:rPr lang="en-US" dirty="0"/>
              <a:t>Stock prices are Time Series</a:t>
            </a:r>
          </a:p>
          <a:p>
            <a:r>
              <a:rPr lang="en-US" dirty="0"/>
              <a:t>Day trading is speculative and risky</a:t>
            </a:r>
          </a:p>
          <a:p>
            <a:r>
              <a:rPr lang="en-US" dirty="0"/>
              <a:t>The sure way to make good returns on your investment is long term holding “buy and hold” </a:t>
            </a:r>
          </a:p>
          <a:p>
            <a:r>
              <a:rPr lang="en-US" dirty="0"/>
              <a:t>Make your portfolio selections with a mix of lowly correlated assets </a:t>
            </a:r>
          </a:p>
          <a:p>
            <a:r>
              <a:rPr lang="en-US" dirty="0"/>
              <a:t>Regression analysis may be able to tell the future trend of an asset price because prices are time series …however, there are other variables other than time that determines the future price of an asset.</a:t>
            </a:r>
          </a:p>
          <a:p>
            <a:endParaRPr lang="en-US" dirty="0"/>
          </a:p>
        </p:txBody>
      </p:sp>
    </p:spTree>
    <p:extLst>
      <p:ext uri="{BB962C8B-B14F-4D97-AF65-F5344CB8AC3E}">
        <p14:creationId xmlns:p14="http://schemas.microsoft.com/office/powerpoint/2010/main" val="36385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p:txBody>
          <a:bodyPr/>
          <a:lstStyle/>
          <a:p>
            <a:pPr algn="ctr"/>
            <a:r>
              <a:rPr lang="en-US"/>
              <a:t>Objective &amp; Scope</a:t>
            </a:r>
            <a:endParaRPr lang="en-US" dirty="0"/>
          </a:p>
        </p:txBody>
      </p:sp>
      <p:sp>
        <p:nvSpPr>
          <p:cNvPr id="3" name="Content Placeholder 2">
            <a:extLst>
              <a:ext uri="{FF2B5EF4-FFF2-40B4-BE49-F238E27FC236}">
                <a16:creationId xmlns:a16="http://schemas.microsoft.com/office/drawing/2014/main" id="{84C75F8A-1EA1-AE40-83D9-721D2AA492DB}"/>
              </a:ext>
            </a:extLst>
          </p:cNvPr>
          <p:cNvSpPr>
            <a:spLocks noGrp="1"/>
          </p:cNvSpPr>
          <p:nvPr>
            <p:ph idx="1"/>
          </p:nvPr>
        </p:nvSpPr>
        <p:spPr>
          <a:xfrm>
            <a:off x="910119" y="1445481"/>
            <a:ext cx="10515600" cy="4351338"/>
          </a:xfrm>
        </p:spPr>
        <p:txBody>
          <a:bodyPr>
            <a:normAutofit lnSpcReduction="10000"/>
          </a:bodyPr>
          <a:lstStyle/>
          <a:p>
            <a:pPr marL="0" indent="0">
              <a:buNone/>
            </a:pPr>
            <a:r>
              <a:rPr lang="en-US" sz="3000"/>
              <a:t>Objective: To analyze the performance of 20 large-cap US companies that are leaders in their respective industry sector over a period of 10 years (2010 to 2019) alongside the S&amp;P 500.  </a:t>
            </a:r>
            <a:endParaRPr lang="en-US" sz="1900"/>
          </a:p>
          <a:p>
            <a:pPr marL="0" indent="0">
              <a:buNone/>
            </a:pPr>
            <a:r>
              <a:rPr lang="en-US"/>
              <a:t>Scope:</a:t>
            </a:r>
          </a:p>
          <a:p>
            <a:r>
              <a:rPr lang="en-US"/>
              <a:t>Determine relative performance of assets’ returns over the 10 years period </a:t>
            </a:r>
            <a:endParaRPr lang="en-US">
              <a:solidFill>
                <a:srgbClr val="FF0000"/>
              </a:solidFill>
            </a:endParaRPr>
          </a:p>
          <a:p>
            <a:r>
              <a:rPr lang="en-US"/>
              <a:t>Determine relative volatility or riskiness of the assets </a:t>
            </a:r>
          </a:p>
          <a:p>
            <a:r>
              <a:rPr lang="en-US"/>
              <a:t>Determine correlation among the assets and the S&amp;P 500</a:t>
            </a:r>
          </a:p>
          <a:p>
            <a:r>
              <a:rPr lang="en-US"/>
              <a:t>Forecast expected price/return of a low-risk asset and a high-risk asset </a:t>
            </a:r>
          </a:p>
          <a:p>
            <a:endParaRPr lang="en-US" dirty="0"/>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38200" y="365126"/>
            <a:ext cx="10489058" cy="1161176"/>
          </a:xfrm>
        </p:spPr>
        <p:txBody>
          <a:bodyPr/>
          <a:lstStyle/>
          <a:p>
            <a:pPr algn="ctr"/>
            <a:r>
              <a:rPr lang="en-US" dirty="0"/>
              <a:t>Assets Included in the Analysis:</a:t>
            </a:r>
            <a:br>
              <a:rPr lang="en-US" dirty="0"/>
            </a:br>
            <a:r>
              <a:rPr lang="en-US" sz="1600" b="1" dirty="0"/>
              <a:t>S&amp;P500 (^GSPC)</a:t>
            </a:r>
            <a:endParaRPr lang="en-US" b="1" dirty="0"/>
          </a:p>
        </p:txBody>
      </p:sp>
      <p:graphicFrame>
        <p:nvGraphicFramePr>
          <p:cNvPr id="4" name="Content Placeholder 3">
            <a:extLst>
              <a:ext uri="{FF2B5EF4-FFF2-40B4-BE49-F238E27FC236}">
                <a16:creationId xmlns:a16="http://schemas.microsoft.com/office/drawing/2014/main" id="{CC0A5FD3-10CF-BA4E-BD65-DF7239ED060C}"/>
              </a:ext>
            </a:extLst>
          </p:cNvPr>
          <p:cNvGraphicFramePr>
            <a:graphicFrameLocks noGrp="1"/>
          </p:cNvGraphicFramePr>
          <p:nvPr>
            <p:ph idx="1"/>
          </p:nvPr>
        </p:nvGraphicFramePr>
        <p:xfrm>
          <a:off x="864742" y="1526301"/>
          <a:ext cx="10515600" cy="4079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158976773"/>
                    </a:ext>
                  </a:extLst>
                </a:gridCol>
                <a:gridCol w="3505200">
                  <a:extLst>
                    <a:ext uri="{9D8B030D-6E8A-4147-A177-3AD203B41FA5}">
                      <a16:colId xmlns:a16="http://schemas.microsoft.com/office/drawing/2014/main" val="2406677304"/>
                    </a:ext>
                  </a:extLst>
                </a:gridCol>
                <a:gridCol w="3505200">
                  <a:extLst>
                    <a:ext uri="{9D8B030D-6E8A-4147-A177-3AD203B41FA5}">
                      <a16:colId xmlns:a16="http://schemas.microsoft.com/office/drawing/2014/main" val="1177051047"/>
                    </a:ext>
                  </a:extLst>
                </a:gridCol>
              </a:tblGrid>
              <a:tr h="370840">
                <a:tc>
                  <a:txBody>
                    <a:bodyPr/>
                    <a:lstStyle/>
                    <a:p>
                      <a:r>
                        <a:rPr lang="en-US" dirty="0"/>
                        <a:t>Industry</a:t>
                      </a:r>
                    </a:p>
                  </a:txBody>
                  <a:tcPr/>
                </a:tc>
                <a:tc>
                  <a:txBody>
                    <a:bodyPr/>
                    <a:lstStyle/>
                    <a:p>
                      <a:r>
                        <a:rPr lang="en-US" dirty="0"/>
                        <a:t>Asset 1 (Ticker Symbol)</a:t>
                      </a:r>
                    </a:p>
                  </a:txBody>
                  <a:tcPr/>
                </a:tc>
                <a:tc>
                  <a:txBody>
                    <a:bodyPr/>
                    <a:lstStyle/>
                    <a:p>
                      <a:r>
                        <a:rPr lang="en-US" dirty="0"/>
                        <a:t>Asset 2 (Ticker Symbol)</a:t>
                      </a:r>
                    </a:p>
                  </a:txBody>
                  <a:tcPr/>
                </a:tc>
                <a:extLst>
                  <a:ext uri="{0D108BD9-81ED-4DB2-BD59-A6C34878D82A}">
                    <a16:rowId xmlns:a16="http://schemas.microsoft.com/office/drawing/2014/main" val="11858865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Banks</a:t>
                      </a:r>
                    </a:p>
                  </a:txBody>
                  <a:tcPr/>
                </a:tc>
                <a:tc>
                  <a:txBody>
                    <a:bodyPr/>
                    <a:lstStyle/>
                    <a:p>
                      <a:r>
                        <a:rPr lang="en-US" dirty="0"/>
                        <a:t>Bank of America (BAC)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Wells Fargo (WFC)</a:t>
                      </a:r>
                    </a:p>
                  </a:txBody>
                  <a:tcPr/>
                </a:tc>
                <a:extLst>
                  <a:ext uri="{0D108BD9-81ED-4DB2-BD59-A6C34878D82A}">
                    <a16:rowId xmlns:a16="http://schemas.microsoft.com/office/drawing/2014/main" val="854050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Integrated Oil &amp; Gas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ExxonMobil (XOM)</a:t>
                      </a:r>
                    </a:p>
                  </a:txBody>
                  <a:tcPr/>
                </a:tc>
                <a:tc>
                  <a:txBody>
                    <a:bodyPr/>
                    <a:lstStyle/>
                    <a:p>
                      <a:r>
                        <a:rPr lang="en-US" dirty="0"/>
                        <a:t>Chevron (CVX)</a:t>
                      </a:r>
                    </a:p>
                  </a:txBody>
                  <a:tcPr/>
                </a:tc>
                <a:extLst>
                  <a:ext uri="{0D108BD9-81ED-4DB2-BD59-A6C34878D82A}">
                    <a16:rowId xmlns:a16="http://schemas.microsoft.com/office/drawing/2014/main" val="19708509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Telecommunications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T-Mobile (TMUS)</a:t>
                      </a:r>
                    </a:p>
                  </a:txBody>
                  <a:tcPr/>
                </a:tc>
                <a:extLst>
                  <a:ext uri="{0D108BD9-81ED-4DB2-BD59-A6C34878D82A}">
                    <a16:rowId xmlns:a16="http://schemas.microsoft.com/office/drawing/2014/main" val="623884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Entertainment</a:t>
                      </a:r>
                    </a:p>
                  </a:txBody>
                  <a:tcPr/>
                </a:tc>
                <a:tc>
                  <a:txBody>
                    <a:bodyPr/>
                    <a:lstStyle/>
                    <a:p>
                      <a:r>
                        <a:rPr lang="en-US"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Netflix (NFLX)</a:t>
                      </a:r>
                    </a:p>
                  </a:txBody>
                  <a:tcPr/>
                </a:tc>
                <a:extLst>
                  <a:ext uri="{0D108BD9-81ED-4DB2-BD59-A6C34878D82A}">
                    <a16:rowId xmlns:a16="http://schemas.microsoft.com/office/drawing/2014/main" val="3436875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Restaurants</a:t>
                      </a:r>
                    </a:p>
                  </a:txBody>
                  <a:tcPr/>
                </a:tc>
                <a:tc>
                  <a:txBody>
                    <a:bodyPr/>
                    <a:lstStyle/>
                    <a:p>
                      <a:r>
                        <a:rPr lang="en-US"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Starbucks (SBUX)</a:t>
                      </a:r>
                    </a:p>
                  </a:txBody>
                  <a:tcPr/>
                </a:tc>
                <a:extLst>
                  <a:ext uri="{0D108BD9-81ED-4DB2-BD59-A6C34878D82A}">
                    <a16:rowId xmlns:a16="http://schemas.microsoft.com/office/drawing/2014/main" val="8188186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Household Products</a:t>
                      </a:r>
                    </a:p>
                  </a:txBody>
                  <a:tcPr/>
                </a:tc>
                <a:tc>
                  <a:txBody>
                    <a:bodyPr/>
                    <a:lstStyle/>
                    <a:p>
                      <a:r>
                        <a:rPr lang="en-US"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Colgate-Palmolive (PL)</a:t>
                      </a:r>
                    </a:p>
                  </a:txBody>
                  <a:tcPr/>
                </a:tc>
                <a:extLst>
                  <a:ext uri="{0D108BD9-81ED-4DB2-BD59-A6C34878D82A}">
                    <a16:rowId xmlns:a16="http://schemas.microsoft.com/office/drawing/2014/main" val="3947157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Pharmaceuticals</a:t>
                      </a:r>
                    </a:p>
                  </a:txBody>
                  <a:tcPr/>
                </a:tc>
                <a:tc>
                  <a:txBody>
                    <a:bodyPr/>
                    <a:lstStyle/>
                    <a:p>
                      <a:r>
                        <a:rPr lang="en-US"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Pfizer (PFE)</a:t>
                      </a:r>
                    </a:p>
                  </a:txBody>
                  <a:tcPr/>
                </a:tc>
                <a:extLst>
                  <a:ext uri="{0D108BD9-81ED-4DB2-BD59-A6C34878D82A}">
                    <a16:rowId xmlns:a16="http://schemas.microsoft.com/office/drawing/2014/main" val="1905284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Airlines</a:t>
                      </a:r>
                    </a:p>
                  </a:txBody>
                  <a:tcPr/>
                </a:tc>
                <a:tc>
                  <a:txBody>
                    <a:bodyPr/>
                    <a:lstStyle/>
                    <a:p>
                      <a:r>
                        <a:rPr lang="en-US" dirty="0"/>
                        <a:t>American Airlines (AAL)</a:t>
                      </a:r>
                    </a:p>
                  </a:txBody>
                  <a:tcPr/>
                </a:tc>
                <a:tc>
                  <a:txBody>
                    <a:bodyPr/>
                    <a:lstStyle/>
                    <a:p>
                      <a:r>
                        <a:rPr lang="en-US" dirty="0"/>
                        <a:t>Delta Airlines (DAL</a:t>
                      </a:r>
                    </a:p>
                  </a:txBody>
                  <a:tcPr/>
                </a:tc>
                <a:extLst>
                  <a:ext uri="{0D108BD9-81ED-4DB2-BD59-A6C34878D82A}">
                    <a16:rowId xmlns:a16="http://schemas.microsoft.com/office/drawing/2014/main" val="21438018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 Drinks</a:t>
                      </a:r>
                    </a:p>
                  </a:txBody>
                  <a:tcPr/>
                </a:tc>
                <a:tc>
                  <a:txBody>
                    <a:bodyPr/>
                    <a:lstStyle/>
                    <a:p>
                      <a:r>
                        <a:rPr lang="en-US"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Pepsi (PEP)</a:t>
                      </a:r>
                    </a:p>
                  </a:txBody>
                  <a:tcPr/>
                </a:tc>
                <a:extLst>
                  <a:ext uri="{0D108BD9-81ED-4DB2-BD59-A6C34878D82A}">
                    <a16:rowId xmlns:a16="http://schemas.microsoft.com/office/drawing/2014/main" val="1793781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Hypermarkets and Super Centers</a:t>
                      </a:r>
                    </a:p>
                  </a:txBody>
                  <a:tcPr/>
                </a:tc>
                <a:tc>
                  <a:txBody>
                    <a:bodyPr/>
                    <a:lstStyle/>
                    <a:p>
                      <a:r>
                        <a:rPr lang="en-US" dirty="0"/>
                        <a:t>Walmart (WMT) </a:t>
                      </a:r>
                    </a:p>
                  </a:txBody>
                  <a:tcPr/>
                </a:tc>
                <a:tc>
                  <a:txBody>
                    <a:bodyPr/>
                    <a:lstStyle/>
                    <a:p>
                      <a:r>
                        <a:rPr lang="en-US" dirty="0"/>
                        <a:t>Costco (COST) </a:t>
                      </a:r>
                    </a:p>
                  </a:txBody>
                  <a:tcPr/>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FC71-0F9A-4522-9F13-B96F320B588E}"/>
              </a:ext>
            </a:extLst>
          </p:cNvPr>
          <p:cNvSpPr>
            <a:spLocks noGrp="1"/>
          </p:cNvSpPr>
          <p:nvPr>
            <p:ph type="title"/>
          </p:nvPr>
        </p:nvSpPr>
        <p:spPr/>
        <p:txBody>
          <a:bodyPr>
            <a:normAutofit/>
          </a:bodyPr>
          <a:lstStyle/>
          <a:p>
            <a:pPr algn="ctr"/>
            <a:r>
              <a:rPr lang="en-US" dirty="0"/>
              <a:t>An extract from our work in Jupyter notebook</a:t>
            </a:r>
          </a:p>
        </p:txBody>
      </p:sp>
      <p:pic>
        <p:nvPicPr>
          <p:cNvPr id="4" name="Content Placeholder 3">
            <a:extLst>
              <a:ext uri="{FF2B5EF4-FFF2-40B4-BE49-F238E27FC236}">
                <a16:creationId xmlns:a16="http://schemas.microsoft.com/office/drawing/2014/main" id="{8612D257-577D-2E4F-BBE2-8C65AF12E9B3}"/>
              </a:ext>
            </a:extLst>
          </p:cNvPr>
          <p:cNvPicPr>
            <a:picLocks noGrp="1" noChangeAspect="1"/>
          </p:cNvPicPr>
          <p:nvPr>
            <p:ph idx="1"/>
          </p:nvPr>
        </p:nvPicPr>
        <p:blipFill>
          <a:blip r:embed="rId3"/>
          <a:stretch>
            <a:fillRect/>
          </a:stretch>
        </p:blipFill>
        <p:spPr>
          <a:xfrm>
            <a:off x="441959" y="1700826"/>
            <a:ext cx="4498596" cy="3456347"/>
          </a:xfrm>
          <a:prstGeom prst="rect">
            <a:avLst/>
          </a:prstGeom>
        </p:spPr>
      </p:pic>
      <p:pic>
        <p:nvPicPr>
          <p:cNvPr id="6" name="Picture 5">
            <a:extLst>
              <a:ext uri="{FF2B5EF4-FFF2-40B4-BE49-F238E27FC236}">
                <a16:creationId xmlns:a16="http://schemas.microsoft.com/office/drawing/2014/main" id="{807387BC-6EA8-48B7-8C58-8C54EE6D7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7618" y="1690688"/>
            <a:ext cx="6669249" cy="4770276"/>
          </a:xfrm>
          <a:prstGeom prst="rect">
            <a:avLst/>
          </a:prstGeom>
        </p:spPr>
      </p:pic>
    </p:spTree>
    <p:extLst>
      <p:ext uri="{BB962C8B-B14F-4D97-AF65-F5344CB8AC3E}">
        <p14:creationId xmlns:p14="http://schemas.microsoft.com/office/powerpoint/2010/main" val="323280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Plot of monthly returns of all assets </a:t>
            </a:r>
          </a:p>
        </p:txBody>
      </p:sp>
      <p:sp>
        <p:nvSpPr>
          <p:cNvPr id="3" name="Content Placeholder 2">
            <a:extLst>
              <a:ext uri="{FF2B5EF4-FFF2-40B4-BE49-F238E27FC236}">
                <a16:creationId xmlns:a16="http://schemas.microsoft.com/office/drawing/2014/main" id="{3EB765A2-3EB1-C140-BA6C-2FE5E0F9BF44}"/>
              </a:ext>
            </a:extLst>
          </p:cNvPr>
          <p:cNvSpPr>
            <a:spLocks noGrp="1"/>
          </p:cNvSpPr>
          <p:nvPr>
            <p:ph idx="1"/>
          </p:nvPr>
        </p:nvSpPr>
        <p:spPr>
          <a:xfrm>
            <a:off x="838200" y="5747657"/>
            <a:ext cx="10515600" cy="1012738"/>
          </a:xfrm>
        </p:spPr>
        <p:txBody>
          <a:bodyPr numCol="2">
            <a:normAutofit fontScale="85000" lnSpcReduction="20000"/>
          </a:bodyPr>
          <a:lstStyle/>
          <a:p>
            <a:r>
              <a:rPr lang="en-US" sz="1600" dirty="0"/>
              <a:t>Data is too noisy – cannot conclude decisively.</a:t>
            </a:r>
          </a:p>
          <a:p>
            <a:r>
              <a:rPr lang="en-US" sz="1600" dirty="0"/>
              <a:t>All assets appear volatile and swing</a:t>
            </a:r>
          </a:p>
          <a:p>
            <a:r>
              <a:rPr lang="en-US" sz="1600" dirty="0"/>
              <a:t>Note: This only appeals to a day trader </a:t>
            </a:r>
          </a:p>
          <a:p>
            <a:r>
              <a:rPr lang="en-US" sz="1600" dirty="0"/>
              <a:t>Note: Long term investors are mostly interested in cumulative returns</a:t>
            </a:r>
          </a:p>
          <a:p>
            <a:r>
              <a:rPr lang="en-US" sz="1600" dirty="0">
                <a:solidFill>
                  <a:srgbClr val="FC7404"/>
                </a:solidFill>
              </a:rPr>
              <a:t>Note: Netflix in January 2012 starts its expansion in Europe, launching in the UK and Ireland. By September it has expanded to Scandinavian countries</a:t>
            </a:r>
          </a:p>
        </p:txBody>
      </p:sp>
      <p:pic>
        <p:nvPicPr>
          <p:cNvPr id="12" name="Picture 11" descr="A screenshot of a cell phone&#10;&#10;Description automatically generated">
            <a:extLst>
              <a:ext uri="{FF2B5EF4-FFF2-40B4-BE49-F238E27FC236}">
                <a16:creationId xmlns:a16="http://schemas.microsoft.com/office/drawing/2014/main" id="{70BDA700-1E2F-FB4F-8B85-C8FB56E78D12}"/>
              </a:ext>
            </a:extLst>
          </p:cNvPr>
          <p:cNvPicPr>
            <a:picLocks noChangeAspect="1"/>
          </p:cNvPicPr>
          <p:nvPr/>
        </p:nvPicPr>
        <p:blipFill rotWithShape="1">
          <a:blip r:embed="rId3">
            <a:extLst>
              <a:ext uri="{28A0092B-C50C-407E-A947-70E740481C1C}">
                <a14:useLocalDpi xmlns:a14="http://schemas.microsoft.com/office/drawing/2010/main" val="0"/>
              </a:ext>
            </a:extLst>
          </a:blip>
          <a:srcRect t="8088" b="5374"/>
          <a:stretch/>
        </p:blipFill>
        <p:spPr>
          <a:xfrm>
            <a:off x="-223283" y="1470581"/>
            <a:ext cx="11993526" cy="4185501"/>
          </a:xfrm>
          <a:prstGeom prst="rect">
            <a:avLst/>
          </a:prstGeom>
        </p:spPr>
      </p:pic>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838200" y="365125"/>
            <a:ext cx="10515600" cy="919145"/>
          </a:xfrm>
        </p:spPr>
        <p:txBody>
          <a:bodyPr>
            <a:normAutofit/>
          </a:bodyPr>
          <a:lstStyle/>
          <a:p>
            <a:pPr algn="ctr"/>
            <a:r>
              <a:rPr lang="en-US" dirty="0"/>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38200" y="1055669"/>
            <a:ext cx="10515600" cy="6062104"/>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Note: can clearly see that both assets have similar positive and negative returns </a:t>
            </a:r>
          </a:p>
          <a:p>
            <a:pPr marL="0" indent="0">
              <a:buNone/>
            </a:pPr>
            <a:endParaRPr lang="en-US" dirty="0"/>
          </a:p>
        </p:txBody>
      </p:sp>
      <p:pic>
        <p:nvPicPr>
          <p:cNvPr id="10" name="Picture 9" descr="A screenshot of a cell phone&#10;&#10;Description automatically generated">
            <a:extLst>
              <a:ext uri="{FF2B5EF4-FFF2-40B4-BE49-F238E27FC236}">
                <a16:creationId xmlns:a16="http://schemas.microsoft.com/office/drawing/2014/main" id="{188E4981-A12E-364E-B3B0-2D62E271A016}"/>
              </a:ext>
            </a:extLst>
          </p:cNvPr>
          <p:cNvPicPr>
            <a:picLocks noChangeAspect="1"/>
          </p:cNvPicPr>
          <p:nvPr/>
        </p:nvPicPr>
        <p:blipFill rotWithShape="1">
          <a:blip r:embed="rId3">
            <a:extLst>
              <a:ext uri="{28A0092B-C50C-407E-A947-70E740481C1C}">
                <a14:useLocalDpi xmlns:a14="http://schemas.microsoft.com/office/drawing/2010/main" val="0"/>
              </a:ext>
            </a:extLst>
          </a:blip>
          <a:srcRect l="3443" r="9672"/>
          <a:stretch/>
        </p:blipFill>
        <p:spPr>
          <a:xfrm>
            <a:off x="602671" y="1792430"/>
            <a:ext cx="5602939" cy="327313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312CEEA-65EE-6748-8F71-FF19332BF257}"/>
              </a:ext>
            </a:extLst>
          </p:cNvPr>
          <p:cNvPicPr>
            <a:picLocks noChangeAspect="1"/>
          </p:cNvPicPr>
          <p:nvPr/>
        </p:nvPicPr>
        <p:blipFill rotWithShape="1">
          <a:blip r:embed="rId4">
            <a:extLst>
              <a:ext uri="{28A0092B-C50C-407E-A947-70E740481C1C}">
                <a14:useLocalDpi xmlns:a14="http://schemas.microsoft.com/office/drawing/2010/main" val="0"/>
              </a:ext>
            </a:extLst>
          </a:blip>
          <a:srcRect l="6433" r="5704"/>
          <a:stretch/>
        </p:blipFill>
        <p:spPr>
          <a:xfrm>
            <a:off x="6398455" y="1399846"/>
            <a:ext cx="4762500" cy="4058305"/>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Plot of Cumulative Returns of all Assets</a:t>
            </a:r>
          </a:p>
        </p:txBody>
      </p:sp>
      <p:pic>
        <p:nvPicPr>
          <p:cNvPr id="8" name="Content Placeholder 7" descr="A close up of a map&#10;&#10;Description automatically generated">
            <a:extLst>
              <a:ext uri="{FF2B5EF4-FFF2-40B4-BE49-F238E27FC236}">
                <a16:creationId xmlns:a16="http://schemas.microsoft.com/office/drawing/2014/main" id="{B0763B55-A8C0-4A44-A076-9F321915D9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372" y="1392865"/>
            <a:ext cx="7045036" cy="3856858"/>
          </a:xfrm>
        </p:spPr>
      </p:pic>
      <p:pic>
        <p:nvPicPr>
          <p:cNvPr id="7" name="Picture 6">
            <a:extLst>
              <a:ext uri="{FF2B5EF4-FFF2-40B4-BE49-F238E27FC236}">
                <a16:creationId xmlns:a16="http://schemas.microsoft.com/office/drawing/2014/main" id="{0F25FF4A-3A98-4E7E-977C-4F97970F7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064" y="1392865"/>
            <a:ext cx="6182590" cy="3715679"/>
          </a:xfrm>
          <a:prstGeom prst="rect">
            <a:avLst/>
          </a:prstGeom>
        </p:spPr>
      </p:pic>
      <p:sp>
        <p:nvSpPr>
          <p:cNvPr id="9" name="TextBox 8">
            <a:extLst>
              <a:ext uri="{FF2B5EF4-FFF2-40B4-BE49-F238E27FC236}">
                <a16:creationId xmlns:a16="http://schemas.microsoft.com/office/drawing/2014/main" id="{66CC7D55-3D58-44A3-BA3F-9D358C20AE86}"/>
              </a:ext>
            </a:extLst>
          </p:cNvPr>
          <p:cNvSpPr txBox="1"/>
          <p:nvPr/>
        </p:nvSpPr>
        <p:spPr>
          <a:xfrm>
            <a:off x="1828800" y="5465135"/>
            <a:ext cx="813850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shown on the line plot Netflix has the highest Cumulative returns out of all the Assets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Due to an extreme amount of noise on the rest of the assets a Bar chart was made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Bar chart shows clearer difference in the Cumulative Returns of Netflix compared to all the other Assets</a:t>
            </a:r>
          </a:p>
        </p:txBody>
      </p:sp>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E99F-B8A6-1549-8B17-30A6DD1D331F}"/>
              </a:ext>
            </a:extLst>
          </p:cNvPr>
          <p:cNvSpPr>
            <a:spLocks noGrp="1"/>
          </p:cNvSpPr>
          <p:nvPr>
            <p:ph type="title"/>
          </p:nvPr>
        </p:nvSpPr>
        <p:spPr>
          <a:xfrm>
            <a:off x="838200" y="365126"/>
            <a:ext cx="10515600" cy="1111784"/>
          </a:xfrm>
        </p:spPr>
        <p:txBody>
          <a:bodyPr>
            <a:normAutofit fontScale="90000"/>
          </a:bodyPr>
          <a:lstStyle/>
          <a:p>
            <a:pPr algn="ctr"/>
            <a:r>
              <a:rPr lang="en-US" dirty="0"/>
              <a:t>Cumulative Return of all assets for the 10 years </a:t>
            </a:r>
          </a:p>
        </p:txBody>
      </p:sp>
      <p:sp>
        <p:nvSpPr>
          <p:cNvPr id="3" name="Content Placeholder 2">
            <a:extLst>
              <a:ext uri="{FF2B5EF4-FFF2-40B4-BE49-F238E27FC236}">
                <a16:creationId xmlns:a16="http://schemas.microsoft.com/office/drawing/2014/main" id="{B05DB370-19CB-084C-95F2-52C4C6313F79}"/>
              </a:ext>
            </a:extLst>
          </p:cNvPr>
          <p:cNvSpPr>
            <a:spLocks noGrp="1"/>
          </p:cNvSpPr>
          <p:nvPr>
            <p:ph idx="1"/>
          </p:nvPr>
        </p:nvSpPr>
        <p:spPr>
          <a:xfrm>
            <a:off x="1048229" y="2198601"/>
            <a:ext cx="4791961" cy="1230399"/>
          </a:xfrm>
        </p:spPr>
        <p:txBody>
          <a:bodyPr>
            <a:normAutofit/>
          </a:bodyPr>
          <a:lstStyle/>
          <a:p>
            <a:r>
              <a:rPr lang="en-US" sz="1800" dirty="0"/>
              <a:t>All assets have &gt;100% return within 10 years</a:t>
            </a:r>
          </a:p>
          <a:p>
            <a:r>
              <a:rPr lang="en-US" sz="1800" dirty="0"/>
              <a:t>The best performing asset return  &gt;300%</a:t>
            </a:r>
          </a:p>
          <a:p>
            <a:r>
              <a:rPr lang="en-US" sz="1800" dirty="0"/>
              <a:t>The least performing asset return  ~150%</a:t>
            </a:r>
          </a:p>
        </p:txBody>
      </p:sp>
      <p:pic>
        <p:nvPicPr>
          <p:cNvPr id="8" name="Picture 7" descr="A close up of a map&#10;&#10;Description automatically generated">
            <a:extLst>
              <a:ext uri="{FF2B5EF4-FFF2-40B4-BE49-F238E27FC236}">
                <a16:creationId xmlns:a16="http://schemas.microsoft.com/office/drawing/2014/main" id="{6E64082B-7B2F-1748-9BCD-90A0B36FA7CE}"/>
              </a:ext>
            </a:extLst>
          </p:cNvPr>
          <p:cNvPicPr>
            <a:picLocks noChangeAspect="1"/>
          </p:cNvPicPr>
          <p:nvPr/>
        </p:nvPicPr>
        <p:blipFill rotWithShape="1">
          <a:blip r:embed="rId3">
            <a:extLst>
              <a:ext uri="{28A0092B-C50C-407E-A947-70E740481C1C}">
                <a14:useLocalDpi xmlns:a14="http://schemas.microsoft.com/office/drawing/2010/main" val="0"/>
              </a:ext>
            </a:extLst>
          </a:blip>
          <a:srcRect l="5754" t="7842" r="975" b="5324"/>
          <a:stretch/>
        </p:blipFill>
        <p:spPr>
          <a:xfrm>
            <a:off x="5840190" y="1249907"/>
            <a:ext cx="5303581" cy="3291671"/>
          </a:xfrm>
          <a:prstGeom prst="rect">
            <a:avLst/>
          </a:prstGeom>
        </p:spPr>
      </p:pic>
      <p:graphicFrame>
        <p:nvGraphicFramePr>
          <p:cNvPr id="11" name="Table 10">
            <a:extLst>
              <a:ext uri="{FF2B5EF4-FFF2-40B4-BE49-F238E27FC236}">
                <a16:creationId xmlns:a16="http://schemas.microsoft.com/office/drawing/2014/main" id="{82B05766-CB26-0247-A8E9-5B090A7B0E21}"/>
              </a:ext>
            </a:extLst>
          </p:cNvPr>
          <p:cNvGraphicFramePr>
            <a:graphicFrameLocks noGrp="1"/>
          </p:cNvGraphicFramePr>
          <p:nvPr>
            <p:extLst>
              <p:ext uri="{D42A27DB-BD31-4B8C-83A1-F6EECF244321}">
                <p14:modId xmlns:p14="http://schemas.microsoft.com/office/powerpoint/2010/main" val="793995991"/>
              </p:ext>
            </p:extLst>
          </p:nvPr>
        </p:nvGraphicFramePr>
        <p:xfrm>
          <a:off x="875021" y="5608092"/>
          <a:ext cx="10197663" cy="884779"/>
        </p:xfrm>
        <a:graphic>
          <a:graphicData uri="http://schemas.openxmlformats.org/drawingml/2006/table">
            <a:tbl>
              <a:tblPr/>
              <a:tblGrid>
                <a:gridCol w="485603">
                  <a:extLst>
                    <a:ext uri="{9D8B030D-6E8A-4147-A177-3AD203B41FA5}">
                      <a16:colId xmlns:a16="http://schemas.microsoft.com/office/drawing/2014/main" val="107439923"/>
                    </a:ext>
                  </a:extLst>
                </a:gridCol>
                <a:gridCol w="485603">
                  <a:extLst>
                    <a:ext uri="{9D8B030D-6E8A-4147-A177-3AD203B41FA5}">
                      <a16:colId xmlns:a16="http://schemas.microsoft.com/office/drawing/2014/main" val="2961509559"/>
                    </a:ext>
                  </a:extLst>
                </a:gridCol>
                <a:gridCol w="485603">
                  <a:extLst>
                    <a:ext uri="{9D8B030D-6E8A-4147-A177-3AD203B41FA5}">
                      <a16:colId xmlns:a16="http://schemas.microsoft.com/office/drawing/2014/main" val="4155848140"/>
                    </a:ext>
                  </a:extLst>
                </a:gridCol>
                <a:gridCol w="485603">
                  <a:extLst>
                    <a:ext uri="{9D8B030D-6E8A-4147-A177-3AD203B41FA5}">
                      <a16:colId xmlns:a16="http://schemas.microsoft.com/office/drawing/2014/main" val="4104090202"/>
                    </a:ext>
                  </a:extLst>
                </a:gridCol>
                <a:gridCol w="485603">
                  <a:extLst>
                    <a:ext uri="{9D8B030D-6E8A-4147-A177-3AD203B41FA5}">
                      <a16:colId xmlns:a16="http://schemas.microsoft.com/office/drawing/2014/main" val="3548580572"/>
                    </a:ext>
                  </a:extLst>
                </a:gridCol>
                <a:gridCol w="485603">
                  <a:extLst>
                    <a:ext uri="{9D8B030D-6E8A-4147-A177-3AD203B41FA5}">
                      <a16:colId xmlns:a16="http://schemas.microsoft.com/office/drawing/2014/main" val="1516925529"/>
                    </a:ext>
                  </a:extLst>
                </a:gridCol>
                <a:gridCol w="485603">
                  <a:extLst>
                    <a:ext uri="{9D8B030D-6E8A-4147-A177-3AD203B41FA5}">
                      <a16:colId xmlns:a16="http://schemas.microsoft.com/office/drawing/2014/main" val="1619462281"/>
                    </a:ext>
                  </a:extLst>
                </a:gridCol>
                <a:gridCol w="485603">
                  <a:extLst>
                    <a:ext uri="{9D8B030D-6E8A-4147-A177-3AD203B41FA5}">
                      <a16:colId xmlns:a16="http://schemas.microsoft.com/office/drawing/2014/main" val="55664842"/>
                    </a:ext>
                  </a:extLst>
                </a:gridCol>
                <a:gridCol w="485603">
                  <a:extLst>
                    <a:ext uri="{9D8B030D-6E8A-4147-A177-3AD203B41FA5}">
                      <a16:colId xmlns:a16="http://schemas.microsoft.com/office/drawing/2014/main" val="206051703"/>
                    </a:ext>
                  </a:extLst>
                </a:gridCol>
                <a:gridCol w="485603">
                  <a:extLst>
                    <a:ext uri="{9D8B030D-6E8A-4147-A177-3AD203B41FA5}">
                      <a16:colId xmlns:a16="http://schemas.microsoft.com/office/drawing/2014/main" val="329853129"/>
                    </a:ext>
                  </a:extLst>
                </a:gridCol>
                <a:gridCol w="485603">
                  <a:extLst>
                    <a:ext uri="{9D8B030D-6E8A-4147-A177-3AD203B41FA5}">
                      <a16:colId xmlns:a16="http://schemas.microsoft.com/office/drawing/2014/main" val="3537445867"/>
                    </a:ext>
                  </a:extLst>
                </a:gridCol>
                <a:gridCol w="485603">
                  <a:extLst>
                    <a:ext uri="{9D8B030D-6E8A-4147-A177-3AD203B41FA5}">
                      <a16:colId xmlns:a16="http://schemas.microsoft.com/office/drawing/2014/main" val="1846104167"/>
                    </a:ext>
                  </a:extLst>
                </a:gridCol>
                <a:gridCol w="485603">
                  <a:extLst>
                    <a:ext uri="{9D8B030D-6E8A-4147-A177-3AD203B41FA5}">
                      <a16:colId xmlns:a16="http://schemas.microsoft.com/office/drawing/2014/main" val="558974005"/>
                    </a:ext>
                  </a:extLst>
                </a:gridCol>
                <a:gridCol w="485603">
                  <a:extLst>
                    <a:ext uri="{9D8B030D-6E8A-4147-A177-3AD203B41FA5}">
                      <a16:colId xmlns:a16="http://schemas.microsoft.com/office/drawing/2014/main" val="892102705"/>
                    </a:ext>
                  </a:extLst>
                </a:gridCol>
                <a:gridCol w="485603">
                  <a:extLst>
                    <a:ext uri="{9D8B030D-6E8A-4147-A177-3AD203B41FA5}">
                      <a16:colId xmlns:a16="http://schemas.microsoft.com/office/drawing/2014/main" val="2416091406"/>
                    </a:ext>
                  </a:extLst>
                </a:gridCol>
                <a:gridCol w="485603">
                  <a:extLst>
                    <a:ext uri="{9D8B030D-6E8A-4147-A177-3AD203B41FA5}">
                      <a16:colId xmlns:a16="http://schemas.microsoft.com/office/drawing/2014/main" val="3873077688"/>
                    </a:ext>
                  </a:extLst>
                </a:gridCol>
                <a:gridCol w="485603">
                  <a:extLst>
                    <a:ext uri="{9D8B030D-6E8A-4147-A177-3AD203B41FA5}">
                      <a16:colId xmlns:a16="http://schemas.microsoft.com/office/drawing/2014/main" val="3359626902"/>
                    </a:ext>
                  </a:extLst>
                </a:gridCol>
                <a:gridCol w="485603">
                  <a:extLst>
                    <a:ext uri="{9D8B030D-6E8A-4147-A177-3AD203B41FA5}">
                      <a16:colId xmlns:a16="http://schemas.microsoft.com/office/drawing/2014/main" val="1947898792"/>
                    </a:ext>
                  </a:extLst>
                </a:gridCol>
                <a:gridCol w="485603">
                  <a:extLst>
                    <a:ext uri="{9D8B030D-6E8A-4147-A177-3AD203B41FA5}">
                      <a16:colId xmlns:a16="http://schemas.microsoft.com/office/drawing/2014/main" val="1899360789"/>
                    </a:ext>
                  </a:extLst>
                </a:gridCol>
                <a:gridCol w="485603">
                  <a:extLst>
                    <a:ext uri="{9D8B030D-6E8A-4147-A177-3AD203B41FA5}">
                      <a16:colId xmlns:a16="http://schemas.microsoft.com/office/drawing/2014/main" val="3170604692"/>
                    </a:ext>
                  </a:extLst>
                </a:gridCol>
                <a:gridCol w="485603">
                  <a:extLst>
                    <a:ext uri="{9D8B030D-6E8A-4147-A177-3AD203B41FA5}">
                      <a16:colId xmlns:a16="http://schemas.microsoft.com/office/drawing/2014/main" val="2048621501"/>
                    </a:ext>
                  </a:extLst>
                </a:gridCol>
              </a:tblGrid>
              <a:tr h="126397">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SP500</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AAL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BAC</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COST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CVX</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DIS</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JNJ</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KO</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MCD</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PEP</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PFE</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PG</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SBUX</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TMUS</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WFC</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WMT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XOM</a:t>
                      </a:r>
                    </a:p>
                  </a:txBody>
                  <a:tcPr marL="5778" marR="5778" marT="5778" marB="0" anchor="b">
                    <a:lnL>
                      <a:noFill/>
                    </a:lnL>
                    <a:lnR>
                      <a:noFill/>
                    </a:lnR>
                    <a:lnT>
                      <a:noFill/>
                    </a:lnT>
                    <a:lnB>
                      <a:noFill/>
                    </a:lnB>
                  </a:tcPr>
                </a:tc>
                <a:extLst>
                  <a:ext uri="{0D108BD9-81ED-4DB2-BD59-A6C34878D82A}">
                    <a16:rowId xmlns:a16="http://schemas.microsoft.com/office/drawing/2014/main" val="2964631267"/>
                  </a:ext>
                </a:extLst>
              </a:tr>
              <a:tr h="126397">
                <a:tc>
                  <a:txBody>
                    <a:bodyPr/>
                    <a:lstStyle/>
                    <a:p>
                      <a:pPr algn="l" fontAlgn="b"/>
                      <a:r>
                        <a:rPr lang="en-US" sz="700" b="0" i="0" u="none" strike="noStrike">
                          <a:solidFill>
                            <a:srgbClr val="000000"/>
                          </a:solidFill>
                          <a:effectLst/>
                          <a:latin typeface="Calibri" panose="020F0502020204030204" pitchFamily="34" charset="0"/>
                        </a:rPr>
                        <a:t>count</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extLst>
                  <a:ext uri="{0D108BD9-81ED-4DB2-BD59-A6C34878D82A}">
                    <a16:rowId xmlns:a16="http://schemas.microsoft.com/office/drawing/2014/main" val="2606650428"/>
                  </a:ext>
                </a:extLst>
              </a:tr>
              <a:tr h="126397">
                <a:tc>
                  <a:txBody>
                    <a:bodyPr/>
                    <a:lstStyle/>
                    <a:p>
                      <a:pPr algn="l" fontAlgn="b"/>
                      <a:r>
                        <a:rPr lang="en-US" sz="700" b="0" i="0" u="none" strike="noStrike">
                          <a:solidFill>
                            <a:srgbClr val="000000"/>
                          </a:solidFill>
                          <a:effectLst/>
                          <a:latin typeface="Calibri" panose="020F0502020204030204" pitchFamily="34" charset="0"/>
                        </a:rPr>
                        <a:t>mean</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1.83104765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5.53372755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1.26526476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2.84832641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1.80156984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1.95091572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2.8624747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3.05537718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1.90291562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1.97400452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2.3410098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1.89488274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1.98016985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1.53533459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4.58845047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1.8584931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4.31434975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1.74249642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1.62959201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1.53656463</a:t>
                      </a:r>
                    </a:p>
                  </a:txBody>
                  <a:tcPr marL="5778" marR="5778" marT="5778" marB="0" anchor="b">
                    <a:lnL>
                      <a:noFill/>
                    </a:lnL>
                    <a:lnR>
                      <a:noFill/>
                    </a:lnR>
                    <a:lnT>
                      <a:noFill/>
                    </a:lnT>
                    <a:lnB>
                      <a:noFill/>
                    </a:lnB>
                  </a:tcPr>
                </a:tc>
                <a:extLst>
                  <a:ext uri="{0D108BD9-81ED-4DB2-BD59-A6C34878D82A}">
                    <a16:rowId xmlns:a16="http://schemas.microsoft.com/office/drawing/2014/main" val="1604959834"/>
                  </a:ext>
                </a:extLst>
              </a:tr>
              <a:tr h="126397">
                <a:tc>
                  <a:txBody>
                    <a:bodyPr/>
                    <a:lstStyle/>
                    <a:p>
                      <a:pPr algn="l" fontAlgn="b"/>
                      <a:r>
                        <a:rPr lang="en-US" sz="700" b="0" i="0" u="none" strike="noStrike">
                          <a:solidFill>
                            <a:srgbClr val="000000"/>
                          </a:solidFill>
                          <a:effectLst/>
                          <a:latin typeface="Calibri" panose="020F0502020204030204" pitchFamily="34" charset="0"/>
                        </a:rPr>
                        <a:t>std</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0.53047462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3.00531932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0.57620666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1.41337537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0.37542312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0.51630954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1.5809339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1.27774506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0.6720489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0.52503617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1.02257909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0.6034693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0.6619695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0.41835587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2.38018104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0.42382978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2.35749814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0.50846301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0.48798236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0.21729116</a:t>
                      </a:r>
                    </a:p>
                  </a:txBody>
                  <a:tcPr marL="5778" marR="5778" marT="5778" marB="0" anchor="b">
                    <a:lnL>
                      <a:noFill/>
                    </a:lnL>
                    <a:lnR>
                      <a:noFill/>
                    </a:lnR>
                    <a:lnT>
                      <a:noFill/>
                    </a:lnT>
                    <a:lnB>
                      <a:noFill/>
                    </a:lnB>
                  </a:tcPr>
                </a:tc>
                <a:extLst>
                  <a:ext uri="{0D108BD9-81ED-4DB2-BD59-A6C34878D82A}">
                    <a16:rowId xmlns:a16="http://schemas.microsoft.com/office/drawing/2014/main" val="912005252"/>
                  </a:ext>
                </a:extLst>
              </a:tr>
              <a:tr h="126397">
                <a:tc>
                  <a:txBody>
                    <a:bodyPr/>
                    <a:lstStyle/>
                    <a:p>
                      <a:pPr algn="l" fontAlgn="b"/>
                      <a:r>
                        <a:rPr lang="en-US" sz="700" b="0" i="0" u="none" strike="noStrike">
                          <a:solidFill>
                            <a:srgbClr val="000000"/>
                          </a:solidFill>
                          <a:effectLst/>
                          <a:latin typeface="Calibri" panose="020F0502020204030204" pitchFamily="34" charset="0"/>
                        </a:rPr>
                        <a:t>min</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0.96377553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0.88595174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0.36156827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0.95704021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0.95987346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0.96568292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0.60883842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0.91783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0.93958825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1.02606134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0.78036859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0.98843231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0.9879012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0.82458208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0.91060372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0.89699433</a:t>
                      </a:r>
                    </a:p>
                  </a:txBody>
                  <a:tcPr marL="5778" marR="5778" marT="5778" marB="0" anchor="b">
                    <a:lnL>
                      <a:noFill/>
                    </a:lnL>
                    <a:lnR>
                      <a:noFill/>
                    </a:lnR>
                    <a:lnT>
                      <a:noFill/>
                    </a:lnT>
                    <a:lnB>
                      <a:noFill/>
                    </a:lnB>
                  </a:tcPr>
                </a:tc>
                <a:extLst>
                  <a:ext uri="{0D108BD9-81ED-4DB2-BD59-A6C34878D82A}">
                    <a16:rowId xmlns:a16="http://schemas.microsoft.com/office/drawing/2014/main" val="4128827133"/>
                  </a:ext>
                </a:extLst>
              </a:tr>
              <a:tr h="126397">
                <a:tc>
                  <a:txBody>
                    <a:bodyPr/>
                    <a:lstStyle/>
                    <a:p>
                      <a:pPr algn="l" fontAlgn="b"/>
                      <a:r>
                        <a:rPr lang="en-US" sz="700" b="0" i="0" u="none" strike="noStrike" dirty="0">
                          <a:solidFill>
                            <a:srgbClr val="000000"/>
                          </a:solidFill>
                          <a:effectLst/>
                          <a:latin typeface="Calibri" panose="020F0502020204030204" pitchFamily="34" charset="0"/>
                        </a:rPr>
                        <a:t>max</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2.93820531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10.4623426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2.6299749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6.50902856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2.44543175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2.66587586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5.41850951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5.75583508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3.14842513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3.20936811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4.81955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3.15983786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3.3337903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2.76782565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10.7465934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2.6625178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9.22560132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2.72763518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2.90068771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1.83651027</a:t>
                      </a:r>
                    </a:p>
                  </a:txBody>
                  <a:tcPr marL="5778" marR="5778" marT="5778" marB="0" anchor="b">
                    <a:lnL>
                      <a:noFill/>
                    </a:lnL>
                    <a:lnR>
                      <a:noFill/>
                    </a:lnR>
                    <a:lnT>
                      <a:noFill/>
                    </a:lnT>
                    <a:lnB>
                      <a:noFill/>
                    </a:lnB>
                  </a:tcPr>
                </a:tc>
                <a:extLst>
                  <a:ext uri="{0D108BD9-81ED-4DB2-BD59-A6C34878D82A}">
                    <a16:rowId xmlns:a16="http://schemas.microsoft.com/office/drawing/2014/main" val="3047816482"/>
                  </a:ext>
                </a:extLst>
              </a:tr>
              <a:tr h="126397">
                <a:tc>
                  <a:txBody>
                    <a:bodyPr/>
                    <a:lstStyle/>
                    <a:p>
                      <a:pPr algn="l" fontAlgn="b"/>
                      <a:r>
                        <a:rPr lang="en-US" sz="700" b="0" i="0" u="none" strike="noStrike">
                          <a:solidFill>
                            <a:srgbClr val="000000"/>
                          </a:solidFill>
                          <a:effectLst/>
                          <a:latin typeface="Calibri" panose="020F0502020204030204" pitchFamily="34" charset="0"/>
                        </a:rPr>
                        <a:t>ave_max = </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4.46817731</a:t>
                      </a:r>
                    </a:p>
                  </a:txBody>
                  <a:tcPr marL="5778" marR="5778" marT="5778" marB="0" anchor="b">
                    <a:lnL>
                      <a:noFill/>
                    </a:lnL>
                    <a:lnR>
                      <a:noFill/>
                    </a:lnR>
                    <a:lnT>
                      <a:noFill/>
                    </a:lnT>
                    <a:lnB>
                      <a:noFill/>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778" marR="5778" marT="5778" marB="0" anchor="b">
                    <a:lnL>
                      <a:noFill/>
                    </a:lnL>
                    <a:lnR>
                      <a:noFill/>
                    </a:lnR>
                    <a:lnT>
                      <a:noFill/>
                    </a:lnT>
                    <a:lnB>
                      <a:noFill/>
                    </a:lnB>
                  </a:tcPr>
                </a:tc>
                <a:extLst>
                  <a:ext uri="{0D108BD9-81ED-4DB2-BD59-A6C34878D82A}">
                    <a16:rowId xmlns:a16="http://schemas.microsoft.com/office/drawing/2014/main" val="2009820607"/>
                  </a:ext>
                </a:extLst>
              </a:tr>
            </a:tbl>
          </a:graphicData>
        </a:graphic>
      </p:graphicFrame>
      <p:graphicFrame>
        <p:nvGraphicFramePr>
          <p:cNvPr id="12" name="Table 11">
            <a:extLst>
              <a:ext uri="{FF2B5EF4-FFF2-40B4-BE49-F238E27FC236}">
                <a16:creationId xmlns:a16="http://schemas.microsoft.com/office/drawing/2014/main" id="{9DB6673F-DF79-D44B-A44D-D55B419F16AA}"/>
              </a:ext>
            </a:extLst>
          </p:cNvPr>
          <p:cNvGraphicFramePr>
            <a:graphicFrameLocks noGrp="1"/>
          </p:cNvGraphicFramePr>
          <p:nvPr>
            <p:extLst>
              <p:ext uri="{D42A27DB-BD31-4B8C-83A1-F6EECF244321}">
                <p14:modId xmlns:p14="http://schemas.microsoft.com/office/powerpoint/2010/main" val="38609009"/>
              </p:ext>
            </p:extLst>
          </p:nvPr>
        </p:nvGraphicFramePr>
        <p:xfrm>
          <a:off x="875021" y="4658823"/>
          <a:ext cx="10515604" cy="823599"/>
        </p:xfrm>
        <a:graphic>
          <a:graphicData uri="http://schemas.openxmlformats.org/drawingml/2006/table">
            <a:tbl>
              <a:tblPr/>
              <a:tblGrid>
                <a:gridCol w="477982">
                  <a:extLst>
                    <a:ext uri="{9D8B030D-6E8A-4147-A177-3AD203B41FA5}">
                      <a16:colId xmlns:a16="http://schemas.microsoft.com/office/drawing/2014/main" val="2608516267"/>
                    </a:ext>
                  </a:extLst>
                </a:gridCol>
                <a:gridCol w="477982">
                  <a:extLst>
                    <a:ext uri="{9D8B030D-6E8A-4147-A177-3AD203B41FA5}">
                      <a16:colId xmlns:a16="http://schemas.microsoft.com/office/drawing/2014/main" val="540357350"/>
                    </a:ext>
                  </a:extLst>
                </a:gridCol>
                <a:gridCol w="477982">
                  <a:extLst>
                    <a:ext uri="{9D8B030D-6E8A-4147-A177-3AD203B41FA5}">
                      <a16:colId xmlns:a16="http://schemas.microsoft.com/office/drawing/2014/main" val="2334560219"/>
                    </a:ext>
                  </a:extLst>
                </a:gridCol>
                <a:gridCol w="477982">
                  <a:extLst>
                    <a:ext uri="{9D8B030D-6E8A-4147-A177-3AD203B41FA5}">
                      <a16:colId xmlns:a16="http://schemas.microsoft.com/office/drawing/2014/main" val="55072678"/>
                    </a:ext>
                  </a:extLst>
                </a:gridCol>
                <a:gridCol w="477982">
                  <a:extLst>
                    <a:ext uri="{9D8B030D-6E8A-4147-A177-3AD203B41FA5}">
                      <a16:colId xmlns:a16="http://schemas.microsoft.com/office/drawing/2014/main" val="3879291674"/>
                    </a:ext>
                  </a:extLst>
                </a:gridCol>
                <a:gridCol w="477982">
                  <a:extLst>
                    <a:ext uri="{9D8B030D-6E8A-4147-A177-3AD203B41FA5}">
                      <a16:colId xmlns:a16="http://schemas.microsoft.com/office/drawing/2014/main" val="2303931142"/>
                    </a:ext>
                  </a:extLst>
                </a:gridCol>
                <a:gridCol w="477982">
                  <a:extLst>
                    <a:ext uri="{9D8B030D-6E8A-4147-A177-3AD203B41FA5}">
                      <a16:colId xmlns:a16="http://schemas.microsoft.com/office/drawing/2014/main" val="4238800591"/>
                    </a:ext>
                  </a:extLst>
                </a:gridCol>
                <a:gridCol w="477982">
                  <a:extLst>
                    <a:ext uri="{9D8B030D-6E8A-4147-A177-3AD203B41FA5}">
                      <a16:colId xmlns:a16="http://schemas.microsoft.com/office/drawing/2014/main" val="540907353"/>
                    </a:ext>
                  </a:extLst>
                </a:gridCol>
                <a:gridCol w="477982">
                  <a:extLst>
                    <a:ext uri="{9D8B030D-6E8A-4147-A177-3AD203B41FA5}">
                      <a16:colId xmlns:a16="http://schemas.microsoft.com/office/drawing/2014/main" val="1572595442"/>
                    </a:ext>
                  </a:extLst>
                </a:gridCol>
                <a:gridCol w="477982">
                  <a:extLst>
                    <a:ext uri="{9D8B030D-6E8A-4147-A177-3AD203B41FA5}">
                      <a16:colId xmlns:a16="http://schemas.microsoft.com/office/drawing/2014/main" val="2792352549"/>
                    </a:ext>
                  </a:extLst>
                </a:gridCol>
                <a:gridCol w="477982">
                  <a:extLst>
                    <a:ext uri="{9D8B030D-6E8A-4147-A177-3AD203B41FA5}">
                      <a16:colId xmlns:a16="http://schemas.microsoft.com/office/drawing/2014/main" val="3135695890"/>
                    </a:ext>
                  </a:extLst>
                </a:gridCol>
                <a:gridCol w="477982">
                  <a:extLst>
                    <a:ext uri="{9D8B030D-6E8A-4147-A177-3AD203B41FA5}">
                      <a16:colId xmlns:a16="http://schemas.microsoft.com/office/drawing/2014/main" val="1101065522"/>
                    </a:ext>
                  </a:extLst>
                </a:gridCol>
                <a:gridCol w="477982">
                  <a:extLst>
                    <a:ext uri="{9D8B030D-6E8A-4147-A177-3AD203B41FA5}">
                      <a16:colId xmlns:a16="http://schemas.microsoft.com/office/drawing/2014/main" val="2841990081"/>
                    </a:ext>
                  </a:extLst>
                </a:gridCol>
                <a:gridCol w="477982">
                  <a:extLst>
                    <a:ext uri="{9D8B030D-6E8A-4147-A177-3AD203B41FA5}">
                      <a16:colId xmlns:a16="http://schemas.microsoft.com/office/drawing/2014/main" val="1227726440"/>
                    </a:ext>
                  </a:extLst>
                </a:gridCol>
                <a:gridCol w="477982">
                  <a:extLst>
                    <a:ext uri="{9D8B030D-6E8A-4147-A177-3AD203B41FA5}">
                      <a16:colId xmlns:a16="http://schemas.microsoft.com/office/drawing/2014/main" val="912808047"/>
                    </a:ext>
                  </a:extLst>
                </a:gridCol>
                <a:gridCol w="477982">
                  <a:extLst>
                    <a:ext uri="{9D8B030D-6E8A-4147-A177-3AD203B41FA5}">
                      <a16:colId xmlns:a16="http://schemas.microsoft.com/office/drawing/2014/main" val="247966417"/>
                    </a:ext>
                  </a:extLst>
                </a:gridCol>
                <a:gridCol w="477982">
                  <a:extLst>
                    <a:ext uri="{9D8B030D-6E8A-4147-A177-3AD203B41FA5}">
                      <a16:colId xmlns:a16="http://schemas.microsoft.com/office/drawing/2014/main" val="2568971291"/>
                    </a:ext>
                  </a:extLst>
                </a:gridCol>
                <a:gridCol w="477982">
                  <a:extLst>
                    <a:ext uri="{9D8B030D-6E8A-4147-A177-3AD203B41FA5}">
                      <a16:colId xmlns:a16="http://schemas.microsoft.com/office/drawing/2014/main" val="966587027"/>
                    </a:ext>
                  </a:extLst>
                </a:gridCol>
                <a:gridCol w="477982">
                  <a:extLst>
                    <a:ext uri="{9D8B030D-6E8A-4147-A177-3AD203B41FA5}">
                      <a16:colId xmlns:a16="http://schemas.microsoft.com/office/drawing/2014/main" val="2460272991"/>
                    </a:ext>
                  </a:extLst>
                </a:gridCol>
                <a:gridCol w="477982">
                  <a:extLst>
                    <a:ext uri="{9D8B030D-6E8A-4147-A177-3AD203B41FA5}">
                      <a16:colId xmlns:a16="http://schemas.microsoft.com/office/drawing/2014/main" val="741793378"/>
                    </a:ext>
                  </a:extLst>
                </a:gridCol>
                <a:gridCol w="477982">
                  <a:extLst>
                    <a:ext uri="{9D8B030D-6E8A-4147-A177-3AD203B41FA5}">
                      <a16:colId xmlns:a16="http://schemas.microsoft.com/office/drawing/2014/main" val="2425490913"/>
                    </a:ext>
                  </a:extLst>
                </a:gridCol>
                <a:gridCol w="477982">
                  <a:extLst>
                    <a:ext uri="{9D8B030D-6E8A-4147-A177-3AD203B41FA5}">
                      <a16:colId xmlns:a16="http://schemas.microsoft.com/office/drawing/2014/main" val="1417071729"/>
                    </a:ext>
                  </a:extLst>
                </a:gridCol>
              </a:tblGrid>
              <a:tr h="117657">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SP500</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AAL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BAC</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COST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CVX</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DIS</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JNJ</a:t>
                      </a:r>
                    </a:p>
                  </a:txBody>
                  <a:tcPr marL="5515" marR="5515" marT="5515"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KO</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MCD</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NFLX</a:t>
                      </a:r>
                    </a:p>
                  </a:txBody>
                  <a:tcPr marL="5515" marR="5515" marT="5515" marB="0" anchor="b">
                    <a:lnL>
                      <a:noFill/>
                    </a:lnL>
                    <a:lnR>
                      <a:noFill/>
                    </a:lnR>
                    <a:lnT>
                      <a:noFill/>
                    </a:lnT>
                    <a:lnB>
                      <a:noFill/>
                    </a:lnB>
                    <a:solidFill>
                      <a:srgbClr val="FFFF00"/>
                    </a:solidFill>
                  </a:tcPr>
                </a:tc>
                <a:tc>
                  <a:txBody>
                    <a:bodyPr/>
                    <a:lstStyle/>
                    <a:p>
                      <a:pPr algn="l" fontAlgn="b"/>
                      <a:r>
                        <a:rPr lang="en-US" sz="700" b="0" i="0" u="none" strike="noStrike">
                          <a:solidFill>
                            <a:srgbClr val="000000"/>
                          </a:solidFill>
                          <a:effectLst/>
                          <a:latin typeface="Calibri" panose="020F0502020204030204" pitchFamily="34" charset="0"/>
                        </a:rPr>
                        <a:t>PEP</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PFE</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PG</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SBUX</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TMUS</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WFC</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WMT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XOM</a:t>
                      </a:r>
                    </a:p>
                  </a:txBody>
                  <a:tcPr marL="5515" marR="5515" marT="5515" marB="0" anchor="b">
                    <a:lnL>
                      <a:noFill/>
                    </a:lnL>
                    <a:lnR>
                      <a:noFill/>
                    </a:lnR>
                    <a:lnT>
                      <a:noFill/>
                    </a:lnT>
                    <a:lnB>
                      <a:noFill/>
                    </a:lnB>
                  </a:tcPr>
                </a:tc>
                <a:extLst>
                  <a:ext uri="{0D108BD9-81ED-4DB2-BD59-A6C34878D82A}">
                    <a16:rowId xmlns:a16="http://schemas.microsoft.com/office/drawing/2014/main" val="2905272009"/>
                  </a:ext>
                </a:extLst>
              </a:tr>
              <a:tr h="117657">
                <a:tc>
                  <a:txBody>
                    <a:bodyPr/>
                    <a:lstStyle/>
                    <a:p>
                      <a:pPr algn="l" fontAlgn="b"/>
                      <a:r>
                        <a:rPr lang="en-US" sz="700" b="0" i="0" u="none" strike="noStrike">
                          <a:solidFill>
                            <a:srgbClr val="000000"/>
                          </a:solidFill>
                          <a:effectLst/>
                          <a:latin typeface="Calibri" panose="020F0502020204030204" pitchFamily="34" charset="0"/>
                        </a:rPr>
                        <a:t>count</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extLst>
                  <a:ext uri="{0D108BD9-81ED-4DB2-BD59-A6C34878D82A}">
                    <a16:rowId xmlns:a16="http://schemas.microsoft.com/office/drawing/2014/main" val="4034661164"/>
                  </a:ext>
                </a:extLst>
              </a:tr>
              <a:tr h="117657">
                <a:tc>
                  <a:txBody>
                    <a:bodyPr/>
                    <a:lstStyle/>
                    <a:p>
                      <a:pPr algn="l" fontAlgn="b"/>
                      <a:r>
                        <a:rPr lang="en-US" sz="700" b="0" i="0" u="none" strike="noStrike">
                          <a:solidFill>
                            <a:srgbClr val="000000"/>
                          </a:solidFill>
                          <a:effectLst/>
                          <a:latin typeface="Calibri" panose="020F0502020204030204" pitchFamily="34" charset="0"/>
                        </a:rPr>
                        <a:t>mean</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1.83104765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5.53372755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1.26526476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2.84832641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1.80156984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1.95091572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2.8624747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3.05537718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1.90291562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1.97400452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2.3410098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13.0043989</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1.89488274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1.98016985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1.53533459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4.58845047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1.8584931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4.31434975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1.74249642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1.62959201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1.53656463</a:t>
                      </a:r>
                    </a:p>
                  </a:txBody>
                  <a:tcPr marL="5515" marR="5515" marT="5515" marB="0" anchor="b">
                    <a:lnL>
                      <a:noFill/>
                    </a:lnL>
                    <a:lnR>
                      <a:noFill/>
                    </a:lnR>
                    <a:lnT>
                      <a:noFill/>
                    </a:lnT>
                    <a:lnB>
                      <a:noFill/>
                    </a:lnB>
                  </a:tcPr>
                </a:tc>
                <a:extLst>
                  <a:ext uri="{0D108BD9-81ED-4DB2-BD59-A6C34878D82A}">
                    <a16:rowId xmlns:a16="http://schemas.microsoft.com/office/drawing/2014/main" val="3154861862"/>
                  </a:ext>
                </a:extLst>
              </a:tr>
              <a:tr h="117657">
                <a:tc>
                  <a:txBody>
                    <a:bodyPr/>
                    <a:lstStyle/>
                    <a:p>
                      <a:pPr algn="l" fontAlgn="b"/>
                      <a:r>
                        <a:rPr lang="en-US" sz="700" b="0" i="0" u="none" strike="noStrike">
                          <a:solidFill>
                            <a:srgbClr val="000000"/>
                          </a:solidFill>
                          <a:effectLst/>
                          <a:latin typeface="Calibri" panose="020F0502020204030204" pitchFamily="34" charset="0"/>
                        </a:rPr>
                        <a:t>std</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0.53047462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3.00531932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0.57620666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1.41337537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0.37542312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0.51630954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1.5809339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1.27774506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0.6720489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0.52503617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1.02257909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12.9635067</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0.6034693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0.6619695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0.41835587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2.38018104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0.42382978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2.35749814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0.50846301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0.48798236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0.21729116</a:t>
                      </a:r>
                    </a:p>
                  </a:txBody>
                  <a:tcPr marL="5515" marR="5515" marT="5515" marB="0" anchor="b">
                    <a:lnL>
                      <a:noFill/>
                    </a:lnL>
                    <a:lnR>
                      <a:noFill/>
                    </a:lnR>
                    <a:lnT>
                      <a:noFill/>
                    </a:lnT>
                    <a:lnB>
                      <a:noFill/>
                    </a:lnB>
                  </a:tcPr>
                </a:tc>
                <a:extLst>
                  <a:ext uri="{0D108BD9-81ED-4DB2-BD59-A6C34878D82A}">
                    <a16:rowId xmlns:a16="http://schemas.microsoft.com/office/drawing/2014/main" val="3099801780"/>
                  </a:ext>
                </a:extLst>
              </a:tr>
              <a:tr h="117657">
                <a:tc>
                  <a:txBody>
                    <a:bodyPr/>
                    <a:lstStyle/>
                    <a:p>
                      <a:pPr algn="l" fontAlgn="b"/>
                      <a:r>
                        <a:rPr lang="en-US" sz="700" b="0" i="0" u="none" strike="noStrike">
                          <a:solidFill>
                            <a:srgbClr val="000000"/>
                          </a:solidFill>
                          <a:effectLst/>
                          <a:latin typeface="Calibri" panose="020F0502020204030204" pitchFamily="34" charset="0"/>
                        </a:rPr>
                        <a:t>min</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0.96377553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0.88595174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0.36156827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0.95704021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0.95987346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0.96568292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0.60883842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0.91783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0.93958825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0.85408017</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1.02606134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0.78036859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0.98843231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0.9879012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0.82458208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0.91060372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0.89699433</a:t>
                      </a:r>
                    </a:p>
                  </a:txBody>
                  <a:tcPr marL="5515" marR="5515" marT="5515" marB="0" anchor="b">
                    <a:lnL>
                      <a:noFill/>
                    </a:lnL>
                    <a:lnR>
                      <a:noFill/>
                    </a:lnR>
                    <a:lnT>
                      <a:noFill/>
                    </a:lnT>
                    <a:lnB>
                      <a:noFill/>
                    </a:lnB>
                  </a:tcPr>
                </a:tc>
                <a:extLst>
                  <a:ext uri="{0D108BD9-81ED-4DB2-BD59-A6C34878D82A}">
                    <a16:rowId xmlns:a16="http://schemas.microsoft.com/office/drawing/2014/main" val="2753170771"/>
                  </a:ext>
                </a:extLst>
              </a:tr>
              <a:tr h="117657">
                <a:tc>
                  <a:txBody>
                    <a:bodyPr/>
                    <a:lstStyle/>
                    <a:p>
                      <a:pPr algn="l" fontAlgn="b"/>
                      <a:r>
                        <a:rPr lang="en-US" sz="700" b="0" i="0" u="none" strike="noStrike" dirty="0">
                          <a:solidFill>
                            <a:srgbClr val="000000"/>
                          </a:solidFill>
                          <a:effectLst/>
                          <a:latin typeface="Calibri" panose="020F0502020204030204" pitchFamily="34" charset="0"/>
                        </a:rPr>
                        <a:t>max</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2.93820531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10.4623426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2.6299749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6.50902856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2.44543175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2.66587586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5.41850951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5.75583508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3.14842513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3.20936811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4.81955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43.4501631</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3.15983786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3.3337903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2.76782565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10.7465934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2.6625178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9.22560132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2.72763518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2.90068771</a:t>
                      </a:r>
                    </a:p>
                  </a:txBody>
                  <a:tcPr marL="5515" marR="5515" marT="5515"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1.83651027</a:t>
                      </a:r>
                    </a:p>
                  </a:txBody>
                  <a:tcPr marL="5515" marR="5515" marT="5515" marB="0" anchor="b">
                    <a:lnL>
                      <a:noFill/>
                    </a:lnL>
                    <a:lnR>
                      <a:noFill/>
                    </a:lnR>
                    <a:lnT>
                      <a:noFill/>
                    </a:lnT>
                    <a:lnB>
                      <a:noFill/>
                    </a:lnB>
                  </a:tcPr>
                </a:tc>
                <a:extLst>
                  <a:ext uri="{0D108BD9-81ED-4DB2-BD59-A6C34878D82A}">
                    <a16:rowId xmlns:a16="http://schemas.microsoft.com/office/drawing/2014/main" val="4250833394"/>
                  </a:ext>
                </a:extLst>
              </a:tr>
              <a:tr h="117657">
                <a:tc>
                  <a:txBody>
                    <a:bodyPr/>
                    <a:lstStyle/>
                    <a:p>
                      <a:pPr algn="l" fontAlgn="b"/>
                      <a:r>
                        <a:rPr lang="en-US" sz="700" b="0" i="0" u="none" strike="noStrike">
                          <a:solidFill>
                            <a:srgbClr val="000000"/>
                          </a:solidFill>
                          <a:effectLst/>
                          <a:latin typeface="Calibri" panose="020F0502020204030204" pitchFamily="34" charset="0"/>
                        </a:rPr>
                        <a:t>ave_max = </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6.32446235</a:t>
                      </a:r>
                    </a:p>
                  </a:txBody>
                  <a:tcPr marL="5515" marR="5515" marT="5515" marB="0" anchor="b">
                    <a:lnL>
                      <a:noFill/>
                    </a:lnL>
                    <a:lnR>
                      <a:noFill/>
                    </a:lnR>
                    <a:lnT>
                      <a:noFill/>
                    </a:lnT>
                    <a:lnB>
                      <a:noFill/>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21075081"/>
                  </a:ext>
                </a:extLst>
              </a:tr>
            </a:tbl>
          </a:graphicData>
        </a:graphic>
      </p:graphicFrame>
    </p:spTree>
    <p:extLst>
      <p:ext uri="{BB962C8B-B14F-4D97-AF65-F5344CB8AC3E}">
        <p14:creationId xmlns:p14="http://schemas.microsoft.com/office/powerpoint/2010/main" val="329978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838200" y="365126"/>
            <a:ext cx="10515600" cy="1001337"/>
          </a:xfrm>
        </p:spPr>
        <p:txBody>
          <a:bodyPr>
            <a:normAutofit/>
          </a:bodyPr>
          <a:lstStyle/>
          <a:p>
            <a:pPr algn="ctr"/>
            <a:r>
              <a:rPr lang="en-US" dirty="0"/>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838200" y="2265866"/>
            <a:ext cx="10515600" cy="4301189"/>
          </a:xfrm>
        </p:spPr>
        <p:txBody>
          <a:bodyPr>
            <a:normAutofit fontScale="925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r>
              <a:rPr lang="en-US" dirty="0"/>
              <a:t>All within 3.5 to 5.5% with the </a:t>
            </a:r>
            <a:r>
              <a:rPr lang="en-US" dirty="0">
                <a:solidFill>
                  <a:schemeClr val="accent2">
                    <a:lumMod val="75000"/>
                  </a:schemeClr>
                </a:solidFill>
              </a:rPr>
              <a:t>2 oil &amp; gas assets </a:t>
            </a:r>
            <a:r>
              <a:rPr lang="en-US" dirty="0"/>
              <a:t>having the highest risk</a:t>
            </a:r>
          </a:p>
          <a:p>
            <a:r>
              <a:rPr lang="en-US" sz="2400" i="1" dirty="0"/>
              <a:t>Speculators and day traders love risky assets while long term favor more stable assets</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B384423D-1DFA-F047-971E-65627C51B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28712"/>
            <a:ext cx="10515599" cy="4600575"/>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TotalTime>
  <Words>1876</Words>
  <Application>Microsoft Macintosh PowerPoint</Application>
  <PresentationFormat>Widescreen</PresentationFormat>
  <Paragraphs>481</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Times New Roman</vt:lpstr>
      <vt:lpstr>Office Theme</vt:lpstr>
      <vt:lpstr>Predictive Analysis of 20 Large Cap US Assets </vt:lpstr>
      <vt:lpstr>Objective &amp; Scope</vt:lpstr>
      <vt:lpstr>Assets Included in the Analysis: S&amp;P500 (^GSPC)</vt:lpstr>
      <vt:lpstr>An extract from our work in Jupyter notebook</vt:lpstr>
      <vt:lpstr>Plot of monthly returns of all assets </vt:lpstr>
      <vt:lpstr>Monthly Return of 2 Oil &amp; Gas Assets </vt:lpstr>
      <vt:lpstr>Plot of Cumulative Returns of all Assets</vt:lpstr>
      <vt:lpstr>Cumulative Return of all assets for the 10 years </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Integrity of Data of the 2 Assets </vt:lpstr>
      <vt:lpstr>Multiple Regression with SkLearn.Linear_Model</vt:lpstr>
      <vt:lpstr>Conclusions ---WIP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20 Large Cap US Assets </dc:title>
  <dc:creator>Clay Beaver</dc:creator>
  <cp:lastModifiedBy>Tunde Adebayo</cp:lastModifiedBy>
  <cp:revision>67</cp:revision>
  <dcterms:created xsi:type="dcterms:W3CDTF">2020-06-20T19:48:04Z</dcterms:created>
  <dcterms:modified xsi:type="dcterms:W3CDTF">2020-06-22T23:44:25Z</dcterms:modified>
</cp:coreProperties>
</file>