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57" r:id="rId5"/>
    <p:sldId id="261" r:id="rId6"/>
    <p:sldId id="264" r:id="rId7"/>
    <p:sldId id="262" r:id="rId8"/>
    <p:sldId id="263" r:id="rId9"/>
    <p:sldId id="265"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A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18" autoAdjust="0"/>
    <p:restoredTop sz="94660"/>
  </p:normalViewPr>
  <p:slideViewPr>
    <p:cSldViewPr snapToGrid="0">
      <p:cViewPr varScale="1">
        <p:scale>
          <a:sx n="110" d="100"/>
          <a:sy n="110" d="100"/>
        </p:scale>
        <p:origin x="192"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83A9-E084-4649-A19B-B92CB0DE91A3}" type="datetimeFigureOut">
              <a:rPr lang="en-US" smtClean="0"/>
              <a:t>6/21/20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64D38-78EB-6A4F-BCA2-1B202E646C54}" type="slidenum">
              <a:rPr lang="en-US" smtClean="0"/>
              <a:t>‹#›</a:t>
            </a:fld>
            <a:endParaRPr lang="en-US"/>
          </a:p>
        </p:txBody>
      </p:sp>
    </p:spTree>
    <p:extLst>
      <p:ext uri="{BB962C8B-B14F-4D97-AF65-F5344CB8AC3E}">
        <p14:creationId xmlns:p14="http://schemas.microsoft.com/office/powerpoint/2010/main" val="37533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peaks are not from SP500 – it is actually from Netflix.</a:t>
            </a:r>
          </a:p>
          <a:p>
            <a:r>
              <a:rPr lang="en-US" dirty="0"/>
              <a:t>”Cut the wire / Cut the cord” – that’s when Netflix started going off the trend.</a:t>
            </a:r>
          </a:p>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5</a:t>
            </a:fld>
            <a:endParaRPr lang="en-US"/>
          </a:p>
        </p:txBody>
      </p:sp>
    </p:spTree>
    <p:extLst>
      <p:ext uri="{BB962C8B-B14F-4D97-AF65-F5344CB8AC3E}">
        <p14:creationId xmlns:p14="http://schemas.microsoft.com/office/powerpoint/2010/main" val="250881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This is a continuation of the previous slide. Now, when we look closer at two companies within the same industry, we can observe this behavior from the presented histogram plot.</a:t>
            </a:r>
          </a:p>
        </p:txBody>
      </p:sp>
      <p:sp>
        <p:nvSpPr>
          <p:cNvPr id="4" name="Slide Number Placeholder 3"/>
          <p:cNvSpPr>
            <a:spLocks noGrp="1"/>
          </p:cNvSpPr>
          <p:nvPr>
            <p:ph type="sldNum" sz="quarter" idx="5"/>
          </p:nvPr>
        </p:nvSpPr>
        <p:spPr/>
        <p:txBody>
          <a:bodyPr/>
          <a:lstStyle/>
          <a:p>
            <a:fld id="{5B0439F7-BA01-A541-95AE-C6E45E2F4003}" type="slidenum">
              <a:rPr lang="en-US" smtClean="0"/>
              <a:t>6</a:t>
            </a:fld>
            <a:endParaRPr lang="en-US"/>
          </a:p>
        </p:txBody>
      </p:sp>
    </p:spTree>
    <p:extLst>
      <p:ext uri="{BB962C8B-B14F-4D97-AF65-F5344CB8AC3E}">
        <p14:creationId xmlns:p14="http://schemas.microsoft.com/office/powerpoint/2010/main" val="347952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Note: focus on accumulative returns. Where investors make or lose money. </a:t>
            </a:r>
            <a:br>
              <a:rPr lang="en-US" dirty="0"/>
            </a:br>
            <a:r>
              <a:rPr lang="en-US" dirty="0"/>
              <a:t>Long-term investors see 1.5 – 3.0 times the return over 10 years period.</a:t>
            </a:r>
          </a:p>
          <a:p>
            <a:r>
              <a:rPr lang="en-US" dirty="0"/>
              <a:t>Speculators capture gains on the volatility of short-term market movements. </a:t>
            </a:r>
          </a:p>
        </p:txBody>
      </p:sp>
      <p:sp>
        <p:nvSpPr>
          <p:cNvPr id="4" name="Slide Number Placeholder 3"/>
          <p:cNvSpPr>
            <a:spLocks noGrp="1"/>
          </p:cNvSpPr>
          <p:nvPr>
            <p:ph type="sldNum" sz="quarter" idx="5"/>
          </p:nvPr>
        </p:nvSpPr>
        <p:spPr/>
        <p:txBody>
          <a:bodyPr/>
          <a:lstStyle/>
          <a:p>
            <a:fld id="{5B0439F7-BA01-A541-95AE-C6E45E2F4003}" type="slidenum">
              <a:rPr lang="en-US" smtClean="0"/>
              <a:t>7</a:t>
            </a:fld>
            <a:endParaRPr lang="en-US"/>
          </a:p>
        </p:txBody>
      </p:sp>
    </p:spTree>
    <p:extLst>
      <p:ext uri="{BB962C8B-B14F-4D97-AF65-F5344CB8AC3E}">
        <p14:creationId xmlns:p14="http://schemas.microsoft.com/office/powerpoint/2010/main" val="216871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a:t>
            </a:r>
          </a:p>
        </p:txBody>
      </p:sp>
      <p:sp>
        <p:nvSpPr>
          <p:cNvPr id="4" name="Slide Number Placeholder 3"/>
          <p:cNvSpPr>
            <a:spLocks noGrp="1"/>
          </p:cNvSpPr>
          <p:nvPr>
            <p:ph type="sldNum" sz="quarter" idx="5"/>
          </p:nvPr>
        </p:nvSpPr>
        <p:spPr/>
        <p:txBody>
          <a:bodyPr/>
          <a:lstStyle/>
          <a:p>
            <a:fld id="{5B0439F7-BA01-A541-95AE-C6E45E2F4003}" type="slidenum">
              <a:rPr lang="en-US" smtClean="0"/>
              <a:t>8</a:t>
            </a:fld>
            <a:endParaRPr lang="en-US"/>
          </a:p>
        </p:txBody>
      </p:sp>
    </p:spTree>
    <p:extLst>
      <p:ext uri="{BB962C8B-B14F-4D97-AF65-F5344CB8AC3E}">
        <p14:creationId xmlns:p14="http://schemas.microsoft.com/office/powerpoint/2010/main" val="4018700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p>
        </p:txBody>
      </p:sp>
      <p:sp>
        <p:nvSpPr>
          <p:cNvPr id="4" name="Slide Number Placeholder 3"/>
          <p:cNvSpPr>
            <a:spLocks noGrp="1"/>
          </p:cNvSpPr>
          <p:nvPr>
            <p:ph type="sldNum" sz="quarter" idx="5"/>
          </p:nvPr>
        </p:nvSpPr>
        <p:spPr/>
        <p:txBody>
          <a:bodyPr/>
          <a:lstStyle/>
          <a:p>
            <a:fld id="{5B0439F7-BA01-A541-95AE-C6E45E2F4003}" type="slidenum">
              <a:rPr lang="en-US" smtClean="0"/>
              <a:t>10</a:t>
            </a:fld>
            <a:endParaRPr lang="en-US"/>
          </a:p>
        </p:txBody>
      </p:sp>
    </p:spTree>
    <p:extLst>
      <p:ext uri="{BB962C8B-B14F-4D97-AF65-F5344CB8AC3E}">
        <p14:creationId xmlns:p14="http://schemas.microsoft.com/office/powerpoint/2010/main" val="302481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11</a:t>
            </a:fld>
            <a:endParaRPr lang="en-US"/>
          </a:p>
        </p:txBody>
      </p:sp>
    </p:spTree>
    <p:extLst>
      <p:ext uri="{BB962C8B-B14F-4D97-AF65-F5344CB8AC3E}">
        <p14:creationId xmlns:p14="http://schemas.microsoft.com/office/powerpoint/2010/main" val="1231067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of your data is in the box.</a:t>
            </a:r>
          </a:p>
          <a:p>
            <a:r>
              <a:rPr lang="en-US" dirty="0"/>
              <a:t>Orange line is the median.</a:t>
            </a:r>
          </a:p>
          <a:p>
            <a:r>
              <a:rPr lang="en-US" dirty="0"/>
              <a:t>The narrower the box the more data is closer to the median.</a:t>
            </a:r>
          </a:p>
          <a:p>
            <a:endParaRPr lang="en-US" dirty="0"/>
          </a:p>
          <a:p>
            <a:r>
              <a:rPr lang="en-US" dirty="0" err="1"/>
              <a:t>Outlierss</a:t>
            </a:r>
            <a:endParaRPr lang="en-US" dirty="0"/>
          </a:p>
        </p:txBody>
      </p:sp>
      <p:sp>
        <p:nvSpPr>
          <p:cNvPr id="4" name="Slide Number Placeholder 3"/>
          <p:cNvSpPr>
            <a:spLocks noGrp="1"/>
          </p:cNvSpPr>
          <p:nvPr>
            <p:ph type="sldNum" sz="quarter" idx="5"/>
          </p:nvPr>
        </p:nvSpPr>
        <p:spPr/>
        <p:txBody>
          <a:bodyPr/>
          <a:lstStyle/>
          <a:p>
            <a:fld id="{5B0439F7-BA01-A541-95AE-C6E45E2F4003}" type="slidenum">
              <a:rPr lang="en-US" smtClean="0"/>
              <a:t>12</a:t>
            </a:fld>
            <a:endParaRPr lang="en-US"/>
          </a:p>
        </p:txBody>
      </p:sp>
    </p:spTree>
    <p:extLst>
      <p:ext uri="{BB962C8B-B14F-4D97-AF65-F5344CB8AC3E}">
        <p14:creationId xmlns:p14="http://schemas.microsoft.com/office/powerpoint/2010/main" val="76348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C5EA-AD28-42FF-9791-A9C72F868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20E8E6-7A09-421E-82C6-5DD7B704C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EBC288-9072-410C-8D4B-44CADF623546}"/>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5" name="Footer Placeholder 4">
            <a:extLst>
              <a:ext uri="{FF2B5EF4-FFF2-40B4-BE49-F238E27FC236}">
                <a16:creationId xmlns:a16="http://schemas.microsoft.com/office/drawing/2014/main" id="{B9742229-AB9B-45B5-B822-F0B704AC6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A798-A2F9-420F-9E75-73C84F5629AF}"/>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43824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BCA-6CD9-4D2C-B68F-2E9101D5E7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CBFA2-F20C-44E6-8532-862C5DD08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FBA73-88FE-4D4C-982E-9B4D08865DC8}"/>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5" name="Footer Placeholder 4">
            <a:extLst>
              <a:ext uri="{FF2B5EF4-FFF2-40B4-BE49-F238E27FC236}">
                <a16:creationId xmlns:a16="http://schemas.microsoft.com/office/drawing/2014/main" id="{127790B3-594A-4E65-A94C-ECDF8C9B7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A9C4A-A2E5-4747-B66E-E113790CE0CC}"/>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67003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FB096-4734-4F68-81C4-C5856EC5FB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058007-0E77-4B12-A838-B13FB5D98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81248-D908-4D0D-897A-1DB7F2EF3713}"/>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5" name="Footer Placeholder 4">
            <a:extLst>
              <a:ext uri="{FF2B5EF4-FFF2-40B4-BE49-F238E27FC236}">
                <a16:creationId xmlns:a16="http://schemas.microsoft.com/office/drawing/2014/main" id="{200A4400-48AE-4ABB-B6FA-2E3A82DD9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02678-6A78-469D-BA74-92EC30F54EC8}"/>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20184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3F4E-7BBF-48B2-9219-B07A3CFA88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D5A60-AB3A-45FD-A408-BE7483A0D9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09C9C-C239-490F-ABB6-AEA54E879BD4}"/>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5" name="Footer Placeholder 4">
            <a:extLst>
              <a:ext uri="{FF2B5EF4-FFF2-40B4-BE49-F238E27FC236}">
                <a16:creationId xmlns:a16="http://schemas.microsoft.com/office/drawing/2014/main" id="{18B66A03-C6A3-49E9-BC63-8814938F8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0E39B-9E8D-4BB6-9D88-AC1EF9DC859C}"/>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235195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3691-541E-4F20-81C4-9CC384211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6181C-245E-4672-A03F-508996089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E6702-E152-4D28-9BDB-634AB8774B8C}"/>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5" name="Footer Placeholder 4">
            <a:extLst>
              <a:ext uri="{FF2B5EF4-FFF2-40B4-BE49-F238E27FC236}">
                <a16:creationId xmlns:a16="http://schemas.microsoft.com/office/drawing/2014/main" id="{845DEC99-D93D-4633-8DBA-4EC5E5E2E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8A876-B329-4C66-B7C7-74DE8BE920A6}"/>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5434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005A-4D33-4DB0-B7B8-4AEDACE23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538DE-346A-47EF-9586-BD59F93E74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0051B-0DD2-4FBC-A930-BD2B31C10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88671-CA1D-4008-A1F7-822824F5F9EE}"/>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6" name="Footer Placeholder 5">
            <a:extLst>
              <a:ext uri="{FF2B5EF4-FFF2-40B4-BE49-F238E27FC236}">
                <a16:creationId xmlns:a16="http://schemas.microsoft.com/office/drawing/2014/main" id="{483D8E49-FBCE-458A-BA41-BA502029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BAE11-E56F-4398-8362-D9C7CDDC736B}"/>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413573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A854-B6F5-4F12-8C43-3560E9E665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70DC15-A565-44E0-9945-44CDF3E97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471C0-BBD0-423B-BFAD-248AB2510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614BA4-0F15-4552-8B96-8BC6A42E7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C63B7-E373-44B5-8E78-F2E469CCB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B3A01-63BE-4BCD-AFB6-C79A37924BA9}"/>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8" name="Footer Placeholder 7">
            <a:extLst>
              <a:ext uri="{FF2B5EF4-FFF2-40B4-BE49-F238E27FC236}">
                <a16:creationId xmlns:a16="http://schemas.microsoft.com/office/drawing/2014/main" id="{42AF38A3-5C91-491F-8D04-8BAB9EB9C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3CF855-6106-460B-A548-D64402AEE972}"/>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22925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B1AE-A37F-420C-9016-9B1E2F7C15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F9E69-2660-4F70-B117-09CE29552865}"/>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4" name="Footer Placeholder 3">
            <a:extLst>
              <a:ext uri="{FF2B5EF4-FFF2-40B4-BE49-F238E27FC236}">
                <a16:creationId xmlns:a16="http://schemas.microsoft.com/office/drawing/2014/main" id="{4550C797-010C-401F-B1B4-00115C4ADF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AA48D-54FA-4B2A-A1E1-38AF5719D99B}"/>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34825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2FB08-AC92-4342-BF37-6C3741B271CB}"/>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3" name="Footer Placeholder 2">
            <a:extLst>
              <a:ext uri="{FF2B5EF4-FFF2-40B4-BE49-F238E27FC236}">
                <a16:creationId xmlns:a16="http://schemas.microsoft.com/office/drawing/2014/main" id="{2D8917DD-7896-47ED-A589-DE4BFA732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85D540-8334-46E2-AC3F-6BD73E993A81}"/>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121295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69D8-EF69-4D83-B0C9-26D6B32E1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0E03B-B6DB-4DE3-B87C-87467CDA5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A3A543-456F-4AFE-ACD5-37AB065E5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01AF6-348C-48C1-8678-EEF6F3572D1D}"/>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6" name="Footer Placeholder 5">
            <a:extLst>
              <a:ext uri="{FF2B5EF4-FFF2-40B4-BE49-F238E27FC236}">
                <a16:creationId xmlns:a16="http://schemas.microsoft.com/office/drawing/2014/main" id="{308A8F81-68B3-4CB4-91EB-D85BECF6F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F70A3-584F-482B-8354-D78E789E2AAA}"/>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31607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1557-9ED2-4412-800F-A879CF5F0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681876-E61A-4EF9-8E24-A3D8C9FE4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E0F321-4FBF-4E5B-92E4-2681750A7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13CA3-4752-4D0C-B936-385F3048FB1D}"/>
              </a:ext>
            </a:extLst>
          </p:cNvPr>
          <p:cNvSpPr>
            <a:spLocks noGrp="1"/>
          </p:cNvSpPr>
          <p:nvPr>
            <p:ph type="dt" sz="half" idx="10"/>
          </p:nvPr>
        </p:nvSpPr>
        <p:spPr/>
        <p:txBody>
          <a:bodyPr/>
          <a:lstStyle/>
          <a:p>
            <a:fld id="{C1CC7F00-77D2-4F43-9191-B15704280A39}" type="datetimeFigureOut">
              <a:rPr lang="en-US" smtClean="0"/>
              <a:t>6/21/20</a:t>
            </a:fld>
            <a:endParaRPr lang="en-US"/>
          </a:p>
        </p:txBody>
      </p:sp>
      <p:sp>
        <p:nvSpPr>
          <p:cNvPr id="6" name="Footer Placeholder 5">
            <a:extLst>
              <a:ext uri="{FF2B5EF4-FFF2-40B4-BE49-F238E27FC236}">
                <a16:creationId xmlns:a16="http://schemas.microsoft.com/office/drawing/2014/main" id="{B95F5E55-2FFE-4CEE-9676-5B72903B2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C5EDB-C934-449C-AF25-7CC09D526E0D}"/>
              </a:ext>
            </a:extLst>
          </p:cNvPr>
          <p:cNvSpPr>
            <a:spLocks noGrp="1"/>
          </p:cNvSpPr>
          <p:nvPr>
            <p:ph type="sldNum" sz="quarter" idx="12"/>
          </p:nvPr>
        </p:nvSpPr>
        <p:spPr/>
        <p:txBody>
          <a:bodyPr/>
          <a:lstStyle/>
          <a:p>
            <a:fld id="{65BD2A14-8032-4EA8-8C9D-F90F9B8358FA}" type="slidenum">
              <a:rPr lang="en-US" smtClean="0"/>
              <a:t>‹#›</a:t>
            </a:fld>
            <a:endParaRPr lang="en-US"/>
          </a:p>
        </p:txBody>
      </p:sp>
    </p:spTree>
    <p:extLst>
      <p:ext uri="{BB962C8B-B14F-4D97-AF65-F5344CB8AC3E}">
        <p14:creationId xmlns:p14="http://schemas.microsoft.com/office/powerpoint/2010/main" val="366592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DB2549-050D-49F0-B0EF-B033344491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4D069A-98D4-42A7-9B03-3C4DCE1B14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381D2-3021-44A6-B46B-596851A654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C7F00-77D2-4F43-9191-B15704280A39}" type="datetimeFigureOut">
              <a:rPr lang="en-US" smtClean="0"/>
              <a:t>6/21/20</a:t>
            </a:fld>
            <a:endParaRPr lang="en-US"/>
          </a:p>
        </p:txBody>
      </p:sp>
      <p:sp>
        <p:nvSpPr>
          <p:cNvPr id="5" name="Footer Placeholder 4">
            <a:extLst>
              <a:ext uri="{FF2B5EF4-FFF2-40B4-BE49-F238E27FC236}">
                <a16:creationId xmlns:a16="http://schemas.microsoft.com/office/drawing/2014/main" id="{6B125FB4-BEE5-4A7A-A99B-9274337C3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48B74-1874-494C-AE78-8ECCBB056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2A14-8032-4EA8-8C9D-F90F9B8358FA}" type="slidenum">
              <a:rPr lang="en-US" smtClean="0"/>
              <a:t>‹#›</a:t>
            </a:fld>
            <a:endParaRPr lang="en-US"/>
          </a:p>
        </p:txBody>
      </p:sp>
    </p:spTree>
    <p:extLst>
      <p:ext uri="{BB962C8B-B14F-4D97-AF65-F5344CB8AC3E}">
        <p14:creationId xmlns:p14="http://schemas.microsoft.com/office/powerpoint/2010/main" val="339444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288-8A8E-4186-9E14-DF54196C6385}"/>
              </a:ext>
            </a:extLst>
          </p:cNvPr>
          <p:cNvSpPr>
            <a:spLocks noGrp="1"/>
          </p:cNvSpPr>
          <p:nvPr>
            <p:ph type="ctrTitle"/>
          </p:nvPr>
        </p:nvSpPr>
        <p:spPr/>
        <p:txBody>
          <a:bodyPr/>
          <a:lstStyle/>
          <a:p>
            <a:r>
              <a:rPr lang="en-US" dirty="0"/>
              <a:t>Predictive Analysis of 20 Large Cap US Assets </a:t>
            </a:r>
          </a:p>
        </p:txBody>
      </p:sp>
      <p:sp>
        <p:nvSpPr>
          <p:cNvPr id="3" name="Subtitle 2">
            <a:extLst>
              <a:ext uri="{FF2B5EF4-FFF2-40B4-BE49-F238E27FC236}">
                <a16:creationId xmlns:a16="http://schemas.microsoft.com/office/drawing/2014/main" id="{E31036EB-8688-4FA0-A734-AE4DC7293181}"/>
              </a:ext>
            </a:extLst>
          </p:cNvPr>
          <p:cNvSpPr>
            <a:spLocks noGrp="1"/>
          </p:cNvSpPr>
          <p:nvPr>
            <p:ph type="subTitle" idx="1"/>
          </p:nvPr>
        </p:nvSpPr>
        <p:spPr/>
        <p:txBody>
          <a:bodyPr/>
          <a:lstStyle/>
          <a:p>
            <a:r>
              <a:rPr lang="en-US" dirty="0"/>
              <a:t>Proj1- Team#09 </a:t>
            </a:r>
          </a:p>
          <a:p>
            <a:endParaRPr lang="en-US" dirty="0"/>
          </a:p>
        </p:txBody>
      </p:sp>
    </p:spTree>
    <p:extLst>
      <p:ext uri="{BB962C8B-B14F-4D97-AF65-F5344CB8AC3E}">
        <p14:creationId xmlns:p14="http://schemas.microsoft.com/office/powerpoint/2010/main" val="1502914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013-A6ED-9C47-99A7-8731D6B609C0}"/>
              </a:ext>
            </a:extLst>
          </p:cNvPr>
          <p:cNvSpPr>
            <a:spLocks noGrp="1"/>
          </p:cNvSpPr>
          <p:nvPr>
            <p:ph type="title"/>
          </p:nvPr>
        </p:nvSpPr>
        <p:spPr>
          <a:xfrm>
            <a:off x="838200" y="-116449"/>
            <a:ext cx="10515600" cy="907560"/>
          </a:xfrm>
        </p:spPr>
        <p:txBody>
          <a:bodyPr>
            <a:normAutofit/>
          </a:bodyPr>
          <a:lstStyle/>
          <a:p>
            <a:r>
              <a:rPr lang="en-US" sz="2400" b="1" dirty="0"/>
              <a:t>Predict the future Price of 2 assets with relative high and low STD – CVX and NFLX</a:t>
            </a:r>
          </a:p>
        </p:txBody>
      </p:sp>
      <p:sp>
        <p:nvSpPr>
          <p:cNvPr id="3" name="Content Placeholder 2">
            <a:extLst>
              <a:ext uri="{FF2B5EF4-FFF2-40B4-BE49-F238E27FC236}">
                <a16:creationId xmlns:a16="http://schemas.microsoft.com/office/drawing/2014/main" id="{866BC438-487C-114A-874B-2E091C4E17A5}"/>
              </a:ext>
            </a:extLst>
          </p:cNvPr>
          <p:cNvSpPr>
            <a:spLocks noGrp="1"/>
          </p:cNvSpPr>
          <p:nvPr>
            <p:ph idx="1"/>
          </p:nvPr>
        </p:nvSpPr>
        <p:spPr>
          <a:xfrm>
            <a:off x="838200" y="4680729"/>
            <a:ext cx="10740775" cy="1659973"/>
          </a:xfrm>
        </p:spPr>
        <p:txBody>
          <a:bodyPr>
            <a:normAutofit/>
          </a:bodyPr>
          <a:lstStyle/>
          <a:p>
            <a:r>
              <a:rPr lang="en-US" sz="2000" dirty="0">
                <a:highlight>
                  <a:srgbClr val="FFFF00"/>
                </a:highlight>
              </a:rPr>
              <a:t>The actual closing price for CVX at the end of Jan 2020 is 104.37, while Feb is 90.93 </a:t>
            </a:r>
          </a:p>
          <a:p>
            <a:r>
              <a:rPr lang="en-US" sz="2000" dirty="0">
                <a:highlight>
                  <a:srgbClr val="FFFF00"/>
                </a:highlight>
              </a:rPr>
              <a:t>The STD of CVX price is 18.1 the Jan forecasted price is within +/- CVX std, while Feb is outside the std. This can be attributed to the price war between Russia and Saudi Arabia that send crude price tumbling to the negative. </a:t>
            </a:r>
          </a:p>
        </p:txBody>
      </p:sp>
      <p:sp>
        <p:nvSpPr>
          <p:cNvPr id="4" name="TextBox 3">
            <a:extLst>
              <a:ext uri="{FF2B5EF4-FFF2-40B4-BE49-F238E27FC236}">
                <a16:creationId xmlns:a16="http://schemas.microsoft.com/office/drawing/2014/main" id="{ED322F9C-C4B6-304A-A79F-37EC6DE80E68}"/>
              </a:ext>
            </a:extLst>
          </p:cNvPr>
          <p:cNvSpPr txBox="1"/>
          <p:nvPr/>
        </p:nvSpPr>
        <p:spPr>
          <a:xfrm>
            <a:off x="5369977" y="6017536"/>
            <a:ext cx="6049413" cy="646331"/>
          </a:xfrm>
          <a:prstGeom prst="rect">
            <a:avLst/>
          </a:prstGeom>
          <a:solidFill>
            <a:srgbClr val="FFFF00"/>
          </a:solidFill>
        </p:spPr>
        <p:txBody>
          <a:bodyPr wrap="none" rtlCol="0">
            <a:spAutoFit/>
          </a:bodyPr>
          <a:lstStyle/>
          <a:p>
            <a:r>
              <a:rPr lang="en-US" dirty="0"/>
              <a:t>Keep the CVX but replace with an updated plot.</a:t>
            </a:r>
          </a:p>
          <a:p>
            <a:r>
              <a:rPr lang="en-US" dirty="0"/>
              <a:t>Note: open to change, if more interesting companies observed.</a:t>
            </a:r>
          </a:p>
        </p:txBody>
      </p:sp>
      <p:pic>
        <p:nvPicPr>
          <p:cNvPr id="6" name="Picture 5" descr="A close up of a map&#10;&#10;Description automatically generated">
            <a:extLst>
              <a:ext uri="{FF2B5EF4-FFF2-40B4-BE49-F238E27FC236}">
                <a16:creationId xmlns:a16="http://schemas.microsoft.com/office/drawing/2014/main" id="{87EE5912-CCA3-4243-B245-2A3F3C391568}"/>
              </a:ext>
            </a:extLst>
          </p:cNvPr>
          <p:cNvPicPr>
            <a:picLocks noChangeAspect="1"/>
          </p:cNvPicPr>
          <p:nvPr/>
        </p:nvPicPr>
        <p:blipFill rotWithShape="1">
          <a:blip r:embed="rId3">
            <a:extLst>
              <a:ext uri="{28A0092B-C50C-407E-A947-70E740481C1C}">
                <a14:useLocalDpi xmlns:a14="http://schemas.microsoft.com/office/drawing/2010/main" val="0"/>
              </a:ext>
            </a:extLst>
          </a:blip>
          <a:srcRect l="8260" t="7068" r="9240" b="5135"/>
          <a:stretch/>
        </p:blipFill>
        <p:spPr>
          <a:xfrm>
            <a:off x="300941" y="581953"/>
            <a:ext cx="7873835" cy="3665956"/>
          </a:xfrm>
          <a:prstGeom prst="rect">
            <a:avLst/>
          </a:prstGeom>
        </p:spPr>
      </p:pic>
      <p:pic>
        <p:nvPicPr>
          <p:cNvPr id="7" name="Picture 6">
            <a:extLst>
              <a:ext uri="{FF2B5EF4-FFF2-40B4-BE49-F238E27FC236}">
                <a16:creationId xmlns:a16="http://schemas.microsoft.com/office/drawing/2014/main" id="{FB456CBB-950A-5847-9A99-288FEDA34B94}"/>
              </a:ext>
            </a:extLst>
          </p:cNvPr>
          <p:cNvPicPr>
            <a:picLocks noChangeAspect="1"/>
          </p:cNvPicPr>
          <p:nvPr/>
        </p:nvPicPr>
        <p:blipFill>
          <a:blip r:embed="rId4"/>
          <a:stretch>
            <a:fillRect/>
          </a:stretch>
        </p:blipFill>
        <p:spPr>
          <a:xfrm>
            <a:off x="2905245" y="2903132"/>
            <a:ext cx="9136284" cy="1441140"/>
          </a:xfrm>
          <a:prstGeom prst="rect">
            <a:avLst/>
          </a:prstGeom>
        </p:spPr>
      </p:pic>
    </p:spTree>
    <p:extLst>
      <p:ext uri="{BB962C8B-B14F-4D97-AF65-F5344CB8AC3E}">
        <p14:creationId xmlns:p14="http://schemas.microsoft.com/office/powerpoint/2010/main" val="351658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4A97-91BC-C041-973D-18C7349FC943}"/>
              </a:ext>
            </a:extLst>
          </p:cNvPr>
          <p:cNvSpPr>
            <a:spLocks noGrp="1"/>
          </p:cNvSpPr>
          <p:nvPr>
            <p:ph type="title"/>
          </p:nvPr>
        </p:nvSpPr>
        <p:spPr>
          <a:xfrm>
            <a:off x="838200" y="365126"/>
            <a:ext cx="10515600" cy="315912"/>
          </a:xfrm>
        </p:spPr>
        <p:txBody>
          <a:bodyPr>
            <a:normAutofit fontScale="90000"/>
          </a:bodyPr>
          <a:lstStyle/>
          <a:p>
            <a:r>
              <a:rPr lang="en-US" sz="2400" b="1" dirty="0"/>
              <a:t>Predict the future Price of 2 assets with relative high and low STD – CVX and NFLX</a:t>
            </a:r>
            <a:endParaRPr lang="en-US" sz="2400" dirty="0"/>
          </a:p>
        </p:txBody>
      </p:sp>
      <p:sp>
        <p:nvSpPr>
          <p:cNvPr id="6" name="Content Placeholder 5">
            <a:extLst>
              <a:ext uri="{FF2B5EF4-FFF2-40B4-BE49-F238E27FC236}">
                <a16:creationId xmlns:a16="http://schemas.microsoft.com/office/drawing/2014/main" id="{65459BF0-1114-FA4C-9EB7-B4B4BE7D96E2}"/>
              </a:ext>
            </a:extLst>
          </p:cNvPr>
          <p:cNvSpPr>
            <a:spLocks noGrp="1"/>
          </p:cNvSpPr>
          <p:nvPr>
            <p:ph idx="1"/>
          </p:nvPr>
        </p:nvSpPr>
        <p:spPr>
          <a:xfrm>
            <a:off x="838200" y="4490977"/>
            <a:ext cx="10515600" cy="1685986"/>
          </a:xfrm>
        </p:spPr>
        <p:txBody>
          <a:bodyPr>
            <a:normAutofit/>
          </a:bodyPr>
          <a:lstStyle/>
          <a:p>
            <a:r>
              <a:rPr lang="en-US" sz="2000" dirty="0">
                <a:highlight>
                  <a:srgbClr val="FFFF00"/>
                </a:highlight>
              </a:rPr>
              <a:t>The actual closing price for NFLX at the end of Jan 2020 is </a:t>
            </a:r>
            <a:r>
              <a:rPr lang="en-US" sz="2000" strike="sngStrike" dirty="0">
                <a:highlight>
                  <a:srgbClr val="FFFF00"/>
                </a:highlight>
              </a:rPr>
              <a:t>123.06</a:t>
            </a:r>
            <a:r>
              <a:rPr lang="en-US" sz="2000" dirty="0">
                <a:highlight>
                  <a:srgbClr val="FFFF00"/>
                </a:highlight>
              </a:rPr>
              <a:t>, while Feb is </a:t>
            </a:r>
            <a:r>
              <a:rPr lang="en-US" sz="2000" strike="sngStrike" dirty="0">
                <a:highlight>
                  <a:srgbClr val="FFFF00"/>
                </a:highlight>
              </a:rPr>
              <a:t>112.48</a:t>
            </a:r>
          </a:p>
          <a:p>
            <a:r>
              <a:rPr lang="en-US" sz="2000" dirty="0">
                <a:highlight>
                  <a:srgbClr val="FFFF00"/>
                </a:highlight>
              </a:rPr>
              <a:t> The STD of NFLX price is </a:t>
            </a:r>
            <a:r>
              <a:rPr lang="en-US" sz="2000" strike="sngStrike" dirty="0">
                <a:highlight>
                  <a:srgbClr val="FFFF00"/>
                </a:highlight>
              </a:rPr>
              <a:t>18.83…the Jan forecasted price is outside +/- PG std, while Feb is within the std. This can be attributed to the “Jan effect” when companies announce their annual returns. </a:t>
            </a:r>
          </a:p>
          <a:p>
            <a:endParaRPr lang="en-US" dirty="0">
              <a:highlight>
                <a:srgbClr val="FFFF00"/>
              </a:highlight>
            </a:endParaRPr>
          </a:p>
          <a:p>
            <a:endParaRPr lang="en-US" dirty="0">
              <a:highlight>
                <a:srgbClr val="FFFF00"/>
              </a:highlight>
            </a:endParaRPr>
          </a:p>
        </p:txBody>
      </p:sp>
      <p:sp>
        <p:nvSpPr>
          <p:cNvPr id="9" name="TextBox 8">
            <a:extLst>
              <a:ext uri="{FF2B5EF4-FFF2-40B4-BE49-F238E27FC236}">
                <a16:creationId xmlns:a16="http://schemas.microsoft.com/office/drawing/2014/main" id="{32F31939-168A-DB46-B10B-76B423FE6253}"/>
              </a:ext>
            </a:extLst>
          </p:cNvPr>
          <p:cNvSpPr txBox="1"/>
          <p:nvPr/>
        </p:nvSpPr>
        <p:spPr>
          <a:xfrm>
            <a:off x="3676851" y="5853797"/>
            <a:ext cx="6049413" cy="646331"/>
          </a:xfrm>
          <a:prstGeom prst="rect">
            <a:avLst/>
          </a:prstGeom>
          <a:solidFill>
            <a:srgbClr val="FFFF00"/>
          </a:solidFill>
        </p:spPr>
        <p:txBody>
          <a:bodyPr wrap="none" rtlCol="0">
            <a:spAutoFit/>
          </a:bodyPr>
          <a:lstStyle/>
          <a:p>
            <a:r>
              <a:rPr lang="en-US" dirty="0"/>
              <a:t>Keep the PG  but replace with an updated plot.</a:t>
            </a:r>
          </a:p>
          <a:p>
            <a:r>
              <a:rPr lang="en-US" dirty="0"/>
              <a:t>Note: open to change, if more interesting companies observed.</a:t>
            </a:r>
          </a:p>
        </p:txBody>
      </p:sp>
      <p:pic>
        <p:nvPicPr>
          <p:cNvPr id="4" name="Picture 3" descr="A close up of a map&#10;&#10;Description automatically generated">
            <a:extLst>
              <a:ext uri="{FF2B5EF4-FFF2-40B4-BE49-F238E27FC236}">
                <a16:creationId xmlns:a16="http://schemas.microsoft.com/office/drawing/2014/main" id="{0E847B03-BC4E-1F43-AD46-B280F05B4C9A}"/>
              </a:ext>
            </a:extLst>
          </p:cNvPr>
          <p:cNvPicPr>
            <a:picLocks noChangeAspect="1"/>
          </p:cNvPicPr>
          <p:nvPr/>
        </p:nvPicPr>
        <p:blipFill rotWithShape="1">
          <a:blip r:embed="rId3">
            <a:extLst>
              <a:ext uri="{28A0092B-C50C-407E-A947-70E740481C1C}">
                <a14:useLocalDpi xmlns:a14="http://schemas.microsoft.com/office/drawing/2010/main" val="0"/>
              </a:ext>
            </a:extLst>
          </a:blip>
          <a:srcRect l="8544" t="7847" r="8766" b="4541"/>
          <a:stretch/>
        </p:blipFill>
        <p:spPr>
          <a:xfrm>
            <a:off x="347242" y="860741"/>
            <a:ext cx="6991108" cy="3240643"/>
          </a:xfrm>
          <a:prstGeom prst="rect">
            <a:avLst/>
          </a:prstGeom>
        </p:spPr>
      </p:pic>
      <p:pic>
        <p:nvPicPr>
          <p:cNvPr id="11" name="Picture 10">
            <a:extLst>
              <a:ext uri="{FF2B5EF4-FFF2-40B4-BE49-F238E27FC236}">
                <a16:creationId xmlns:a16="http://schemas.microsoft.com/office/drawing/2014/main" id="{FA505080-1296-4040-A9E5-2CC937C83B0B}"/>
              </a:ext>
            </a:extLst>
          </p:cNvPr>
          <p:cNvPicPr>
            <a:picLocks noChangeAspect="1"/>
          </p:cNvPicPr>
          <p:nvPr/>
        </p:nvPicPr>
        <p:blipFill>
          <a:blip r:embed="rId4"/>
          <a:stretch>
            <a:fillRect/>
          </a:stretch>
        </p:blipFill>
        <p:spPr>
          <a:xfrm>
            <a:off x="5122921" y="2810682"/>
            <a:ext cx="6721837" cy="1236636"/>
          </a:xfrm>
          <a:prstGeom prst="rect">
            <a:avLst/>
          </a:prstGeom>
        </p:spPr>
      </p:pic>
    </p:spTree>
    <p:extLst>
      <p:ext uri="{BB962C8B-B14F-4D97-AF65-F5344CB8AC3E}">
        <p14:creationId xmlns:p14="http://schemas.microsoft.com/office/powerpoint/2010/main" val="380002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EF63-5EA2-4B42-B846-53D4341777AB}"/>
              </a:ext>
            </a:extLst>
          </p:cNvPr>
          <p:cNvSpPr>
            <a:spLocks noGrp="1"/>
          </p:cNvSpPr>
          <p:nvPr>
            <p:ph type="title"/>
          </p:nvPr>
        </p:nvSpPr>
        <p:spPr/>
        <p:txBody>
          <a:bodyPr/>
          <a:lstStyle/>
          <a:p>
            <a:r>
              <a:rPr lang="en-US" dirty="0"/>
              <a:t>Integrity of Data of the 2 Assets </a:t>
            </a:r>
          </a:p>
        </p:txBody>
      </p:sp>
      <p:sp>
        <p:nvSpPr>
          <p:cNvPr id="6" name="Content Placeholder 5">
            <a:extLst>
              <a:ext uri="{FF2B5EF4-FFF2-40B4-BE49-F238E27FC236}">
                <a16:creationId xmlns:a16="http://schemas.microsoft.com/office/drawing/2014/main" id="{6DEA3C7F-4EA8-5249-BB6B-09DE0AD89996}"/>
              </a:ext>
            </a:extLst>
          </p:cNvPr>
          <p:cNvSpPr>
            <a:spLocks noGrp="1"/>
          </p:cNvSpPr>
          <p:nvPr>
            <p:ph idx="1"/>
          </p:nvPr>
        </p:nvSpPr>
        <p:spPr>
          <a:xfrm>
            <a:off x="838200" y="5058137"/>
            <a:ext cx="10515600" cy="1118826"/>
          </a:xfrm>
        </p:spPr>
        <p:txBody>
          <a:bodyPr>
            <a:normAutofit/>
          </a:bodyPr>
          <a:lstStyle/>
          <a:p>
            <a:r>
              <a:rPr lang="en-US" dirty="0"/>
              <a:t>The box plot lend some credence to the Jan 2020 price of NFLX with all prices &gt;120 as outliers </a:t>
            </a:r>
          </a:p>
          <a:p>
            <a:endParaRPr lang="en-US" dirty="0"/>
          </a:p>
        </p:txBody>
      </p:sp>
      <p:sp>
        <p:nvSpPr>
          <p:cNvPr id="5" name="TextBox 4">
            <a:extLst>
              <a:ext uri="{FF2B5EF4-FFF2-40B4-BE49-F238E27FC236}">
                <a16:creationId xmlns:a16="http://schemas.microsoft.com/office/drawing/2014/main" id="{1B3A086A-D439-2847-95A0-90305C3968E5}"/>
              </a:ext>
            </a:extLst>
          </p:cNvPr>
          <p:cNvSpPr txBox="1"/>
          <p:nvPr/>
        </p:nvSpPr>
        <p:spPr>
          <a:xfrm>
            <a:off x="5618961" y="5853797"/>
            <a:ext cx="6049413" cy="646331"/>
          </a:xfrm>
          <a:prstGeom prst="rect">
            <a:avLst/>
          </a:prstGeom>
          <a:solidFill>
            <a:srgbClr val="FFFF00"/>
          </a:solidFill>
        </p:spPr>
        <p:txBody>
          <a:bodyPr wrap="none" rtlCol="0">
            <a:spAutoFit/>
          </a:bodyPr>
          <a:lstStyle/>
          <a:p>
            <a:r>
              <a:rPr lang="en-US" dirty="0"/>
              <a:t>Keep the CVX but replace with an updated plot.</a:t>
            </a:r>
          </a:p>
          <a:p>
            <a:r>
              <a:rPr lang="en-US" dirty="0"/>
              <a:t>Note: open to change, if more interesting companies observed.</a:t>
            </a:r>
          </a:p>
        </p:txBody>
      </p:sp>
      <p:pic>
        <p:nvPicPr>
          <p:cNvPr id="4" name="Picture 3">
            <a:extLst>
              <a:ext uri="{FF2B5EF4-FFF2-40B4-BE49-F238E27FC236}">
                <a16:creationId xmlns:a16="http://schemas.microsoft.com/office/drawing/2014/main" id="{D179DBDA-B792-0849-8AED-E88AAD05E678}"/>
              </a:ext>
            </a:extLst>
          </p:cNvPr>
          <p:cNvPicPr>
            <a:picLocks noChangeAspect="1"/>
          </p:cNvPicPr>
          <p:nvPr/>
        </p:nvPicPr>
        <p:blipFill rotWithShape="1">
          <a:blip r:embed="rId3">
            <a:extLst>
              <a:ext uri="{28A0092B-C50C-407E-A947-70E740481C1C}">
                <a14:useLocalDpi xmlns:a14="http://schemas.microsoft.com/office/drawing/2010/main" val="0"/>
              </a:ext>
            </a:extLst>
          </a:blip>
          <a:srcRect l="6875" t="6546" r="8576" b="7459"/>
          <a:stretch/>
        </p:blipFill>
        <p:spPr>
          <a:xfrm>
            <a:off x="838200" y="1435261"/>
            <a:ext cx="7941174" cy="3533690"/>
          </a:xfrm>
          <a:prstGeom prst="rect">
            <a:avLst/>
          </a:prstGeom>
        </p:spPr>
      </p:pic>
    </p:spTree>
    <p:extLst>
      <p:ext uri="{BB962C8B-B14F-4D97-AF65-F5344CB8AC3E}">
        <p14:creationId xmlns:p14="http://schemas.microsoft.com/office/powerpoint/2010/main" val="289670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3D4C-2D85-A14B-9111-9F925E7C7539}"/>
              </a:ext>
            </a:extLst>
          </p:cNvPr>
          <p:cNvSpPr>
            <a:spLocks noGrp="1"/>
          </p:cNvSpPr>
          <p:nvPr>
            <p:ph type="title"/>
          </p:nvPr>
        </p:nvSpPr>
        <p:spPr/>
        <p:txBody>
          <a:bodyPr/>
          <a:lstStyle/>
          <a:p>
            <a:r>
              <a:rPr lang="en-US" dirty="0"/>
              <a:t>Conclusions </a:t>
            </a:r>
            <a:r>
              <a:rPr lang="en-US"/>
              <a:t>---</a:t>
            </a:r>
            <a:r>
              <a:rPr lang="en-US" i="1">
                <a:solidFill>
                  <a:srgbClr val="FF0000"/>
                </a:solidFill>
              </a:rPr>
              <a:t>WIP</a:t>
            </a:r>
            <a:endParaRPr lang="en-US" i="1" dirty="0">
              <a:solidFill>
                <a:srgbClr val="FF0000"/>
              </a:solidFill>
            </a:endParaRPr>
          </a:p>
        </p:txBody>
      </p:sp>
      <p:sp>
        <p:nvSpPr>
          <p:cNvPr id="3" name="Content Placeholder 2">
            <a:extLst>
              <a:ext uri="{FF2B5EF4-FFF2-40B4-BE49-F238E27FC236}">
                <a16:creationId xmlns:a16="http://schemas.microsoft.com/office/drawing/2014/main" id="{96ADAF84-95EE-AE48-B1AD-CDBAC9A6E2B1}"/>
              </a:ext>
            </a:extLst>
          </p:cNvPr>
          <p:cNvSpPr>
            <a:spLocks noGrp="1"/>
          </p:cNvSpPr>
          <p:nvPr>
            <p:ph idx="1"/>
          </p:nvPr>
        </p:nvSpPr>
        <p:spPr>
          <a:xfrm>
            <a:off x="838200" y="1530849"/>
            <a:ext cx="10515600" cy="4646114"/>
          </a:xfrm>
        </p:spPr>
        <p:txBody>
          <a:bodyPr/>
          <a:lstStyle/>
          <a:p>
            <a:r>
              <a:rPr lang="en-US" dirty="0"/>
              <a:t>Stock prices are Time Series</a:t>
            </a:r>
          </a:p>
          <a:p>
            <a:r>
              <a:rPr lang="en-US" dirty="0"/>
              <a:t>Day trading is speculative and risky</a:t>
            </a:r>
          </a:p>
          <a:p>
            <a:r>
              <a:rPr lang="en-US" dirty="0"/>
              <a:t>The sure way to make good returns on your investment is long term holding “buy and hold” </a:t>
            </a:r>
          </a:p>
          <a:p>
            <a:r>
              <a:rPr lang="en-US" dirty="0"/>
              <a:t>Make your portfolio selections with a mix of lowly correlated assets </a:t>
            </a:r>
          </a:p>
          <a:p>
            <a:r>
              <a:rPr lang="en-US" dirty="0"/>
              <a:t>Regression analysis may be able to tell the future trend of an asset price because prices are time series …however, there are other variables other than time that determines the future price of an asset.</a:t>
            </a:r>
          </a:p>
          <a:p>
            <a:endParaRPr lang="en-US" dirty="0"/>
          </a:p>
        </p:txBody>
      </p:sp>
    </p:spTree>
    <p:extLst>
      <p:ext uri="{BB962C8B-B14F-4D97-AF65-F5344CB8AC3E}">
        <p14:creationId xmlns:p14="http://schemas.microsoft.com/office/powerpoint/2010/main" val="36385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8324-5895-0248-998A-DB280A1B5844}"/>
              </a:ext>
            </a:extLst>
          </p:cNvPr>
          <p:cNvSpPr>
            <a:spLocks noGrp="1"/>
          </p:cNvSpPr>
          <p:nvPr>
            <p:ph type="title"/>
          </p:nvPr>
        </p:nvSpPr>
        <p:spPr/>
        <p:txBody>
          <a:bodyPr/>
          <a:lstStyle/>
          <a:p>
            <a:r>
              <a:rPr lang="en-US" dirty="0"/>
              <a:t>Objective &amp; Scope</a:t>
            </a:r>
          </a:p>
        </p:txBody>
      </p:sp>
      <p:sp>
        <p:nvSpPr>
          <p:cNvPr id="3" name="Content Placeholder 2">
            <a:extLst>
              <a:ext uri="{FF2B5EF4-FFF2-40B4-BE49-F238E27FC236}">
                <a16:creationId xmlns:a16="http://schemas.microsoft.com/office/drawing/2014/main" id="{84C75F8A-1EA1-AE40-83D9-721D2AA492DB}"/>
              </a:ext>
            </a:extLst>
          </p:cNvPr>
          <p:cNvSpPr>
            <a:spLocks noGrp="1"/>
          </p:cNvSpPr>
          <p:nvPr>
            <p:ph idx="1"/>
          </p:nvPr>
        </p:nvSpPr>
        <p:spPr>
          <a:xfrm>
            <a:off x="910119" y="1445481"/>
            <a:ext cx="10515600" cy="4351338"/>
          </a:xfrm>
        </p:spPr>
        <p:txBody>
          <a:bodyPr>
            <a:normAutofit/>
          </a:bodyPr>
          <a:lstStyle/>
          <a:p>
            <a:pPr marL="0" indent="0">
              <a:buNone/>
            </a:pPr>
            <a:r>
              <a:rPr lang="en-US" sz="3000" dirty="0"/>
              <a:t>Objective: To analyze the performance of 20 large-cap US companies that are leaders in their respective industry sector over a period of 10 years (2010 to 2019) alongside the S&amp;P 500.  </a:t>
            </a:r>
            <a:endParaRPr lang="en-US" sz="1900" dirty="0"/>
          </a:p>
          <a:p>
            <a:pPr marL="0" indent="0">
              <a:buNone/>
            </a:pPr>
            <a:r>
              <a:rPr lang="en-US" dirty="0"/>
              <a:t>Scope:</a:t>
            </a:r>
          </a:p>
          <a:p>
            <a:r>
              <a:rPr lang="en-US" dirty="0"/>
              <a:t>Determine relative performance of assets’ returns over the 10 years period </a:t>
            </a:r>
            <a:endParaRPr lang="en-US" dirty="0">
              <a:solidFill>
                <a:srgbClr val="FF0000"/>
              </a:solidFill>
            </a:endParaRPr>
          </a:p>
          <a:p>
            <a:r>
              <a:rPr lang="en-US" dirty="0"/>
              <a:t>Determine relative volatility or riskiness of the assets </a:t>
            </a:r>
          </a:p>
          <a:p>
            <a:r>
              <a:rPr lang="en-US" dirty="0"/>
              <a:t>Determine correlation among the assets and the S&amp;P 500</a:t>
            </a:r>
          </a:p>
          <a:p>
            <a:r>
              <a:rPr lang="en-US" dirty="0"/>
              <a:t>Forecast expected price/return of a low risk asset and a high risk asset </a:t>
            </a:r>
          </a:p>
          <a:p>
            <a:endParaRPr lang="en-US" dirty="0"/>
          </a:p>
        </p:txBody>
      </p:sp>
    </p:spTree>
    <p:extLst>
      <p:ext uri="{BB962C8B-B14F-4D97-AF65-F5344CB8AC3E}">
        <p14:creationId xmlns:p14="http://schemas.microsoft.com/office/powerpoint/2010/main" val="10855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1CE-3FEE-7D42-BE6C-34F248297735}"/>
              </a:ext>
            </a:extLst>
          </p:cNvPr>
          <p:cNvSpPr>
            <a:spLocks noGrp="1"/>
          </p:cNvSpPr>
          <p:nvPr>
            <p:ph type="title"/>
          </p:nvPr>
        </p:nvSpPr>
        <p:spPr>
          <a:xfrm>
            <a:off x="838200" y="365126"/>
            <a:ext cx="10489058" cy="1161176"/>
          </a:xfrm>
        </p:spPr>
        <p:txBody>
          <a:bodyPr/>
          <a:lstStyle/>
          <a:p>
            <a:r>
              <a:rPr lang="en-US" dirty="0"/>
              <a:t>Assets Included in the Analysis:</a:t>
            </a:r>
            <a:br>
              <a:rPr lang="en-US" dirty="0"/>
            </a:br>
            <a:r>
              <a:rPr lang="en-US" sz="1600" b="1" dirty="0"/>
              <a:t>S&amp;P500 (^GSPC)</a:t>
            </a:r>
            <a:endParaRPr lang="en-US" b="1" dirty="0"/>
          </a:p>
        </p:txBody>
      </p:sp>
      <p:graphicFrame>
        <p:nvGraphicFramePr>
          <p:cNvPr id="4" name="Content Placeholder 3">
            <a:extLst>
              <a:ext uri="{FF2B5EF4-FFF2-40B4-BE49-F238E27FC236}">
                <a16:creationId xmlns:a16="http://schemas.microsoft.com/office/drawing/2014/main" id="{CC0A5FD3-10CF-BA4E-BD65-DF7239ED060C}"/>
              </a:ext>
            </a:extLst>
          </p:cNvPr>
          <p:cNvGraphicFramePr>
            <a:graphicFrameLocks noGrp="1"/>
          </p:cNvGraphicFramePr>
          <p:nvPr>
            <p:ph idx="1"/>
          </p:nvPr>
        </p:nvGraphicFramePr>
        <p:xfrm>
          <a:off x="864742" y="1526301"/>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158976773"/>
                    </a:ext>
                  </a:extLst>
                </a:gridCol>
                <a:gridCol w="3505200">
                  <a:extLst>
                    <a:ext uri="{9D8B030D-6E8A-4147-A177-3AD203B41FA5}">
                      <a16:colId xmlns:a16="http://schemas.microsoft.com/office/drawing/2014/main" val="2406677304"/>
                    </a:ext>
                  </a:extLst>
                </a:gridCol>
                <a:gridCol w="3505200">
                  <a:extLst>
                    <a:ext uri="{9D8B030D-6E8A-4147-A177-3AD203B41FA5}">
                      <a16:colId xmlns:a16="http://schemas.microsoft.com/office/drawing/2014/main" val="1177051047"/>
                    </a:ext>
                  </a:extLst>
                </a:gridCol>
              </a:tblGrid>
              <a:tr h="370840">
                <a:tc>
                  <a:txBody>
                    <a:bodyPr/>
                    <a:lstStyle/>
                    <a:p>
                      <a:r>
                        <a:rPr lang="en-US" dirty="0"/>
                        <a:t>Industry</a:t>
                      </a:r>
                    </a:p>
                  </a:txBody>
                  <a:tcPr/>
                </a:tc>
                <a:tc>
                  <a:txBody>
                    <a:bodyPr/>
                    <a:lstStyle/>
                    <a:p>
                      <a:r>
                        <a:rPr lang="en-US" dirty="0"/>
                        <a:t>Asset 1 (Ticker Symbol)</a:t>
                      </a:r>
                    </a:p>
                  </a:txBody>
                  <a:tcPr/>
                </a:tc>
                <a:tc>
                  <a:txBody>
                    <a:bodyPr/>
                    <a:lstStyle/>
                    <a:p>
                      <a:r>
                        <a:rPr lang="en-US" dirty="0"/>
                        <a:t>Asset 2 (Ticker Symbol)</a:t>
                      </a:r>
                    </a:p>
                  </a:txBody>
                  <a:tcPr/>
                </a:tc>
                <a:extLst>
                  <a:ext uri="{0D108BD9-81ED-4DB2-BD59-A6C34878D82A}">
                    <a16:rowId xmlns:a16="http://schemas.microsoft.com/office/drawing/2014/main" val="11858865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Banks</a:t>
                      </a:r>
                    </a:p>
                  </a:txBody>
                  <a:tcPr/>
                </a:tc>
                <a:tc>
                  <a:txBody>
                    <a:bodyPr/>
                    <a:lstStyle/>
                    <a:p>
                      <a:r>
                        <a:rPr lang="en-US" dirty="0"/>
                        <a:t>Bank of America (BAC)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Wells Fargo (WFC)</a:t>
                      </a:r>
                    </a:p>
                  </a:txBody>
                  <a:tcPr/>
                </a:tc>
                <a:extLst>
                  <a:ext uri="{0D108BD9-81ED-4DB2-BD59-A6C34878D82A}">
                    <a16:rowId xmlns:a16="http://schemas.microsoft.com/office/drawing/2014/main" val="854050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Integrated Oil &amp; Gas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ExxonMobil (XOM)</a:t>
                      </a:r>
                    </a:p>
                  </a:txBody>
                  <a:tcPr/>
                </a:tc>
                <a:tc>
                  <a:txBody>
                    <a:bodyPr/>
                    <a:lstStyle/>
                    <a:p>
                      <a:r>
                        <a:rPr lang="en-US" dirty="0"/>
                        <a:t>Chevron (CVX)</a:t>
                      </a:r>
                    </a:p>
                  </a:txBody>
                  <a:tcPr/>
                </a:tc>
                <a:extLst>
                  <a:ext uri="{0D108BD9-81ED-4DB2-BD59-A6C34878D82A}">
                    <a16:rowId xmlns:a16="http://schemas.microsoft.com/office/drawing/2014/main" val="19708509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Telecommunications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AT&amp;T (T)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T-Mobile (TMUS)</a:t>
                      </a:r>
                    </a:p>
                  </a:txBody>
                  <a:tcPr/>
                </a:tc>
                <a:extLst>
                  <a:ext uri="{0D108BD9-81ED-4DB2-BD59-A6C34878D82A}">
                    <a16:rowId xmlns:a16="http://schemas.microsoft.com/office/drawing/2014/main" val="623884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Entertainment</a:t>
                      </a:r>
                    </a:p>
                  </a:txBody>
                  <a:tcPr/>
                </a:tc>
                <a:tc>
                  <a:txBody>
                    <a:bodyPr/>
                    <a:lstStyle/>
                    <a:p>
                      <a:r>
                        <a:rPr lang="en-US" dirty="0"/>
                        <a:t>Disney (DIS)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Netflix (NFLX)</a:t>
                      </a:r>
                    </a:p>
                  </a:txBody>
                  <a:tcPr/>
                </a:tc>
                <a:extLst>
                  <a:ext uri="{0D108BD9-81ED-4DB2-BD59-A6C34878D82A}">
                    <a16:rowId xmlns:a16="http://schemas.microsoft.com/office/drawing/2014/main" val="3436875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Restaurants</a:t>
                      </a:r>
                    </a:p>
                  </a:txBody>
                  <a:tcPr/>
                </a:tc>
                <a:tc>
                  <a:txBody>
                    <a:bodyPr/>
                    <a:lstStyle/>
                    <a:p>
                      <a:r>
                        <a:rPr lang="en-US" dirty="0"/>
                        <a:t>McDonald (MCD)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Starbucks (SBUX)</a:t>
                      </a:r>
                    </a:p>
                  </a:txBody>
                  <a:tcPr/>
                </a:tc>
                <a:extLst>
                  <a:ext uri="{0D108BD9-81ED-4DB2-BD59-A6C34878D82A}">
                    <a16:rowId xmlns:a16="http://schemas.microsoft.com/office/drawing/2014/main" val="818818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Household Products</a:t>
                      </a:r>
                    </a:p>
                  </a:txBody>
                  <a:tcPr/>
                </a:tc>
                <a:tc>
                  <a:txBody>
                    <a:bodyPr/>
                    <a:lstStyle/>
                    <a:p>
                      <a:r>
                        <a:rPr lang="en-US" dirty="0"/>
                        <a:t>Procter &amp; Gamble (PG)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Colgate-Palmolive (PL)</a:t>
                      </a:r>
                    </a:p>
                  </a:txBody>
                  <a:tcPr/>
                </a:tc>
                <a:extLst>
                  <a:ext uri="{0D108BD9-81ED-4DB2-BD59-A6C34878D82A}">
                    <a16:rowId xmlns:a16="http://schemas.microsoft.com/office/drawing/2014/main" val="39471572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Pharmaceuticals</a:t>
                      </a:r>
                    </a:p>
                  </a:txBody>
                  <a:tcPr/>
                </a:tc>
                <a:tc>
                  <a:txBody>
                    <a:bodyPr/>
                    <a:lstStyle/>
                    <a:p>
                      <a:r>
                        <a:rPr lang="en-US" dirty="0"/>
                        <a:t>Johnson &amp; Johnson (JNJ)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Pfizer (PFE)</a:t>
                      </a:r>
                    </a:p>
                  </a:txBody>
                  <a:tcPr/>
                </a:tc>
                <a:extLst>
                  <a:ext uri="{0D108BD9-81ED-4DB2-BD59-A6C34878D82A}">
                    <a16:rowId xmlns:a16="http://schemas.microsoft.com/office/drawing/2014/main" val="1905284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Airlines</a:t>
                      </a:r>
                    </a:p>
                  </a:txBody>
                  <a:tcPr/>
                </a:tc>
                <a:tc>
                  <a:txBody>
                    <a:bodyPr/>
                    <a:lstStyle/>
                    <a:p>
                      <a:r>
                        <a:rPr lang="en-US" dirty="0"/>
                        <a:t>American Airlines (AAL)</a:t>
                      </a:r>
                    </a:p>
                  </a:txBody>
                  <a:tcPr/>
                </a:tc>
                <a:tc>
                  <a:txBody>
                    <a:bodyPr/>
                    <a:lstStyle/>
                    <a:p>
                      <a:r>
                        <a:rPr lang="en-US" dirty="0"/>
                        <a:t>Delta Airlines (DAL</a:t>
                      </a:r>
                    </a:p>
                  </a:txBody>
                  <a:tcPr/>
                </a:tc>
                <a:extLst>
                  <a:ext uri="{0D108BD9-81ED-4DB2-BD59-A6C34878D82A}">
                    <a16:rowId xmlns:a16="http://schemas.microsoft.com/office/drawing/2014/main" val="21438018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 Drinks</a:t>
                      </a:r>
                    </a:p>
                  </a:txBody>
                  <a:tcPr/>
                </a:tc>
                <a:tc>
                  <a:txBody>
                    <a:bodyPr/>
                    <a:lstStyle/>
                    <a:p>
                      <a:r>
                        <a:rPr lang="en-US" dirty="0"/>
                        <a:t>Coca Cola (KO)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Pepsi (PEP)</a:t>
                      </a:r>
                    </a:p>
                  </a:txBody>
                  <a:tcPr/>
                </a:tc>
                <a:extLst>
                  <a:ext uri="{0D108BD9-81ED-4DB2-BD59-A6C34878D82A}">
                    <a16:rowId xmlns:a16="http://schemas.microsoft.com/office/drawing/2014/main" val="1793781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Hypermarkets and Super Centers</a:t>
                      </a:r>
                    </a:p>
                  </a:txBody>
                  <a:tcPr/>
                </a:tc>
                <a:tc>
                  <a:txBody>
                    <a:bodyPr/>
                    <a:lstStyle/>
                    <a:p>
                      <a:r>
                        <a:rPr lang="en-US" dirty="0"/>
                        <a:t>Walmart (WMT) </a:t>
                      </a:r>
                    </a:p>
                  </a:txBody>
                  <a:tcPr/>
                </a:tc>
                <a:tc>
                  <a:txBody>
                    <a:bodyPr/>
                    <a:lstStyle/>
                    <a:p>
                      <a:r>
                        <a:rPr lang="en-US" dirty="0"/>
                        <a:t>Costco (COST) </a:t>
                      </a:r>
                    </a:p>
                  </a:txBody>
                  <a:tcPr/>
                </a:tc>
                <a:extLst>
                  <a:ext uri="{0D108BD9-81ED-4DB2-BD59-A6C34878D82A}">
                    <a16:rowId xmlns:a16="http://schemas.microsoft.com/office/drawing/2014/main" val="4038561704"/>
                  </a:ext>
                </a:extLst>
              </a:tr>
            </a:tbl>
          </a:graphicData>
        </a:graphic>
      </p:graphicFrame>
    </p:spTree>
    <p:extLst>
      <p:ext uri="{BB962C8B-B14F-4D97-AF65-F5344CB8AC3E}">
        <p14:creationId xmlns:p14="http://schemas.microsoft.com/office/powerpoint/2010/main" val="4202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FC71-0F9A-4522-9F13-B96F320B588E}"/>
              </a:ext>
            </a:extLst>
          </p:cNvPr>
          <p:cNvSpPr>
            <a:spLocks noGrp="1"/>
          </p:cNvSpPr>
          <p:nvPr>
            <p:ph type="title"/>
          </p:nvPr>
        </p:nvSpPr>
        <p:spPr/>
        <p:txBody>
          <a:bodyPr/>
          <a:lstStyle/>
          <a:p>
            <a:r>
              <a:rPr lang="en-US" dirty="0"/>
              <a:t>An extract from our work in Jupyter notebook</a:t>
            </a:r>
          </a:p>
        </p:txBody>
      </p:sp>
      <p:pic>
        <p:nvPicPr>
          <p:cNvPr id="4" name="Content Placeholder 3">
            <a:extLst>
              <a:ext uri="{FF2B5EF4-FFF2-40B4-BE49-F238E27FC236}">
                <a16:creationId xmlns:a16="http://schemas.microsoft.com/office/drawing/2014/main" id="{8612D257-577D-2E4F-BBE2-8C65AF12E9B3}"/>
              </a:ext>
            </a:extLst>
          </p:cNvPr>
          <p:cNvPicPr>
            <a:picLocks noGrp="1" noChangeAspect="1"/>
          </p:cNvPicPr>
          <p:nvPr>
            <p:ph idx="1"/>
          </p:nvPr>
        </p:nvPicPr>
        <p:blipFill>
          <a:blip r:embed="rId2"/>
          <a:stretch>
            <a:fillRect/>
          </a:stretch>
        </p:blipFill>
        <p:spPr>
          <a:xfrm>
            <a:off x="441959" y="1700826"/>
            <a:ext cx="4498596" cy="3456347"/>
          </a:xfrm>
          <a:prstGeom prst="rect">
            <a:avLst/>
          </a:prstGeom>
        </p:spPr>
      </p:pic>
      <p:pic>
        <p:nvPicPr>
          <p:cNvPr id="5" name="Content Placeholder 3">
            <a:extLst>
              <a:ext uri="{FF2B5EF4-FFF2-40B4-BE49-F238E27FC236}">
                <a16:creationId xmlns:a16="http://schemas.microsoft.com/office/drawing/2014/main" id="{4B1876BD-6FAC-284B-9E14-89225FB8A002}"/>
              </a:ext>
            </a:extLst>
          </p:cNvPr>
          <p:cNvPicPr>
            <a:picLocks noChangeAspect="1"/>
          </p:cNvPicPr>
          <p:nvPr/>
        </p:nvPicPr>
        <p:blipFill>
          <a:blip r:embed="rId3"/>
          <a:stretch>
            <a:fillRect/>
          </a:stretch>
        </p:blipFill>
        <p:spPr>
          <a:xfrm>
            <a:off x="5078717" y="1690688"/>
            <a:ext cx="6823382" cy="4351338"/>
          </a:xfrm>
          <a:prstGeom prst="rect">
            <a:avLst/>
          </a:prstGeom>
        </p:spPr>
      </p:pic>
    </p:spTree>
    <p:extLst>
      <p:ext uri="{BB962C8B-B14F-4D97-AF65-F5344CB8AC3E}">
        <p14:creationId xmlns:p14="http://schemas.microsoft.com/office/powerpoint/2010/main" val="323280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3934-0984-994E-820C-858362E15F3C}"/>
              </a:ext>
            </a:extLst>
          </p:cNvPr>
          <p:cNvSpPr>
            <a:spLocks noGrp="1"/>
          </p:cNvSpPr>
          <p:nvPr>
            <p:ph type="title"/>
          </p:nvPr>
        </p:nvSpPr>
        <p:spPr/>
        <p:txBody>
          <a:bodyPr/>
          <a:lstStyle/>
          <a:p>
            <a:r>
              <a:rPr lang="en-US" dirty="0"/>
              <a:t>Plot of monthly returns of all assets </a:t>
            </a:r>
          </a:p>
        </p:txBody>
      </p:sp>
      <p:sp>
        <p:nvSpPr>
          <p:cNvPr id="3" name="Content Placeholder 2">
            <a:extLst>
              <a:ext uri="{FF2B5EF4-FFF2-40B4-BE49-F238E27FC236}">
                <a16:creationId xmlns:a16="http://schemas.microsoft.com/office/drawing/2014/main" id="{3EB765A2-3EB1-C140-BA6C-2FE5E0F9BF44}"/>
              </a:ext>
            </a:extLst>
          </p:cNvPr>
          <p:cNvSpPr>
            <a:spLocks noGrp="1"/>
          </p:cNvSpPr>
          <p:nvPr>
            <p:ph idx="1"/>
          </p:nvPr>
        </p:nvSpPr>
        <p:spPr>
          <a:xfrm>
            <a:off x="838200" y="5747657"/>
            <a:ext cx="10515600" cy="1012738"/>
          </a:xfrm>
        </p:spPr>
        <p:txBody>
          <a:bodyPr numCol="2">
            <a:normAutofit fontScale="85000" lnSpcReduction="20000"/>
          </a:bodyPr>
          <a:lstStyle/>
          <a:p>
            <a:r>
              <a:rPr lang="en-US" sz="1600" dirty="0"/>
              <a:t>Data is too noisy – cannot conclude decisively.</a:t>
            </a:r>
          </a:p>
          <a:p>
            <a:r>
              <a:rPr lang="en-US" sz="1600" dirty="0"/>
              <a:t>All assets appear volatile and swing</a:t>
            </a:r>
          </a:p>
          <a:p>
            <a:r>
              <a:rPr lang="en-US" sz="1600" dirty="0"/>
              <a:t>Note: This only appeals to a day trader </a:t>
            </a:r>
          </a:p>
          <a:p>
            <a:r>
              <a:rPr lang="en-US" sz="1600" dirty="0"/>
              <a:t>Note: Long term investors are mostly interested in cumulative returns</a:t>
            </a:r>
          </a:p>
          <a:p>
            <a:r>
              <a:rPr lang="en-US" sz="1600" dirty="0">
                <a:solidFill>
                  <a:srgbClr val="FA8A4C"/>
                </a:solidFill>
              </a:rPr>
              <a:t>Note: Netflix in January 2012 starts its expansion in Europe, launching in the UK and Ireland. By September it has expanded to Scandinavian countries</a:t>
            </a:r>
          </a:p>
        </p:txBody>
      </p:sp>
      <p:sp>
        <p:nvSpPr>
          <p:cNvPr id="6" name="TextBox 5">
            <a:extLst>
              <a:ext uri="{FF2B5EF4-FFF2-40B4-BE49-F238E27FC236}">
                <a16:creationId xmlns:a16="http://schemas.microsoft.com/office/drawing/2014/main" id="{A0608884-2C61-104A-BC1E-F6CABEF1EB29}"/>
              </a:ext>
            </a:extLst>
          </p:cNvPr>
          <p:cNvSpPr txBox="1"/>
          <p:nvPr/>
        </p:nvSpPr>
        <p:spPr>
          <a:xfrm>
            <a:off x="8234471" y="6858000"/>
            <a:ext cx="3782511" cy="2308324"/>
          </a:xfrm>
          <a:prstGeom prst="rect">
            <a:avLst/>
          </a:prstGeom>
          <a:solidFill>
            <a:srgbClr val="FFFF00"/>
          </a:solidFill>
        </p:spPr>
        <p:txBody>
          <a:bodyPr wrap="square" rtlCol="0">
            <a:spAutoFit/>
          </a:bodyPr>
          <a:lstStyle/>
          <a:p>
            <a:r>
              <a:rPr lang="en-US" dirty="0">
                <a:ln w="0"/>
                <a:effectLst>
                  <a:outerShdw blurRad="38100" dist="19050" dir="2700000" algn="tl" rotWithShape="0">
                    <a:schemeClr val="dk1">
                      <a:alpha val="40000"/>
                    </a:schemeClr>
                  </a:outerShdw>
                </a:effectLst>
              </a:rPr>
              <a:t>Cannot really use this view, as too much noise.</a:t>
            </a:r>
            <a:br>
              <a:rPr lang="en-US" dirty="0">
                <a:ln w="0"/>
                <a:effectLst>
                  <a:outerShdw blurRad="38100" dist="19050" dir="2700000" algn="tl" rotWithShape="0">
                    <a:schemeClr val="dk1">
                      <a:alpha val="40000"/>
                    </a:schemeClr>
                  </a:outerShdw>
                </a:effectLst>
              </a:rPr>
            </a:br>
            <a:r>
              <a:rPr lang="en-US" dirty="0">
                <a:ln w="0"/>
                <a:effectLst>
                  <a:outerShdw blurRad="38100" dist="19050" dir="2700000" algn="tl" rotWithShape="0">
                    <a:schemeClr val="dk1">
                      <a:alpha val="40000"/>
                    </a:schemeClr>
                  </a:outerShdw>
                </a:effectLst>
              </a:rPr>
              <a:t>Note: might need to take out the SP500.</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Note: change the </a:t>
            </a:r>
            <a:r>
              <a:rPr lang="en-US" dirty="0" err="1">
                <a:ln w="0"/>
                <a:effectLst>
                  <a:outerShdw blurRad="38100" dist="19050" dir="2700000" algn="tl" rotWithShape="0">
                    <a:schemeClr val="dk1">
                      <a:alpha val="40000"/>
                    </a:schemeClr>
                  </a:outerShdw>
                </a:effectLst>
              </a:rPr>
              <a:t>x_axis</a:t>
            </a:r>
            <a:r>
              <a:rPr lang="en-US" dirty="0">
                <a:ln w="0"/>
                <a:effectLst>
                  <a:outerShdw blurRad="38100" dist="19050" dir="2700000" algn="tl" rotWithShape="0">
                    <a:schemeClr val="dk1">
                      <a:alpha val="40000"/>
                    </a:schemeClr>
                  </a:outerShdw>
                </a:effectLst>
              </a:rPr>
              <a:t> to convert to  mm-YYYY. (in 2012, Netflix …)</a:t>
            </a:r>
            <a:br>
              <a:rPr lang="en-US" dirty="0">
                <a:ln w="0"/>
                <a:effectLst>
                  <a:outerShdw blurRad="38100" dist="19050" dir="2700000" algn="tl" rotWithShape="0">
                    <a:schemeClr val="dk1">
                      <a:alpha val="40000"/>
                    </a:schemeClr>
                  </a:outerShdw>
                </a:effectLst>
              </a:rPr>
            </a:br>
            <a:endParaRPr lang="en-US" dirty="0">
              <a:ln w="0"/>
              <a:effectLst>
                <a:outerShdw blurRad="38100" dist="19050" dir="2700000" algn="tl" rotWithShape="0">
                  <a:schemeClr val="dk1">
                    <a:alpha val="40000"/>
                  </a:schemeClr>
                </a:outerShdw>
              </a:effectLst>
            </a:endParaRPr>
          </a:p>
        </p:txBody>
      </p:sp>
      <p:pic>
        <p:nvPicPr>
          <p:cNvPr id="12" name="Picture 11" descr="A screenshot of a cell phone&#10;&#10;Description automatically generated">
            <a:extLst>
              <a:ext uri="{FF2B5EF4-FFF2-40B4-BE49-F238E27FC236}">
                <a16:creationId xmlns:a16="http://schemas.microsoft.com/office/drawing/2014/main" id="{70BDA700-1E2F-FB4F-8B85-C8FB56E78D12}"/>
              </a:ext>
            </a:extLst>
          </p:cNvPr>
          <p:cNvPicPr>
            <a:picLocks noChangeAspect="1"/>
          </p:cNvPicPr>
          <p:nvPr/>
        </p:nvPicPr>
        <p:blipFill rotWithShape="1">
          <a:blip r:embed="rId3">
            <a:extLst>
              <a:ext uri="{28A0092B-C50C-407E-A947-70E740481C1C}">
                <a14:useLocalDpi xmlns:a14="http://schemas.microsoft.com/office/drawing/2010/main" val="0"/>
              </a:ext>
            </a:extLst>
          </a:blip>
          <a:srcRect t="8088" b="5374"/>
          <a:stretch/>
        </p:blipFill>
        <p:spPr>
          <a:xfrm>
            <a:off x="1561707" y="1470581"/>
            <a:ext cx="9068586" cy="4185501"/>
          </a:xfrm>
          <a:prstGeom prst="rect">
            <a:avLst/>
          </a:prstGeom>
        </p:spPr>
      </p:pic>
    </p:spTree>
    <p:extLst>
      <p:ext uri="{BB962C8B-B14F-4D97-AF65-F5344CB8AC3E}">
        <p14:creationId xmlns:p14="http://schemas.microsoft.com/office/powerpoint/2010/main" val="41408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D501-67A4-D142-8459-724804779140}"/>
              </a:ext>
            </a:extLst>
          </p:cNvPr>
          <p:cNvSpPr>
            <a:spLocks noGrp="1"/>
          </p:cNvSpPr>
          <p:nvPr>
            <p:ph type="title"/>
          </p:nvPr>
        </p:nvSpPr>
        <p:spPr>
          <a:xfrm>
            <a:off x="838200" y="365125"/>
            <a:ext cx="10515600" cy="919145"/>
          </a:xfrm>
        </p:spPr>
        <p:txBody>
          <a:bodyPr/>
          <a:lstStyle/>
          <a:p>
            <a:r>
              <a:rPr lang="en-US" dirty="0"/>
              <a:t>Monthly Return of 2 Oil &amp; Gas Assets </a:t>
            </a:r>
          </a:p>
        </p:txBody>
      </p:sp>
      <p:sp>
        <p:nvSpPr>
          <p:cNvPr id="3" name="Content Placeholder 2">
            <a:extLst>
              <a:ext uri="{FF2B5EF4-FFF2-40B4-BE49-F238E27FC236}">
                <a16:creationId xmlns:a16="http://schemas.microsoft.com/office/drawing/2014/main" id="{6389A364-1E15-6F49-B943-CD41378765D6}"/>
              </a:ext>
            </a:extLst>
          </p:cNvPr>
          <p:cNvSpPr>
            <a:spLocks noGrp="1"/>
          </p:cNvSpPr>
          <p:nvPr>
            <p:ph idx="1"/>
          </p:nvPr>
        </p:nvSpPr>
        <p:spPr>
          <a:xfrm>
            <a:off x="838200" y="1055670"/>
            <a:ext cx="10515600" cy="512129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can clearly see that both assets have similar positive and negative returns </a:t>
            </a:r>
          </a:p>
          <a:p>
            <a:pPr marL="0" indent="0">
              <a:buNone/>
            </a:pPr>
            <a:endParaRPr lang="en-US" dirty="0"/>
          </a:p>
        </p:txBody>
      </p:sp>
      <p:sp>
        <p:nvSpPr>
          <p:cNvPr id="7" name="TextBox 6">
            <a:extLst>
              <a:ext uri="{FF2B5EF4-FFF2-40B4-BE49-F238E27FC236}">
                <a16:creationId xmlns:a16="http://schemas.microsoft.com/office/drawing/2014/main" id="{F53F3945-53BD-6044-8201-ABFB29FB514B}"/>
              </a:ext>
            </a:extLst>
          </p:cNvPr>
          <p:cNvSpPr txBox="1"/>
          <p:nvPr/>
        </p:nvSpPr>
        <p:spPr>
          <a:xfrm>
            <a:off x="2330059" y="6029077"/>
            <a:ext cx="9146086" cy="646331"/>
          </a:xfrm>
          <a:prstGeom prst="rect">
            <a:avLst/>
          </a:prstGeom>
          <a:solidFill>
            <a:srgbClr val="FFFF00"/>
          </a:solidFill>
        </p:spPr>
        <p:txBody>
          <a:bodyPr wrap="square" rtlCol="0">
            <a:spAutoFit/>
          </a:bodyPr>
          <a:lstStyle/>
          <a:p>
            <a:r>
              <a:rPr lang="en-US" dirty="0"/>
              <a:t>The intention is to use a different representation to avoid noisy data as in the previous graph.</a:t>
            </a:r>
          </a:p>
          <a:p>
            <a:r>
              <a:rPr lang="en-US" dirty="0"/>
              <a:t>Import updated graphs.</a:t>
            </a:r>
          </a:p>
        </p:txBody>
      </p:sp>
      <p:pic>
        <p:nvPicPr>
          <p:cNvPr id="10" name="Picture 9" descr="A screenshot of a cell phone&#10;&#10;Description automatically generated">
            <a:extLst>
              <a:ext uri="{FF2B5EF4-FFF2-40B4-BE49-F238E27FC236}">
                <a16:creationId xmlns:a16="http://schemas.microsoft.com/office/drawing/2014/main" id="{188E4981-A12E-364E-B3B0-2D62E271A016}"/>
              </a:ext>
            </a:extLst>
          </p:cNvPr>
          <p:cNvPicPr>
            <a:picLocks noChangeAspect="1"/>
          </p:cNvPicPr>
          <p:nvPr/>
        </p:nvPicPr>
        <p:blipFill rotWithShape="1">
          <a:blip r:embed="rId3">
            <a:extLst>
              <a:ext uri="{28A0092B-C50C-407E-A947-70E740481C1C}">
                <a14:useLocalDpi xmlns:a14="http://schemas.microsoft.com/office/drawing/2010/main" val="0"/>
              </a:ext>
            </a:extLst>
          </a:blip>
          <a:srcRect l="3443" r="9672"/>
          <a:stretch/>
        </p:blipFill>
        <p:spPr>
          <a:xfrm>
            <a:off x="12808" y="1470409"/>
            <a:ext cx="8337178" cy="319856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312CEEA-65EE-6748-8F71-FF19332BF257}"/>
              </a:ext>
            </a:extLst>
          </p:cNvPr>
          <p:cNvPicPr>
            <a:picLocks noChangeAspect="1"/>
          </p:cNvPicPr>
          <p:nvPr/>
        </p:nvPicPr>
        <p:blipFill rotWithShape="1">
          <a:blip r:embed="rId4">
            <a:extLst>
              <a:ext uri="{28A0092B-C50C-407E-A947-70E740481C1C}">
                <a14:useLocalDpi xmlns:a14="http://schemas.microsoft.com/office/drawing/2010/main" val="0"/>
              </a:ext>
            </a:extLst>
          </a:blip>
          <a:srcRect l="6433" r="5704"/>
          <a:stretch/>
        </p:blipFill>
        <p:spPr>
          <a:xfrm>
            <a:off x="8567696" y="1915272"/>
            <a:ext cx="3042879" cy="2308839"/>
          </a:xfrm>
          <a:prstGeom prst="rect">
            <a:avLst/>
          </a:prstGeom>
        </p:spPr>
      </p:pic>
    </p:spTree>
    <p:extLst>
      <p:ext uri="{BB962C8B-B14F-4D97-AF65-F5344CB8AC3E}">
        <p14:creationId xmlns:p14="http://schemas.microsoft.com/office/powerpoint/2010/main" val="21552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E99F-B8A6-1549-8B17-30A6DD1D331F}"/>
              </a:ext>
            </a:extLst>
          </p:cNvPr>
          <p:cNvSpPr>
            <a:spLocks noGrp="1"/>
          </p:cNvSpPr>
          <p:nvPr>
            <p:ph type="title"/>
          </p:nvPr>
        </p:nvSpPr>
        <p:spPr>
          <a:xfrm>
            <a:off x="838200" y="365126"/>
            <a:ext cx="10515600" cy="1111784"/>
          </a:xfrm>
        </p:spPr>
        <p:txBody>
          <a:bodyPr>
            <a:normAutofit fontScale="90000"/>
          </a:bodyPr>
          <a:lstStyle/>
          <a:p>
            <a:r>
              <a:rPr lang="en-US" dirty="0"/>
              <a:t>Cumulative Return of all assets for the 10 years </a:t>
            </a:r>
          </a:p>
        </p:txBody>
      </p:sp>
      <p:sp>
        <p:nvSpPr>
          <p:cNvPr id="3" name="Content Placeholder 2">
            <a:extLst>
              <a:ext uri="{FF2B5EF4-FFF2-40B4-BE49-F238E27FC236}">
                <a16:creationId xmlns:a16="http://schemas.microsoft.com/office/drawing/2014/main" id="{B05DB370-19CB-084C-95F2-52C4C6313F79}"/>
              </a:ext>
            </a:extLst>
          </p:cNvPr>
          <p:cNvSpPr>
            <a:spLocks noGrp="1"/>
          </p:cNvSpPr>
          <p:nvPr>
            <p:ph idx="1"/>
          </p:nvPr>
        </p:nvSpPr>
        <p:spPr>
          <a:xfrm>
            <a:off x="1048229" y="1440065"/>
            <a:ext cx="3253869" cy="4351338"/>
          </a:xfrm>
        </p:spPr>
        <p:txBody>
          <a:bodyPr>
            <a:normAutofit/>
          </a:bodyPr>
          <a:lstStyle/>
          <a:p>
            <a:r>
              <a:rPr lang="en-US" sz="1800" dirty="0"/>
              <a:t>All assets have &gt;100% return within 10 years</a:t>
            </a:r>
          </a:p>
          <a:p>
            <a:r>
              <a:rPr lang="en-US" sz="1800" dirty="0"/>
              <a:t>The best performing asset return  &gt;300%</a:t>
            </a:r>
          </a:p>
          <a:p>
            <a:r>
              <a:rPr lang="en-US" sz="1800" dirty="0"/>
              <a:t>The least performing asset return  ~150%</a:t>
            </a:r>
          </a:p>
        </p:txBody>
      </p:sp>
      <p:sp>
        <p:nvSpPr>
          <p:cNvPr id="7" name="TextBox 6">
            <a:extLst>
              <a:ext uri="{FF2B5EF4-FFF2-40B4-BE49-F238E27FC236}">
                <a16:creationId xmlns:a16="http://schemas.microsoft.com/office/drawing/2014/main" id="{B3D7109B-04B1-D545-B345-854881979386}"/>
              </a:ext>
            </a:extLst>
          </p:cNvPr>
          <p:cNvSpPr txBox="1"/>
          <p:nvPr/>
        </p:nvSpPr>
        <p:spPr>
          <a:xfrm>
            <a:off x="9185616" y="-538231"/>
            <a:ext cx="2901369" cy="1200329"/>
          </a:xfrm>
          <a:prstGeom prst="rect">
            <a:avLst/>
          </a:prstGeom>
          <a:solidFill>
            <a:srgbClr val="FFFF00"/>
          </a:solidFill>
        </p:spPr>
        <p:txBody>
          <a:bodyPr wrap="square" rtlCol="0">
            <a:spAutoFit/>
          </a:bodyPr>
          <a:lstStyle/>
          <a:p>
            <a:r>
              <a:rPr lang="en-US" sz="1200" dirty="0"/>
              <a:t>Add all assets.</a:t>
            </a:r>
          </a:p>
          <a:p>
            <a:endParaRPr lang="en-US" sz="1200" dirty="0"/>
          </a:p>
          <a:p>
            <a:r>
              <a:rPr lang="en-US" sz="1200" dirty="0"/>
              <a:t>Import separate legend from previous graph.</a:t>
            </a:r>
          </a:p>
          <a:p>
            <a:endParaRPr lang="en-US" sz="1200" dirty="0"/>
          </a:p>
          <a:p>
            <a:r>
              <a:rPr lang="en-US" sz="1200" dirty="0"/>
              <a:t>Note: </a:t>
            </a:r>
            <a:r>
              <a:rPr lang="en-US" sz="1200" dirty="0" err="1"/>
              <a:t>y_axis</a:t>
            </a:r>
            <a:r>
              <a:rPr lang="en-US" sz="1200" dirty="0"/>
              <a:t> renamed to Returns (no %)</a:t>
            </a:r>
          </a:p>
        </p:txBody>
      </p:sp>
      <p:pic>
        <p:nvPicPr>
          <p:cNvPr id="8" name="Picture 7" descr="A close up of a map&#10;&#10;Description automatically generated">
            <a:extLst>
              <a:ext uri="{FF2B5EF4-FFF2-40B4-BE49-F238E27FC236}">
                <a16:creationId xmlns:a16="http://schemas.microsoft.com/office/drawing/2014/main" id="{6E64082B-7B2F-1748-9BCD-90A0B36FA7CE}"/>
              </a:ext>
            </a:extLst>
          </p:cNvPr>
          <p:cNvPicPr>
            <a:picLocks noChangeAspect="1"/>
          </p:cNvPicPr>
          <p:nvPr/>
        </p:nvPicPr>
        <p:blipFill rotWithShape="1">
          <a:blip r:embed="rId3">
            <a:extLst>
              <a:ext uri="{28A0092B-C50C-407E-A947-70E740481C1C}">
                <a14:useLocalDpi xmlns:a14="http://schemas.microsoft.com/office/drawing/2010/main" val="0"/>
              </a:ext>
            </a:extLst>
          </a:blip>
          <a:srcRect l="5754" t="7842" r="975" b="5324"/>
          <a:stretch/>
        </p:blipFill>
        <p:spPr>
          <a:xfrm>
            <a:off x="5840190" y="1249907"/>
            <a:ext cx="5303581" cy="3291671"/>
          </a:xfrm>
          <a:prstGeom prst="rect">
            <a:avLst/>
          </a:prstGeom>
        </p:spPr>
      </p:pic>
      <p:graphicFrame>
        <p:nvGraphicFramePr>
          <p:cNvPr id="11" name="Table 10">
            <a:extLst>
              <a:ext uri="{FF2B5EF4-FFF2-40B4-BE49-F238E27FC236}">
                <a16:creationId xmlns:a16="http://schemas.microsoft.com/office/drawing/2014/main" id="{82B05766-CB26-0247-A8E9-5B090A7B0E21}"/>
              </a:ext>
            </a:extLst>
          </p:cNvPr>
          <p:cNvGraphicFramePr>
            <a:graphicFrameLocks noGrp="1"/>
          </p:cNvGraphicFramePr>
          <p:nvPr>
            <p:extLst>
              <p:ext uri="{D42A27DB-BD31-4B8C-83A1-F6EECF244321}">
                <p14:modId xmlns:p14="http://schemas.microsoft.com/office/powerpoint/2010/main" val="793995991"/>
              </p:ext>
            </p:extLst>
          </p:nvPr>
        </p:nvGraphicFramePr>
        <p:xfrm>
          <a:off x="875021" y="5608092"/>
          <a:ext cx="10197663" cy="884779"/>
        </p:xfrm>
        <a:graphic>
          <a:graphicData uri="http://schemas.openxmlformats.org/drawingml/2006/table">
            <a:tbl>
              <a:tblPr/>
              <a:tblGrid>
                <a:gridCol w="485603">
                  <a:extLst>
                    <a:ext uri="{9D8B030D-6E8A-4147-A177-3AD203B41FA5}">
                      <a16:colId xmlns:a16="http://schemas.microsoft.com/office/drawing/2014/main" val="107439923"/>
                    </a:ext>
                  </a:extLst>
                </a:gridCol>
                <a:gridCol w="485603">
                  <a:extLst>
                    <a:ext uri="{9D8B030D-6E8A-4147-A177-3AD203B41FA5}">
                      <a16:colId xmlns:a16="http://schemas.microsoft.com/office/drawing/2014/main" val="2961509559"/>
                    </a:ext>
                  </a:extLst>
                </a:gridCol>
                <a:gridCol w="485603">
                  <a:extLst>
                    <a:ext uri="{9D8B030D-6E8A-4147-A177-3AD203B41FA5}">
                      <a16:colId xmlns:a16="http://schemas.microsoft.com/office/drawing/2014/main" val="4155848140"/>
                    </a:ext>
                  </a:extLst>
                </a:gridCol>
                <a:gridCol w="485603">
                  <a:extLst>
                    <a:ext uri="{9D8B030D-6E8A-4147-A177-3AD203B41FA5}">
                      <a16:colId xmlns:a16="http://schemas.microsoft.com/office/drawing/2014/main" val="4104090202"/>
                    </a:ext>
                  </a:extLst>
                </a:gridCol>
                <a:gridCol w="485603">
                  <a:extLst>
                    <a:ext uri="{9D8B030D-6E8A-4147-A177-3AD203B41FA5}">
                      <a16:colId xmlns:a16="http://schemas.microsoft.com/office/drawing/2014/main" val="3548580572"/>
                    </a:ext>
                  </a:extLst>
                </a:gridCol>
                <a:gridCol w="485603">
                  <a:extLst>
                    <a:ext uri="{9D8B030D-6E8A-4147-A177-3AD203B41FA5}">
                      <a16:colId xmlns:a16="http://schemas.microsoft.com/office/drawing/2014/main" val="1516925529"/>
                    </a:ext>
                  </a:extLst>
                </a:gridCol>
                <a:gridCol w="485603">
                  <a:extLst>
                    <a:ext uri="{9D8B030D-6E8A-4147-A177-3AD203B41FA5}">
                      <a16:colId xmlns:a16="http://schemas.microsoft.com/office/drawing/2014/main" val="1619462281"/>
                    </a:ext>
                  </a:extLst>
                </a:gridCol>
                <a:gridCol w="485603">
                  <a:extLst>
                    <a:ext uri="{9D8B030D-6E8A-4147-A177-3AD203B41FA5}">
                      <a16:colId xmlns:a16="http://schemas.microsoft.com/office/drawing/2014/main" val="55664842"/>
                    </a:ext>
                  </a:extLst>
                </a:gridCol>
                <a:gridCol w="485603">
                  <a:extLst>
                    <a:ext uri="{9D8B030D-6E8A-4147-A177-3AD203B41FA5}">
                      <a16:colId xmlns:a16="http://schemas.microsoft.com/office/drawing/2014/main" val="206051703"/>
                    </a:ext>
                  </a:extLst>
                </a:gridCol>
                <a:gridCol w="485603">
                  <a:extLst>
                    <a:ext uri="{9D8B030D-6E8A-4147-A177-3AD203B41FA5}">
                      <a16:colId xmlns:a16="http://schemas.microsoft.com/office/drawing/2014/main" val="329853129"/>
                    </a:ext>
                  </a:extLst>
                </a:gridCol>
                <a:gridCol w="485603">
                  <a:extLst>
                    <a:ext uri="{9D8B030D-6E8A-4147-A177-3AD203B41FA5}">
                      <a16:colId xmlns:a16="http://schemas.microsoft.com/office/drawing/2014/main" val="3537445867"/>
                    </a:ext>
                  </a:extLst>
                </a:gridCol>
                <a:gridCol w="485603">
                  <a:extLst>
                    <a:ext uri="{9D8B030D-6E8A-4147-A177-3AD203B41FA5}">
                      <a16:colId xmlns:a16="http://schemas.microsoft.com/office/drawing/2014/main" val="1846104167"/>
                    </a:ext>
                  </a:extLst>
                </a:gridCol>
                <a:gridCol w="485603">
                  <a:extLst>
                    <a:ext uri="{9D8B030D-6E8A-4147-A177-3AD203B41FA5}">
                      <a16:colId xmlns:a16="http://schemas.microsoft.com/office/drawing/2014/main" val="558974005"/>
                    </a:ext>
                  </a:extLst>
                </a:gridCol>
                <a:gridCol w="485603">
                  <a:extLst>
                    <a:ext uri="{9D8B030D-6E8A-4147-A177-3AD203B41FA5}">
                      <a16:colId xmlns:a16="http://schemas.microsoft.com/office/drawing/2014/main" val="892102705"/>
                    </a:ext>
                  </a:extLst>
                </a:gridCol>
                <a:gridCol w="485603">
                  <a:extLst>
                    <a:ext uri="{9D8B030D-6E8A-4147-A177-3AD203B41FA5}">
                      <a16:colId xmlns:a16="http://schemas.microsoft.com/office/drawing/2014/main" val="2416091406"/>
                    </a:ext>
                  </a:extLst>
                </a:gridCol>
                <a:gridCol w="485603">
                  <a:extLst>
                    <a:ext uri="{9D8B030D-6E8A-4147-A177-3AD203B41FA5}">
                      <a16:colId xmlns:a16="http://schemas.microsoft.com/office/drawing/2014/main" val="3873077688"/>
                    </a:ext>
                  </a:extLst>
                </a:gridCol>
                <a:gridCol w="485603">
                  <a:extLst>
                    <a:ext uri="{9D8B030D-6E8A-4147-A177-3AD203B41FA5}">
                      <a16:colId xmlns:a16="http://schemas.microsoft.com/office/drawing/2014/main" val="3359626902"/>
                    </a:ext>
                  </a:extLst>
                </a:gridCol>
                <a:gridCol w="485603">
                  <a:extLst>
                    <a:ext uri="{9D8B030D-6E8A-4147-A177-3AD203B41FA5}">
                      <a16:colId xmlns:a16="http://schemas.microsoft.com/office/drawing/2014/main" val="1947898792"/>
                    </a:ext>
                  </a:extLst>
                </a:gridCol>
                <a:gridCol w="485603">
                  <a:extLst>
                    <a:ext uri="{9D8B030D-6E8A-4147-A177-3AD203B41FA5}">
                      <a16:colId xmlns:a16="http://schemas.microsoft.com/office/drawing/2014/main" val="1899360789"/>
                    </a:ext>
                  </a:extLst>
                </a:gridCol>
                <a:gridCol w="485603">
                  <a:extLst>
                    <a:ext uri="{9D8B030D-6E8A-4147-A177-3AD203B41FA5}">
                      <a16:colId xmlns:a16="http://schemas.microsoft.com/office/drawing/2014/main" val="3170604692"/>
                    </a:ext>
                  </a:extLst>
                </a:gridCol>
                <a:gridCol w="485603">
                  <a:extLst>
                    <a:ext uri="{9D8B030D-6E8A-4147-A177-3AD203B41FA5}">
                      <a16:colId xmlns:a16="http://schemas.microsoft.com/office/drawing/2014/main" val="2048621501"/>
                    </a:ext>
                  </a:extLst>
                </a:gridCol>
              </a:tblGrid>
              <a:tr h="126397">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KO</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PEP</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778" marR="5778" marT="57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778" marR="5778" marT="5778" marB="0" anchor="b">
                    <a:lnL>
                      <a:noFill/>
                    </a:lnL>
                    <a:lnR>
                      <a:noFill/>
                    </a:lnR>
                    <a:lnT>
                      <a:noFill/>
                    </a:lnT>
                    <a:lnB>
                      <a:noFill/>
                    </a:lnB>
                  </a:tcPr>
                </a:tc>
                <a:extLst>
                  <a:ext uri="{0D108BD9-81ED-4DB2-BD59-A6C34878D82A}">
                    <a16:rowId xmlns:a16="http://schemas.microsoft.com/office/drawing/2014/main" val="2964631267"/>
                  </a:ext>
                </a:extLst>
              </a:tr>
              <a:tr h="126397">
                <a:tc>
                  <a:txBody>
                    <a:bodyPr/>
                    <a:lstStyle/>
                    <a:p>
                      <a:pPr algn="l" fontAlgn="b"/>
                      <a:r>
                        <a:rPr lang="en-US" sz="700" b="0" i="0" u="none" strike="noStrike">
                          <a:solidFill>
                            <a:srgbClr val="000000"/>
                          </a:solidFill>
                          <a:effectLst/>
                          <a:latin typeface="Calibri" panose="020F0502020204030204" pitchFamily="34" charset="0"/>
                        </a:rPr>
                        <a:t>count</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778" marR="5778" marT="5778" marB="0" anchor="b">
                    <a:lnL>
                      <a:noFill/>
                    </a:lnL>
                    <a:lnR>
                      <a:noFill/>
                    </a:lnR>
                    <a:lnT>
                      <a:noFill/>
                    </a:lnT>
                    <a:lnB>
                      <a:noFill/>
                    </a:lnB>
                  </a:tcPr>
                </a:tc>
                <a:extLst>
                  <a:ext uri="{0D108BD9-81ED-4DB2-BD59-A6C34878D82A}">
                    <a16:rowId xmlns:a16="http://schemas.microsoft.com/office/drawing/2014/main" val="2606650428"/>
                  </a:ext>
                </a:extLst>
              </a:tr>
              <a:tr h="126397">
                <a:tc>
                  <a:txBody>
                    <a:bodyPr/>
                    <a:lstStyle/>
                    <a:p>
                      <a:pPr algn="l" fontAlgn="b"/>
                      <a:r>
                        <a:rPr lang="en-US" sz="700" b="0" i="0" u="none" strike="noStrike">
                          <a:solidFill>
                            <a:srgbClr val="000000"/>
                          </a:solidFill>
                          <a:effectLst/>
                          <a:latin typeface="Calibri" panose="020F0502020204030204" pitchFamily="34" charset="0"/>
                        </a:rPr>
                        <a:t>mean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778" marR="5778" marT="5778" marB="0" anchor="b">
                    <a:lnL>
                      <a:noFill/>
                    </a:lnL>
                    <a:lnR>
                      <a:noFill/>
                    </a:lnR>
                    <a:lnT>
                      <a:noFill/>
                    </a:lnT>
                    <a:lnB>
                      <a:noFill/>
                    </a:lnB>
                  </a:tcPr>
                </a:tc>
                <a:extLst>
                  <a:ext uri="{0D108BD9-81ED-4DB2-BD59-A6C34878D82A}">
                    <a16:rowId xmlns:a16="http://schemas.microsoft.com/office/drawing/2014/main" val="1604959834"/>
                  </a:ext>
                </a:extLst>
              </a:tr>
              <a:tr h="126397">
                <a:tc>
                  <a:txBody>
                    <a:bodyPr/>
                    <a:lstStyle/>
                    <a:p>
                      <a:pPr algn="l" fontAlgn="b"/>
                      <a:r>
                        <a:rPr lang="en-US" sz="700" b="0" i="0" u="none" strike="noStrike">
                          <a:solidFill>
                            <a:srgbClr val="000000"/>
                          </a:solidFill>
                          <a:effectLst/>
                          <a:latin typeface="Calibri" panose="020F0502020204030204" pitchFamily="34" charset="0"/>
                        </a:rPr>
                        <a:t>std</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778" marR="5778" marT="5778" marB="0" anchor="b">
                    <a:lnL>
                      <a:noFill/>
                    </a:lnL>
                    <a:lnR>
                      <a:noFill/>
                    </a:lnR>
                    <a:lnT>
                      <a:noFill/>
                    </a:lnT>
                    <a:lnB>
                      <a:noFill/>
                    </a:lnB>
                  </a:tcPr>
                </a:tc>
                <a:extLst>
                  <a:ext uri="{0D108BD9-81ED-4DB2-BD59-A6C34878D82A}">
                    <a16:rowId xmlns:a16="http://schemas.microsoft.com/office/drawing/2014/main" val="912005252"/>
                  </a:ext>
                </a:extLst>
              </a:tr>
              <a:tr h="126397">
                <a:tc>
                  <a:txBody>
                    <a:bodyPr/>
                    <a:lstStyle/>
                    <a:p>
                      <a:pPr algn="l" fontAlgn="b"/>
                      <a:r>
                        <a:rPr lang="en-US" sz="700" b="0" i="0" u="none" strike="noStrike">
                          <a:solidFill>
                            <a:srgbClr val="000000"/>
                          </a:solidFill>
                          <a:effectLst/>
                          <a:latin typeface="Calibri" panose="020F0502020204030204" pitchFamily="34" charset="0"/>
                        </a:rPr>
                        <a:t>min</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778" marR="5778" marT="5778" marB="0" anchor="b">
                    <a:lnL>
                      <a:noFill/>
                    </a:lnL>
                    <a:lnR>
                      <a:noFill/>
                    </a:lnR>
                    <a:lnT>
                      <a:noFill/>
                    </a:lnT>
                    <a:lnB>
                      <a:noFill/>
                    </a:lnB>
                  </a:tcPr>
                </a:tc>
                <a:extLst>
                  <a:ext uri="{0D108BD9-81ED-4DB2-BD59-A6C34878D82A}">
                    <a16:rowId xmlns:a16="http://schemas.microsoft.com/office/drawing/2014/main" val="4128827133"/>
                  </a:ext>
                </a:extLst>
              </a:tr>
              <a:tr h="126397">
                <a:tc>
                  <a:txBody>
                    <a:bodyPr/>
                    <a:lstStyle/>
                    <a:p>
                      <a:pPr algn="l" fontAlgn="b"/>
                      <a:r>
                        <a:rPr lang="en-US" sz="700" b="0" i="0" u="none" strike="noStrike" dirty="0">
                          <a:solidFill>
                            <a:srgbClr val="000000"/>
                          </a:solidFill>
                          <a:effectLst/>
                          <a:latin typeface="Calibri" panose="020F0502020204030204" pitchFamily="34" charset="0"/>
                        </a:rPr>
                        <a:t>max</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1.83651027</a:t>
                      </a:r>
                    </a:p>
                  </a:txBody>
                  <a:tcPr marL="5778" marR="5778" marT="5778" marB="0" anchor="b">
                    <a:lnL>
                      <a:noFill/>
                    </a:lnL>
                    <a:lnR>
                      <a:noFill/>
                    </a:lnR>
                    <a:lnT>
                      <a:noFill/>
                    </a:lnT>
                    <a:lnB>
                      <a:noFill/>
                    </a:lnB>
                  </a:tcPr>
                </a:tc>
                <a:extLst>
                  <a:ext uri="{0D108BD9-81ED-4DB2-BD59-A6C34878D82A}">
                    <a16:rowId xmlns:a16="http://schemas.microsoft.com/office/drawing/2014/main" val="3047816482"/>
                  </a:ext>
                </a:extLst>
              </a:tr>
              <a:tr h="126397">
                <a:tc>
                  <a:txBody>
                    <a:bodyPr/>
                    <a:lstStyle/>
                    <a:p>
                      <a:pPr algn="l" fontAlgn="b"/>
                      <a:r>
                        <a:rPr lang="en-US" sz="700" b="0" i="0" u="none" strike="noStrike">
                          <a:solidFill>
                            <a:srgbClr val="000000"/>
                          </a:solidFill>
                          <a:effectLst/>
                          <a:latin typeface="Calibri" panose="020F0502020204030204" pitchFamily="34" charset="0"/>
                        </a:rPr>
                        <a:t>ave_max = </a:t>
                      </a:r>
                    </a:p>
                  </a:txBody>
                  <a:tcPr marL="5778" marR="5778" marT="5778"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4.46817731</a:t>
                      </a:r>
                    </a:p>
                  </a:txBody>
                  <a:tcPr marL="5778" marR="5778" marT="5778"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778" marR="5778" marT="5778"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778" marR="5778" marT="5778" marB="0" anchor="b">
                    <a:lnL>
                      <a:noFill/>
                    </a:lnL>
                    <a:lnR>
                      <a:noFill/>
                    </a:lnR>
                    <a:lnT>
                      <a:noFill/>
                    </a:lnT>
                    <a:lnB>
                      <a:noFill/>
                    </a:lnB>
                  </a:tcPr>
                </a:tc>
                <a:extLst>
                  <a:ext uri="{0D108BD9-81ED-4DB2-BD59-A6C34878D82A}">
                    <a16:rowId xmlns:a16="http://schemas.microsoft.com/office/drawing/2014/main" val="2009820607"/>
                  </a:ext>
                </a:extLst>
              </a:tr>
            </a:tbl>
          </a:graphicData>
        </a:graphic>
      </p:graphicFrame>
      <p:graphicFrame>
        <p:nvGraphicFramePr>
          <p:cNvPr id="12" name="Table 11">
            <a:extLst>
              <a:ext uri="{FF2B5EF4-FFF2-40B4-BE49-F238E27FC236}">
                <a16:creationId xmlns:a16="http://schemas.microsoft.com/office/drawing/2014/main" id="{9DB6673F-DF79-D44B-A44D-D55B419F16AA}"/>
              </a:ext>
            </a:extLst>
          </p:cNvPr>
          <p:cNvGraphicFramePr>
            <a:graphicFrameLocks noGrp="1"/>
          </p:cNvGraphicFramePr>
          <p:nvPr>
            <p:extLst>
              <p:ext uri="{D42A27DB-BD31-4B8C-83A1-F6EECF244321}">
                <p14:modId xmlns:p14="http://schemas.microsoft.com/office/powerpoint/2010/main" val="353478633"/>
              </p:ext>
            </p:extLst>
          </p:nvPr>
        </p:nvGraphicFramePr>
        <p:xfrm>
          <a:off x="875021" y="4658823"/>
          <a:ext cx="10515604" cy="823599"/>
        </p:xfrm>
        <a:graphic>
          <a:graphicData uri="http://schemas.openxmlformats.org/drawingml/2006/table">
            <a:tbl>
              <a:tblPr/>
              <a:tblGrid>
                <a:gridCol w="477982">
                  <a:extLst>
                    <a:ext uri="{9D8B030D-6E8A-4147-A177-3AD203B41FA5}">
                      <a16:colId xmlns:a16="http://schemas.microsoft.com/office/drawing/2014/main" val="2608516267"/>
                    </a:ext>
                  </a:extLst>
                </a:gridCol>
                <a:gridCol w="477982">
                  <a:extLst>
                    <a:ext uri="{9D8B030D-6E8A-4147-A177-3AD203B41FA5}">
                      <a16:colId xmlns:a16="http://schemas.microsoft.com/office/drawing/2014/main" val="540357350"/>
                    </a:ext>
                  </a:extLst>
                </a:gridCol>
                <a:gridCol w="477982">
                  <a:extLst>
                    <a:ext uri="{9D8B030D-6E8A-4147-A177-3AD203B41FA5}">
                      <a16:colId xmlns:a16="http://schemas.microsoft.com/office/drawing/2014/main" val="2334560219"/>
                    </a:ext>
                  </a:extLst>
                </a:gridCol>
                <a:gridCol w="477982">
                  <a:extLst>
                    <a:ext uri="{9D8B030D-6E8A-4147-A177-3AD203B41FA5}">
                      <a16:colId xmlns:a16="http://schemas.microsoft.com/office/drawing/2014/main" val="55072678"/>
                    </a:ext>
                  </a:extLst>
                </a:gridCol>
                <a:gridCol w="477982">
                  <a:extLst>
                    <a:ext uri="{9D8B030D-6E8A-4147-A177-3AD203B41FA5}">
                      <a16:colId xmlns:a16="http://schemas.microsoft.com/office/drawing/2014/main" val="3879291674"/>
                    </a:ext>
                  </a:extLst>
                </a:gridCol>
                <a:gridCol w="477982">
                  <a:extLst>
                    <a:ext uri="{9D8B030D-6E8A-4147-A177-3AD203B41FA5}">
                      <a16:colId xmlns:a16="http://schemas.microsoft.com/office/drawing/2014/main" val="2303931142"/>
                    </a:ext>
                  </a:extLst>
                </a:gridCol>
                <a:gridCol w="477982">
                  <a:extLst>
                    <a:ext uri="{9D8B030D-6E8A-4147-A177-3AD203B41FA5}">
                      <a16:colId xmlns:a16="http://schemas.microsoft.com/office/drawing/2014/main" val="4238800591"/>
                    </a:ext>
                  </a:extLst>
                </a:gridCol>
                <a:gridCol w="477982">
                  <a:extLst>
                    <a:ext uri="{9D8B030D-6E8A-4147-A177-3AD203B41FA5}">
                      <a16:colId xmlns:a16="http://schemas.microsoft.com/office/drawing/2014/main" val="540907353"/>
                    </a:ext>
                  </a:extLst>
                </a:gridCol>
                <a:gridCol w="477982">
                  <a:extLst>
                    <a:ext uri="{9D8B030D-6E8A-4147-A177-3AD203B41FA5}">
                      <a16:colId xmlns:a16="http://schemas.microsoft.com/office/drawing/2014/main" val="1572595442"/>
                    </a:ext>
                  </a:extLst>
                </a:gridCol>
                <a:gridCol w="477982">
                  <a:extLst>
                    <a:ext uri="{9D8B030D-6E8A-4147-A177-3AD203B41FA5}">
                      <a16:colId xmlns:a16="http://schemas.microsoft.com/office/drawing/2014/main" val="2792352549"/>
                    </a:ext>
                  </a:extLst>
                </a:gridCol>
                <a:gridCol w="477982">
                  <a:extLst>
                    <a:ext uri="{9D8B030D-6E8A-4147-A177-3AD203B41FA5}">
                      <a16:colId xmlns:a16="http://schemas.microsoft.com/office/drawing/2014/main" val="3135695890"/>
                    </a:ext>
                  </a:extLst>
                </a:gridCol>
                <a:gridCol w="477982">
                  <a:extLst>
                    <a:ext uri="{9D8B030D-6E8A-4147-A177-3AD203B41FA5}">
                      <a16:colId xmlns:a16="http://schemas.microsoft.com/office/drawing/2014/main" val="1101065522"/>
                    </a:ext>
                  </a:extLst>
                </a:gridCol>
                <a:gridCol w="477982">
                  <a:extLst>
                    <a:ext uri="{9D8B030D-6E8A-4147-A177-3AD203B41FA5}">
                      <a16:colId xmlns:a16="http://schemas.microsoft.com/office/drawing/2014/main" val="2841990081"/>
                    </a:ext>
                  </a:extLst>
                </a:gridCol>
                <a:gridCol w="477982">
                  <a:extLst>
                    <a:ext uri="{9D8B030D-6E8A-4147-A177-3AD203B41FA5}">
                      <a16:colId xmlns:a16="http://schemas.microsoft.com/office/drawing/2014/main" val="1227726440"/>
                    </a:ext>
                  </a:extLst>
                </a:gridCol>
                <a:gridCol w="477982">
                  <a:extLst>
                    <a:ext uri="{9D8B030D-6E8A-4147-A177-3AD203B41FA5}">
                      <a16:colId xmlns:a16="http://schemas.microsoft.com/office/drawing/2014/main" val="912808047"/>
                    </a:ext>
                  </a:extLst>
                </a:gridCol>
                <a:gridCol w="477982">
                  <a:extLst>
                    <a:ext uri="{9D8B030D-6E8A-4147-A177-3AD203B41FA5}">
                      <a16:colId xmlns:a16="http://schemas.microsoft.com/office/drawing/2014/main" val="247966417"/>
                    </a:ext>
                  </a:extLst>
                </a:gridCol>
                <a:gridCol w="477982">
                  <a:extLst>
                    <a:ext uri="{9D8B030D-6E8A-4147-A177-3AD203B41FA5}">
                      <a16:colId xmlns:a16="http://schemas.microsoft.com/office/drawing/2014/main" val="2568971291"/>
                    </a:ext>
                  </a:extLst>
                </a:gridCol>
                <a:gridCol w="477982">
                  <a:extLst>
                    <a:ext uri="{9D8B030D-6E8A-4147-A177-3AD203B41FA5}">
                      <a16:colId xmlns:a16="http://schemas.microsoft.com/office/drawing/2014/main" val="966587027"/>
                    </a:ext>
                  </a:extLst>
                </a:gridCol>
                <a:gridCol w="477982">
                  <a:extLst>
                    <a:ext uri="{9D8B030D-6E8A-4147-A177-3AD203B41FA5}">
                      <a16:colId xmlns:a16="http://schemas.microsoft.com/office/drawing/2014/main" val="2460272991"/>
                    </a:ext>
                  </a:extLst>
                </a:gridCol>
                <a:gridCol w="477982">
                  <a:extLst>
                    <a:ext uri="{9D8B030D-6E8A-4147-A177-3AD203B41FA5}">
                      <a16:colId xmlns:a16="http://schemas.microsoft.com/office/drawing/2014/main" val="741793378"/>
                    </a:ext>
                  </a:extLst>
                </a:gridCol>
                <a:gridCol w="477982">
                  <a:extLst>
                    <a:ext uri="{9D8B030D-6E8A-4147-A177-3AD203B41FA5}">
                      <a16:colId xmlns:a16="http://schemas.microsoft.com/office/drawing/2014/main" val="2425490913"/>
                    </a:ext>
                  </a:extLst>
                </a:gridCol>
                <a:gridCol w="477982">
                  <a:extLst>
                    <a:ext uri="{9D8B030D-6E8A-4147-A177-3AD203B41FA5}">
                      <a16:colId xmlns:a16="http://schemas.microsoft.com/office/drawing/2014/main" val="1417071729"/>
                    </a:ext>
                  </a:extLst>
                </a:gridCol>
              </a:tblGrid>
              <a:tr h="117657">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SP500</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AAL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BAC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COST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CVX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CL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DAL</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DIS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JNJ</a:t>
                      </a:r>
                    </a:p>
                  </a:txBody>
                  <a:tcPr marL="5515" marR="5515" marT="5515"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KO</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MCD</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NFLX</a:t>
                      </a:r>
                    </a:p>
                  </a:txBody>
                  <a:tcPr marL="5515" marR="5515" marT="5515" marB="0" anchor="b">
                    <a:lnL>
                      <a:noFill/>
                    </a:lnL>
                    <a:lnR>
                      <a:noFill/>
                    </a:lnR>
                    <a:lnT>
                      <a:noFill/>
                    </a:lnT>
                    <a:lnB>
                      <a:noFill/>
                    </a:lnB>
                    <a:solidFill>
                      <a:srgbClr val="FFFF00"/>
                    </a:solidFill>
                  </a:tcPr>
                </a:tc>
                <a:tc>
                  <a:txBody>
                    <a:bodyPr/>
                    <a:lstStyle/>
                    <a:p>
                      <a:pPr algn="l" fontAlgn="b"/>
                      <a:r>
                        <a:rPr lang="en-US" sz="700" b="0" i="0" u="none" strike="noStrike">
                          <a:solidFill>
                            <a:srgbClr val="000000"/>
                          </a:solidFill>
                          <a:effectLst/>
                          <a:latin typeface="Calibri" panose="020F0502020204030204" pitchFamily="34" charset="0"/>
                        </a:rPr>
                        <a:t>PEP</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PFE</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PG</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SBUX</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TMUS</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WFC</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WMT</a:t>
                      </a:r>
                    </a:p>
                  </a:txBody>
                  <a:tcPr marL="5515" marR="5515" marT="5515"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XOM</a:t>
                      </a:r>
                    </a:p>
                  </a:txBody>
                  <a:tcPr marL="5515" marR="5515" marT="5515" marB="0" anchor="b">
                    <a:lnL>
                      <a:noFill/>
                    </a:lnL>
                    <a:lnR>
                      <a:noFill/>
                    </a:lnR>
                    <a:lnT>
                      <a:noFill/>
                    </a:lnT>
                    <a:lnB>
                      <a:noFill/>
                    </a:lnB>
                  </a:tcPr>
                </a:tc>
                <a:extLst>
                  <a:ext uri="{0D108BD9-81ED-4DB2-BD59-A6C34878D82A}">
                    <a16:rowId xmlns:a16="http://schemas.microsoft.com/office/drawing/2014/main" val="2905272009"/>
                  </a:ext>
                </a:extLst>
              </a:tr>
              <a:tr h="117657">
                <a:tc>
                  <a:txBody>
                    <a:bodyPr/>
                    <a:lstStyle/>
                    <a:p>
                      <a:pPr algn="l" fontAlgn="b"/>
                      <a:r>
                        <a:rPr lang="en-US" sz="700" b="0" i="0" u="none" strike="noStrike">
                          <a:solidFill>
                            <a:srgbClr val="000000"/>
                          </a:solidFill>
                          <a:effectLst/>
                          <a:latin typeface="Calibri" panose="020F0502020204030204" pitchFamily="34" charset="0"/>
                        </a:rPr>
                        <a:t>count</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119</a:t>
                      </a:r>
                    </a:p>
                  </a:txBody>
                  <a:tcPr marL="5515" marR="5515" marT="5515" marB="0" anchor="b">
                    <a:lnL>
                      <a:noFill/>
                    </a:lnL>
                    <a:lnR>
                      <a:noFill/>
                    </a:lnR>
                    <a:lnT>
                      <a:noFill/>
                    </a:lnT>
                    <a:lnB>
                      <a:noFill/>
                    </a:lnB>
                  </a:tcPr>
                </a:tc>
                <a:extLst>
                  <a:ext uri="{0D108BD9-81ED-4DB2-BD59-A6C34878D82A}">
                    <a16:rowId xmlns:a16="http://schemas.microsoft.com/office/drawing/2014/main" val="4034661164"/>
                  </a:ext>
                </a:extLst>
              </a:tr>
              <a:tr h="117657">
                <a:tc>
                  <a:txBody>
                    <a:bodyPr/>
                    <a:lstStyle/>
                    <a:p>
                      <a:pPr algn="l" fontAlgn="b"/>
                      <a:r>
                        <a:rPr lang="en-US" sz="700" b="0" i="0" u="none" strike="noStrike">
                          <a:solidFill>
                            <a:srgbClr val="000000"/>
                          </a:solidFill>
                          <a:effectLst/>
                          <a:latin typeface="Calibri" panose="020F0502020204030204" pitchFamily="34" charset="0"/>
                        </a:rPr>
                        <a:t>mean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1.83104765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5.53372755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1.26526476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2.84832641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1.80156984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1.95091572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2.8624747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3.05537718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1.90291562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1.97400452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2.3410098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13.0043989</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1.89488274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1.98016985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1.53533459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4.58845047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1.8584931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4.31434975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1.74249642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1.62959201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1.53656463</a:t>
                      </a:r>
                    </a:p>
                  </a:txBody>
                  <a:tcPr marL="5515" marR="5515" marT="5515" marB="0" anchor="b">
                    <a:lnL>
                      <a:noFill/>
                    </a:lnL>
                    <a:lnR>
                      <a:noFill/>
                    </a:lnR>
                    <a:lnT>
                      <a:noFill/>
                    </a:lnT>
                    <a:lnB>
                      <a:noFill/>
                    </a:lnB>
                  </a:tcPr>
                </a:tc>
                <a:extLst>
                  <a:ext uri="{0D108BD9-81ED-4DB2-BD59-A6C34878D82A}">
                    <a16:rowId xmlns:a16="http://schemas.microsoft.com/office/drawing/2014/main" val="3154861862"/>
                  </a:ext>
                </a:extLst>
              </a:tr>
              <a:tr h="117657">
                <a:tc>
                  <a:txBody>
                    <a:bodyPr/>
                    <a:lstStyle/>
                    <a:p>
                      <a:pPr algn="l" fontAlgn="b"/>
                      <a:r>
                        <a:rPr lang="en-US" sz="700" b="0" i="0" u="none" strike="noStrike">
                          <a:solidFill>
                            <a:srgbClr val="000000"/>
                          </a:solidFill>
                          <a:effectLst/>
                          <a:latin typeface="Calibri" panose="020F0502020204030204" pitchFamily="34" charset="0"/>
                        </a:rPr>
                        <a:t>std</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0.53047462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3.00531932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0.57620666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1.41337537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0.37542312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0.51630954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1.5809339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1.27774506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0.6720489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0.52503617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1.02257909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12.9635067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0.6034693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0.6619695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0.41835587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2.38018104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0.42382978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2.35749814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0.50846301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0.48798236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0.21729116</a:t>
                      </a:r>
                    </a:p>
                  </a:txBody>
                  <a:tcPr marL="5515" marR="5515" marT="5515" marB="0" anchor="b">
                    <a:lnL>
                      <a:noFill/>
                    </a:lnL>
                    <a:lnR>
                      <a:noFill/>
                    </a:lnR>
                    <a:lnT>
                      <a:noFill/>
                    </a:lnT>
                    <a:lnB>
                      <a:noFill/>
                    </a:lnB>
                  </a:tcPr>
                </a:tc>
                <a:extLst>
                  <a:ext uri="{0D108BD9-81ED-4DB2-BD59-A6C34878D82A}">
                    <a16:rowId xmlns:a16="http://schemas.microsoft.com/office/drawing/2014/main" val="3099801780"/>
                  </a:ext>
                </a:extLst>
              </a:tr>
              <a:tr h="117657">
                <a:tc>
                  <a:txBody>
                    <a:bodyPr/>
                    <a:lstStyle/>
                    <a:p>
                      <a:pPr algn="l" fontAlgn="b"/>
                      <a:r>
                        <a:rPr lang="en-US" sz="700" b="0" i="0" u="none" strike="noStrike">
                          <a:solidFill>
                            <a:srgbClr val="000000"/>
                          </a:solidFill>
                          <a:effectLst/>
                          <a:latin typeface="Calibri" panose="020F0502020204030204" pitchFamily="34" charset="0"/>
                        </a:rPr>
                        <a:t>min</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0.96377553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0.88595174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0.36156827</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0.95704021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0.95987346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0.96568292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0.60883842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0.91783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0.93958825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0.85408017</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1.02606134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0.78036859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0.98843231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0.9879012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0.82458208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0.91060372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0.89699433</a:t>
                      </a:r>
                    </a:p>
                  </a:txBody>
                  <a:tcPr marL="5515" marR="5515" marT="5515" marB="0" anchor="b">
                    <a:lnL>
                      <a:noFill/>
                    </a:lnL>
                    <a:lnR>
                      <a:noFill/>
                    </a:lnR>
                    <a:lnT>
                      <a:noFill/>
                    </a:lnT>
                    <a:lnB>
                      <a:noFill/>
                    </a:lnB>
                  </a:tcPr>
                </a:tc>
                <a:extLst>
                  <a:ext uri="{0D108BD9-81ED-4DB2-BD59-A6C34878D82A}">
                    <a16:rowId xmlns:a16="http://schemas.microsoft.com/office/drawing/2014/main" val="2753170771"/>
                  </a:ext>
                </a:extLst>
              </a:tr>
              <a:tr h="117657">
                <a:tc>
                  <a:txBody>
                    <a:bodyPr/>
                    <a:lstStyle/>
                    <a:p>
                      <a:pPr algn="l" fontAlgn="b"/>
                      <a:r>
                        <a:rPr lang="en-US" sz="700" b="0" i="0" u="none" strike="noStrike" dirty="0">
                          <a:solidFill>
                            <a:srgbClr val="000000"/>
                          </a:solidFill>
                          <a:effectLst/>
                          <a:latin typeface="Calibri" panose="020F0502020204030204" pitchFamily="34" charset="0"/>
                        </a:rPr>
                        <a:t>max</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2.93820531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10.4623426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2.6299749</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6.50902856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2.44543175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2.66587586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5.41850951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5.75583508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3.14842513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3.20936811</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4.81955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43.4501631</a:t>
                      </a:r>
                    </a:p>
                  </a:txBody>
                  <a:tcPr marL="5515" marR="5515" marT="5515" marB="0" anchor="b">
                    <a:lnL>
                      <a:noFill/>
                    </a:lnL>
                    <a:lnR>
                      <a:noFill/>
                    </a:lnR>
                    <a:lnT>
                      <a:noFill/>
                    </a:lnT>
                    <a:lnB>
                      <a:noFill/>
                    </a:lnB>
                    <a:solidFill>
                      <a:srgbClr val="FFFF00"/>
                    </a:solidFill>
                  </a:tcPr>
                </a:tc>
                <a:tc>
                  <a:txBody>
                    <a:bodyPr/>
                    <a:lstStyle/>
                    <a:p>
                      <a:pPr algn="r" fontAlgn="b"/>
                      <a:r>
                        <a:rPr lang="en-US" sz="700" b="0" i="0" u="none" strike="noStrike">
                          <a:solidFill>
                            <a:srgbClr val="000000"/>
                          </a:solidFill>
                          <a:effectLst/>
                          <a:latin typeface="Calibri" panose="020F0502020204030204" pitchFamily="34" charset="0"/>
                        </a:rPr>
                        <a:t>3.15983786</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3.3337903</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2.76782565</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10.7465934</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2.6625178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9.22560132</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2.72763518</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2.90068771</a:t>
                      </a:r>
                    </a:p>
                  </a:txBody>
                  <a:tcPr marL="5515" marR="5515" marT="5515"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1.83651027</a:t>
                      </a:r>
                    </a:p>
                  </a:txBody>
                  <a:tcPr marL="5515" marR="5515" marT="5515" marB="0" anchor="b">
                    <a:lnL>
                      <a:noFill/>
                    </a:lnL>
                    <a:lnR>
                      <a:noFill/>
                    </a:lnR>
                    <a:lnT>
                      <a:noFill/>
                    </a:lnT>
                    <a:lnB>
                      <a:noFill/>
                    </a:lnB>
                  </a:tcPr>
                </a:tc>
                <a:extLst>
                  <a:ext uri="{0D108BD9-81ED-4DB2-BD59-A6C34878D82A}">
                    <a16:rowId xmlns:a16="http://schemas.microsoft.com/office/drawing/2014/main" val="4250833394"/>
                  </a:ext>
                </a:extLst>
              </a:tr>
              <a:tr h="117657">
                <a:tc>
                  <a:txBody>
                    <a:bodyPr/>
                    <a:lstStyle/>
                    <a:p>
                      <a:pPr algn="l" fontAlgn="b"/>
                      <a:r>
                        <a:rPr lang="en-US" sz="700" b="0" i="0" u="none" strike="noStrike">
                          <a:solidFill>
                            <a:srgbClr val="000000"/>
                          </a:solidFill>
                          <a:effectLst/>
                          <a:latin typeface="Calibri" panose="020F0502020204030204" pitchFamily="34" charset="0"/>
                        </a:rPr>
                        <a:t>ave_max = </a:t>
                      </a:r>
                    </a:p>
                  </a:txBody>
                  <a:tcPr marL="5515" marR="5515" marT="5515"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6.32446235</a:t>
                      </a:r>
                    </a:p>
                  </a:txBody>
                  <a:tcPr marL="5515" marR="5515" marT="5515" marB="0" anchor="b">
                    <a:lnL>
                      <a:noFill/>
                    </a:lnL>
                    <a:lnR>
                      <a:noFill/>
                    </a:lnR>
                    <a:lnT>
                      <a:noFill/>
                    </a:lnT>
                    <a:lnB>
                      <a:noFill/>
                    </a:lnB>
                    <a:solidFill>
                      <a:srgbClr val="FFFF00"/>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515" marR="5515" marT="5515" marB="0" anchor="b">
                    <a:lnL>
                      <a:noFill/>
                    </a:lnL>
                    <a:lnR>
                      <a:noFill/>
                    </a:lnR>
                    <a:lnT>
                      <a:noFill/>
                    </a:lnT>
                    <a:lnB>
                      <a:noFill/>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5515" marR="5515" marT="5515" marB="0" anchor="b">
                    <a:lnL>
                      <a:noFill/>
                    </a:lnL>
                    <a:lnR>
                      <a:noFill/>
                    </a:lnR>
                    <a:lnT>
                      <a:noFill/>
                    </a:lnT>
                    <a:lnB>
                      <a:noFill/>
                    </a:lnB>
                  </a:tcPr>
                </a:tc>
                <a:extLst>
                  <a:ext uri="{0D108BD9-81ED-4DB2-BD59-A6C34878D82A}">
                    <a16:rowId xmlns:a16="http://schemas.microsoft.com/office/drawing/2014/main" val="221075081"/>
                  </a:ext>
                </a:extLst>
              </a:tr>
            </a:tbl>
          </a:graphicData>
        </a:graphic>
      </p:graphicFrame>
    </p:spTree>
    <p:extLst>
      <p:ext uri="{BB962C8B-B14F-4D97-AF65-F5344CB8AC3E}">
        <p14:creationId xmlns:p14="http://schemas.microsoft.com/office/powerpoint/2010/main" val="329978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A418-4E7E-2C4E-B5C5-41272CB924EE}"/>
              </a:ext>
            </a:extLst>
          </p:cNvPr>
          <p:cNvSpPr>
            <a:spLocks noGrp="1"/>
          </p:cNvSpPr>
          <p:nvPr>
            <p:ph type="title"/>
          </p:nvPr>
        </p:nvSpPr>
        <p:spPr>
          <a:xfrm>
            <a:off x="838200" y="365126"/>
            <a:ext cx="10515600" cy="1001337"/>
          </a:xfrm>
        </p:spPr>
        <p:txBody>
          <a:bodyPr/>
          <a:lstStyle/>
          <a:p>
            <a:r>
              <a:rPr lang="en-US" dirty="0"/>
              <a:t>Relative Standard Deviation or Volatility </a:t>
            </a:r>
          </a:p>
        </p:txBody>
      </p:sp>
      <p:sp>
        <p:nvSpPr>
          <p:cNvPr id="3" name="Content Placeholder 2">
            <a:extLst>
              <a:ext uri="{FF2B5EF4-FFF2-40B4-BE49-F238E27FC236}">
                <a16:creationId xmlns:a16="http://schemas.microsoft.com/office/drawing/2014/main" id="{1643B42A-EBDD-E74A-9B20-787AF1A9F5C1}"/>
              </a:ext>
            </a:extLst>
          </p:cNvPr>
          <p:cNvSpPr>
            <a:spLocks noGrp="1"/>
          </p:cNvSpPr>
          <p:nvPr>
            <p:ph idx="1"/>
          </p:nvPr>
        </p:nvSpPr>
        <p:spPr>
          <a:xfrm>
            <a:off x="359040" y="2265866"/>
            <a:ext cx="10515600" cy="4227008"/>
          </a:xfrm>
        </p:spPr>
        <p:txBody>
          <a:bodyPr>
            <a:normAutofit fontScale="92500" lnSpcReduction="1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r>
              <a:rPr lang="en-US" dirty="0"/>
              <a:t>All within 3.5 to 5.5% with the </a:t>
            </a:r>
            <a:r>
              <a:rPr lang="en-US" dirty="0">
                <a:solidFill>
                  <a:schemeClr val="accent2">
                    <a:lumMod val="75000"/>
                  </a:schemeClr>
                </a:solidFill>
              </a:rPr>
              <a:t>2 oil &amp; gas assets </a:t>
            </a:r>
            <a:r>
              <a:rPr lang="en-US" dirty="0"/>
              <a:t>having the highest risk</a:t>
            </a:r>
          </a:p>
          <a:p>
            <a:r>
              <a:rPr lang="en-US" sz="2400" i="1" dirty="0"/>
              <a:t>Speculators and day traders love risky assets while long term favor more stable assets</a:t>
            </a:r>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B384423D-1DFA-F047-971E-65627C51B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12956"/>
            <a:ext cx="9264383" cy="4053168"/>
          </a:xfrm>
          <a:prstGeom prst="rect">
            <a:avLst/>
          </a:prstGeom>
        </p:spPr>
      </p:pic>
      <p:sp>
        <p:nvSpPr>
          <p:cNvPr id="8" name="TextBox 7">
            <a:extLst>
              <a:ext uri="{FF2B5EF4-FFF2-40B4-BE49-F238E27FC236}">
                <a16:creationId xmlns:a16="http://schemas.microsoft.com/office/drawing/2014/main" id="{EE7736A8-BCE8-EA4F-A4FA-0829E5EBB2A2}"/>
              </a:ext>
            </a:extLst>
          </p:cNvPr>
          <p:cNvSpPr txBox="1"/>
          <p:nvPr/>
        </p:nvSpPr>
        <p:spPr>
          <a:xfrm>
            <a:off x="7613596" y="1241174"/>
            <a:ext cx="4435283" cy="1477328"/>
          </a:xfrm>
          <a:prstGeom prst="rect">
            <a:avLst/>
          </a:prstGeom>
          <a:solidFill>
            <a:srgbClr val="FFFF00"/>
          </a:solidFill>
        </p:spPr>
        <p:txBody>
          <a:bodyPr wrap="square" rtlCol="0">
            <a:spAutoFit/>
          </a:bodyPr>
          <a:lstStyle/>
          <a:p>
            <a:r>
              <a:rPr lang="en-US" dirty="0"/>
              <a:t>Only leave one plot.</a:t>
            </a:r>
          </a:p>
          <a:p>
            <a:endParaRPr lang="en-US" dirty="0"/>
          </a:p>
          <a:p>
            <a:r>
              <a:rPr lang="en-US" dirty="0"/>
              <a:t>Make the graph as big as possible.</a:t>
            </a:r>
          </a:p>
          <a:p>
            <a:endParaRPr lang="en-US" dirty="0"/>
          </a:p>
          <a:p>
            <a:r>
              <a:rPr lang="en-US" dirty="0"/>
              <a:t>Collect all figures in a separate folder. </a:t>
            </a:r>
          </a:p>
        </p:txBody>
      </p:sp>
    </p:spTree>
    <p:extLst>
      <p:ext uri="{BB962C8B-B14F-4D97-AF65-F5344CB8AC3E}">
        <p14:creationId xmlns:p14="http://schemas.microsoft.com/office/powerpoint/2010/main" val="151706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BB06-5706-8E45-9B30-F37A3E1B6A12}"/>
              </a:ext>
            </a:extLst>
          </p:cNvPr>
          <p:cNvSpPr>
            <a:spLocks noGrp="1"/>
          </p:cNvSpPr>
          <p:nvPr>
            <p:ph type="title"/>
          </p:nvPr>
        </p:nvSpPr>
        <p:spPr>
          <a:xfrm>
            <a:off x="838200" y="365126"/>
            <a:ext cx="10515600" cy="1001338"/>
          </a:xfrm>
        </p:spPr>
        <p:txBody>
          <a:bodyPr/>
          <a:lstStyle/>
          <a:p>
            <a:r>
              <a:rPr lang="en-US" dirty="0"/>
              <a:t>Correlation Matrix of All Assets </a:t>
            </a:r>
          </a:p>
        </p:txBody>
      </p:sp>
      <p:sp>
        <p:nvSpPr>
          <p:cNvPr id="3" name="Content Placeholder 2">
            <a:extLst>
              <a:ext uri="{FF2B5EF4-FFF2-40B4-BE49-F238E27FC236}">
                <a16:creationId xmlns:a16="http://schemas.microsoft.com/office/drawing/2014/main" id="{971D751F-79D8-1E49-B651-29F593965A38}"/>
              </a:ext>
            </a:extLst>
          </p:cNvPr>
          <p:cNvSpPr>
            <a:spLocks noGrp="1"/>
          </p:cNvSpPr>
          <p:nvPr>
            <p:ph idx="1"/>
          </p:nvPr>
        </p:nvSpPr>
        <p:spPr>
          <a:xfrm>
            <a:off x="584627" y="5332658"/>
            <a:ext cx="10515600" cy="1059397"/>
          </a:xfrm>
        </p:spPr>
        <p:txBody>
          <a:bodyPr>
            <a:normAutofit/>
          </a:bodyPr>
          <a:lstStyle/>
          <a:p>
            <a:endParaRPr lang="en-US" sz="1600" dirty="0"/>
          </a:p>
          <a:p>
            <a:r>
              <a:rPr lang="en-US" sz="1600" dirty="0"/>
              <a:t>A measure of linear relationship between 2 assets…what is the impact of a change on one asset on the other asset?</a:t>
            </a:r>
          </a:p>
          <a:p>
            <a:r>
              <a:rPr lang="en-US" sz="1600" dirty="0"/>
              <a:t>Notice the level of correlation among assets within the same industry</a:t>
            </a:r>
          </a:p>
        </p:txBody>
      </p:sp>
      <p:sp>
        <p:nvSpPr>
          <p:cNvPr id="6" name="TextBox 5">
            <a:extLst>
              <a:ext uri="{FF2B5EF4-FFF2-40B4-BE49-F238E27FC236}">
                <a16:creationId xmlns:a16="http://schemas.microsoft.com/office/drawing/2014/main" id="{FD535C47-BC3B-C74F-88D5-E821F9B8F379}"/>
              </a:ext>
            </a:extLst>
          </p:cNvPr>
          <p:cNvSpPr txBox="1"/>
          <p:nvPr/>
        </p:nvSpPr>
        <p:spPr>
          <a:xfrm>
            <a:off x="484095" y="3250182"/>
            <a:ext cx="2709459" cy="2031325"/>
          </a:xfrm>
          <a:prstGeom prst="rect">
            <a:avLst/>
          </a:prstGeom>
          <a:solidFill>
            <a:srgbClr val="FFFF00"/>
          </a:solidFill>
        </p:spPr>
        <p:txBody>
          <a:bodyPr wrap="square" rtlCol="0">
            <a:spAutoFit/>
          </a:bodyPr>
          <a:lstStyle/>
          <a:p>
            <a:r>
              <a:rPr lang="en-US" dirty="0"/>
              <a:t>Highlight the correlating assets with better marking </a:t>
            </a:r>
            <a:r>
              <a:rPr lang="en-US" dirty="0">
                <a:sym typeface="Wingdings" pitchFamily="2" charset="2"/>
              </a:rPr>
              <a:t>.</a:t>
            </a:r>
            <a:br>
              <a:rPr lang="en-US" dirty="0">
                <a:sym typeface="Wingdings" pitchFamily="2" charset="2"/>
              </a:rPr>
            </a:br>
            <a:r>
              <a:rPr lang="en-US" dirty="0">
                <a:sym typeface="Wingdings" pitchFamily="2" charset="2"/>
              </a:rPr>
              <a:t>Re-arrange the assets to have assets from the same industries in pairs.</a:t>
            </a:r>
          </a:p>
          <a:p>
            <a:endParaRPr lang="en-US" dirty="0"/>
          </a:p>
        </p:txBody>
      </p:sp>
      <p:pic>
        <p:nvPicPr>
          <p:cNvPr id="9" name="Picture 8">
            <a:extLst>
              <a:ext uri="{FF2B5EF4-FFF2-40B4-BE49-F238E27FC236}">
                <a16:creationId xmlns:a16="http://schemas.microsoft.com/office/drawing/2014/main" id="{12BCD5B3-0E5C-E24D-8AD3-9DD67A741BD0}"/>
              </a:ext>
            </a:extLst>
          </p:cNvPr>
          <p:cNvPicPr>
            <a:picLocks noChangeAspect="1"/>
          </p:cNvPicPr>
          <p:nvPr/>
        </p:nvPicPr>
        <p:blipFill>
          <a:blip r:embed="rId2"/>
          <a:stretch>
            <a:fillRect/>
          </a:stretch>
        </p:blipFill>
        <p:spPr>
          <a:xfrm>
            <a:off x="484095" y="1427007"/>
            <a:ext cx="2892873" cy="1495025"/>
          </a:xfrm>
          <a:prstGeom prst="rect">
            <a:avLst/>
          </a:prstGeom>
        </p:spPr>
      </p:pic>
      <p:pic>
        <p:nvPicPr>
          <p:cNvPr id="12" name="Picture 11">
            <a:extLst>
              <a:ext uri="{FF2B5EF4-FFF2-40B4-BE49-F238E27FC236}">
                <a16:creationId xmlns:a16="http://schemas.microsoft.com/office/drawing/2014/main" id="{503F19CE-E435-7848-AC96-33F7E130AAD3}"/>
              </a:ext>
            </a:extLst>
          </p:cNvPr>
          <p:cNvPicPr>
            <a:picLocks noChangeAspect="1"/>
          </p:cNvPicPr>
          <p:nvPr/>
        </p:nvPicPr>
        <p:blipFill rotWithShape="1">
          <a:blip r:embed="rId3">
            <a:extLst>
              <a:ext uri="{28A0092B-C50C-407E-A947-70E740481C1C}">
                <a14:useLocalDpi xmlns:a14="http://schemas.microsoft.com/office/drawing/2010/main" val="0"/>
              </a:ext>
            </a:extLst>
          </a:blip>
          <a:srcRect l="8383" t="9340" r="16413" b="6242"/>
          <a:stretch/>
        </p:blipFill>
        <p:spPr>
          <a:xfrm>
            <a:off x="3477500" y="1312864"/>
            <a:ext cx="8294375" cy="4073395"/>
          </a:xfrm>
          <a:prstGeom prst="rect">
            <a:avLst/>
          </a:prstGeom>
        </p:spPr>
      </p:pic>
    </p:spTree>
    <p:extLst>
      <p:ext uri="{BB962C8B-B14F-4D97-AF65-F5344CB8AC3E}">
        <p14:creationId xmlns:p14="http://schemas.microsoft.com/office/powerpoint/2010/main" val="3445903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1324</Words>
  <Application>Microsoft Macintosh PowerPoint</Application>
  <PresentationFormat>Widescreen</PresentationFormat>
  <Paragraphs>393</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Predictive Analysis of 20 Large Cap US Assets </vt:lpstr>
      <vt:lpstr>Objective &amp; Scope</vt:lpstr>
      <vt:lpstr>Assets Included in the Analysis: S&amp;P500 (^GSPC)</vt:lpstr>
      <vt:lpstr>An extract from our work in Jupyter notebook</vt:lpstr>
      <vt:lpstr>Plot of monthly returns of all assets </vt:lpstr>
      <vt:lpstr>Monthly Return of 2 Oil &amp; Gas Assets </vt:lpstr>
      <vt:lpstr>Cumulative Return of all assets for the 10 years </vt:lpstr>
      <vt:lpstr>Relative Standard Deviation or Volatility </vt:lpstr>
      <vt:lpstr>Correlation Matrix of All Assets </vt:lpstr>
      <vt:lpstr>Predict the future Price of 2 assets with relative high and low STD – CVX and NFLX</vt:lpstr>
      <vt:lpstr>Predict the future Price of 2 assets with relative high and low STD – CVX and NFLX</vt:lpstr>
      <vt:lpstr>Integrity of Data of the 2 Assets </vt:lpstr>
      <vt:lpstr>Conclusions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20 Large Cap US Assets </dc:title>
  <dc:creator>Clay Beaver</dc:creator>
  <cp:lastModifiedBy>Irina Kim</cp:lastModifiedBy>
  <cp:revision>21</cp:revision>
  <dcterms:created xsi:type="dcterms:W3CDTF">2020-06-20T19:48:04Z</dcterms:created>
  <dcterms:modified xsi:type="dcterms:W3CDTF">2020-06-21T16:04:17Z</dcterms:modified>
</cp:coreProperties>
</file>