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59" r:id="rId4"/>
    <p:sldId id="257" r:id="rId5"/>
    <p:sldId id="261" r:id="rId6"/>
    <p:sldId id="264" r:id="rId7"/>
    <p:sldId id="271" r:id="rId8"/>
    <p:sldId id="262" r:id="rId9"/>
    <p:sldId id="263" r:id="rId10"/>
    <p:sldId id="265" r:id="rId11"/>
    <p:sldId id="266" r:id="rId12"/>
    <p:sldId id="267"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8A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18" autoAdjust="0"/>
    <p:restoredTop sz="94660"/>
  </p:normalViewPr>
  <p:slideViewPr>
    <p:cSldViewPr snapToGrid="0">
      <p:cViewPr varScale="1">
        <p:scale>
          <a:sx n="91" d="100"/>
          <a:sy n="91" d="100"/>
        </p:scale>
        <p:origin x="1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483A9-E084-4649-A19B-B92CB0DE91A3}" type="datetimeFigureOut">
              <a:rPr lang="en-US" smtClean="0"/>
              <a:t>6/21/2020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464D38-78EB-6A4F-BCA2-1B202E646C54}" type="slidenum">
              <a:rPr lang="en-US" smtClean="0"/>
              <a:t>‹#›</a:t>
            </a:fld>
            <a:endParaRPr lang="en-US"/>
          </a:p>
        </p:txBody>
      </p:sp>
    </p:spTree>
    <p:extLst>
      <p:ext uri="{BB962C8B-B14F-4D97-AF65-F5344CB8AC3E}">
        <p14:creationId xmlns:p14="http://schemas.microsoft.com/office/powerpoint/2010/main" val="37533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highest peaks are not from SP500 – it is actually from Netflix.</a:t>
            </a:r>
          </a:p>
          <a:p>
            <a:r>
              <a:rPr lang="en-US" dirty="0"/>
              <a:t>”Cut the wire / Cut the cord” – that’s when Netflix started going off the trend.</a:t>
            </a:r>
          </a:p>
          <a:p>
            <a:endParaRPr lang="en-US" dirty="0"/>
          </a:p>
        </p:txBody>
      </p:sp>
      <p:sp>
        <p:nvSpPr>
          <p:cNvPr id="4" name="Slide Number Placeholder 3"/>
          <p:cNvSpPr>
            <a:spLocks noGrp="1"/>
          </p:cNvSpPr>
          <p:nvPr>
            <p:ph type="sldNum" sz="quarter" idx="5"/>
          </p:nvPr>
        </p:nvSpPr>
        <p:spPr/>
        <p:txBody>
          <a:bodyPr/>
          <a:lstStyle/>
          <a:p>
            <a:fld id="{5B0439F7-BA01-A541-95AE-C6E45E2F4003}" type="slidenum">
              <a:rPr lang="en-US" smtClean="0"/>
              <a:t>5</a:t>
            </a:fld>
            <a:endParaRPr lang="en-US"/>
          </a:p>
        </p:txBody>
      </p:sp>
    </p:spTree>
    <p:extLst>
      <p:ext uri="{BB962C8B-B14F-4D97-AF65-F5344CB8AC3E}">
        <p14:creationId xmlns:p14="http://schemas.microsoft.com/office/powerpoint/2010/main" val="2508813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This is a continuation of the previous slide. Now, when we look closer at two companies within the same industry, we can observe this behavior from the presented histogram plot.</a:t>
            </a:r>
          </a:p>
        </p:txBody>
      </p:sp>
      <p:sp>
        <p:nvSpPr>
          <p:cNvPr id="4" name="Slide Number Placeholder 3"/>
          <p:cNvSpPr>
            <a:spLocks noGrp="1"/>
          </p:cNvSpPr>
          <p:nvPr>
            <p:ph type="sldNum" sz="quarter" idx="5"/>
          </p:nvPr>
        </p:nvSpPr>
        <p:spPr/>
        <p:txBody>
          <a:bodyPr/>
          <a:lstStyle/>
          <a:p>
            <a:fld id="{5B0439F7-BA01-A541-95AE-C6E45E2F4003}" type="slidenum">
              <a:rPr lang="en-US" smtClean="0"/>
              <a:t>6</a:t>
            </a:fld>
            <a:endParaRPr lang="en-US"/>
          </a:p>
        </p:txBody>
      </p:sp>
    </p:spTree>
    <p:extLst>
      <p:ext uri="{BB962C8B-B14F-4D97-AF65-F5344CB8AC3E}">
        <p14:creationId xmlns:p14="http://schemas.microsoft.com/office/powerpoint/2010/main" val="3479521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Note: focus on accumulative returns. Where investors make or lose money. </a:t>
            </a:r>
            <a:br>
              <a:rPr lang="en-US" dirty="0"/>
            </a:br>
            <a:r>
              <a:rPr lang="en-US" dirty="0"/>
              <a:t>Long-term investors see 1.5 – 3.0 times the return over 10 years period.</a:t>
            </a:r>
          </a:p>
          <a:p>
            <a:r>
              <a:rPr lang="en-US" dirty="0"/>
              <a:t>Speculators capture gains on the volatility of short-term market movements. </a:t>
            </a:r>
          </a:p>
        </p:txBody>
      </p:sp>
      <p:sp>
        <p:nvSpPr>
          <p:cNvPr id="4" name="Slide Number Placeholder 3"/>
          <p:cNvSpPr>
            <a:spLocks noGrp="1"/>
          </p:cNvSpPr>
          <p:nvPr>
            <p:ph type="sldNum" sz="quarter" idx="5"/>
          </p:nvPr>
        </p:nvSpPr>
        <p:spPr/>
        <p:txBody>
          <a:bodyPr/>
          <a:lstStyle/>
          <a:p>
            <a:fld id="{5B0439F7-BA01-A541-95AE-C6E45E2F4003}" type="slidenum">
              <a:rPr lang="en-US" smtClean="0"/>
              <a:t>8</a:t>
            </a:fld>
            <a:endParaRPr lang="en-US"/>
          </a:p>
        </p:txBody>
      </p:sp>
    </p:spTree>
    <p:extLst>
      <p:ext uri="{BB962C8B-B14F-4D97-AF65-F5344CB8AC3E}">
        <p14:creationId xmlns:p14="http://schemas.microsoft.com/office/powerpoint/2010/main" val="2168716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a:t>
            </a:r>
          </a:p>
        </p:txBody>
      </p:sp>
      <p:sp>
        <p:nvSpPr>
          <p:cNvPr id="4" name="Slide Number Placeholder 3"/>
          <p:cNvSpPr>
            <a:spLocks noGrp="1"/>
          </p:cNvSpPr>
          <p:nvPr>
            <p:ph type="sldNum" sz="quarter" idx="5"/>
          </p:nvPr>
        </p:nvSpPr>
        <p:spPr/>
        <p:txBody>
          <a:bodyPr/>
          <a:lstStyle/>
          <a:p>
            <a:fld id="{5B0439F7-BA01-A541-95AE-C6E45E2F4003}" type="slidenum">
              <a:rPr lang="en-US" smtClean="0"/>
              <a:t>9</a:t>
            </a:fld>
            <a:endParaRPr lang="en-US"/>
          </a:p>
        </p:txBody>
      </p:sp>
    </p:spTree>
    <p:extLst>
      <p:ext uri="{BB962C8B-B14F-4D97-AF65-F5344CB8AC3E}">
        <p14:creationId xmlns:p14="http://schemas.microsoft.com/office/powerpoint/2010/main" val="4018700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a:t>
            </a:r>
          </a:p>
        </p:txBody>
      </p:sp>
      <p:sp>
        <p:nvSpPr>
          <p:cNvPr id="4" name="Slide Number Placeholder 3"/>
          <p:cNvSpPr>
            <a:spLocks noGrp="1"/>
          </p:cNvSpPr>
          <p:nvPr>
            <p:ph type="sldNum" sz="quarter" idx="5"/>
          </p:nvPr>
        </p:nvSpPr>
        <p:spPr/>
        <p:txBody>
          <a:bodyPr/>
          <a:lstStyle/>
          <a:p>
            <a:fld id="{5B0439F7-BA01-A541-95AE-C6E45E2F4003}" type="slidenum">
              <a:rPr lang="en-US" smtClean="0"/>
              <a:t>11</a:t>
            </a:fld>
            <a:endParaRPr lang="en-US"/>
          </a:p>
        </p:txBody>
      </p:sp>
    </p:spTree>
    <p:extLst>
      <p:ext uri="{BB962C8B-B14F-4D97-AF65-F5344CB8AC3E}">
        <p14:creationId xmlns:p14="http://schemas.microsoft.com/office/powerpoint/2010/main" val="3024818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0439F7-BA01-A541-95AE-C6E45E2F4003}" type="slidenum">
              <a:rPr lang="en-US" smtClean="0"/>
              <a:t>12</a:t>
            </a:fld>
            <a:endParaRPr lang="en-US"/>
          </a:p>
        </p:txBody>
      </p:sp>
    </p:spTree>
    <p:extLst>
      <p:ext uri="{BB962C8B-B14F-4D97-AF65-F5344CB8AC3E}">
        <p14:creationId xmlns:p14="http://schemas.microsoft.com/office/powerpoint/2010/main" val="1231067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of your data is in the box.</a:t>
            </a:r>
          </a:p>
          <a:p>
            <a:r>
              <a:rPr lang="en-US" dirty="0"/>
              <a:t>Orange line is the median.</a:t>
            </a:r>
          </a:p>
          <a:p>
            <a:r>
              <a:rPr lang="en-US" dirty="0"/>
              <a:t>The narrower the box the more data is closer to the median.</a:t>
            </a:r>
          </a:p>
          <a:p>
            <a:endParaRPr lang="en-US" dirty="0"/>
          </a:p>
          <a:p>
            <a:r>
              <a:rPr lang="en-US" dirty="0" err="1"/>
              <a:t>Outlierss</a:t>
            </a:r>
            <a:endParaRPr lang="en-US" dirty="0"/>
          </a:p>
        </p:txBody>
      </p:sp>
      <p:sp>
        <p:nvSpPr>
          <p:cNvPr id="4" name="Slide Number Placeholder 3"/>
          <p:cNvSpPr>
            <a:spLocks noGrp="1"/>
          </p:cNvSpPr>
          <p:nvPr>
            <p:ph type="sldNum" sz="quarter" idx="5"/>
          </p:nvPr>
        </p:nvSpPr>
        <p:spPr/>
        <p:txBody>
          <a:bodyPr/>
          <a:lstStyle/>
          <a:p>
            <a:fld id="{5B0439F7-BA01-A541-95AE-C6E45E2F4003}" type="slidenum">
              <a:rPr lang="en-US" smtClean="0"/>
              <a:t>13</a:t>
            </a:fld>
            <a:endParaRPr lang="en-US"/>
          </a:p>
        </p:txBody>
      </p:sp>
    </p:spTree>
    <p:extLst>
      <p:ext uri="{BB962C8B-B14F-4D97-AF65-F5344CB8AC3E}">
        <p14:creationId xmlns:p14="http://schemas.microsoft.com/office/powerpoint/2010/main" val="763483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7C5EA-AD28-42FF-9791-A9C72F8683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20E8E6-7A09-421E-82C6-5DD7B704C8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EBC288-9072-410C-8D4B-44CADF623546}"/>
              </a:ext>
            </a:extLst>
          </p:cNvPr>
          <p:cNvSpPr>
            <a:spLocks noGrp="1"/>
          </p:cNvSpPr>
          <p:nvPr>
            <p:ph type="dt" sz="half" idx="10"/>
          </p:nvPr>
        </p:nvSpPr>
        <p:spPr/>
        <p:txBody>
          <a:bodyPr/>
          <a:lstStyle/>
          <a:p>
            <a:fld id="{C1CC7F00-77D2-4F43-9191-B15704280A39}" type="datetimeFigureOut">
              <a:rPr lang="en-US" smtClean="0"/>
              <a:t>6/21/2020</a:t>
            </a:fld>
            <a:endParaRPr lang="en-US"/>
          </a:p>
        </p:txBody>
      </p:sp>
      <p:sp>
        <p:nvSpPr>
          <p:cNvPr id="5" name="Footer Placeholder 4">
            <a:extLst>
              <a:ext uri="{FF2B5EF4-FFF2-40B4-BE49-F238E27FC236}">
                <a16:creationId xmlns:a16="http://schemas.microsoft.com/office/drawing/2014/main" id="{B9742229-AB9B-45B5-B822-F0B704AC61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8BA798-A2F9-420F-9E75-73C84F5629AF}"/>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438241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D8BCA-6CD9-4D2C-B68F-2E9101D5E7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1CBFA2-F20C-44E6-8532-862C5DD080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FBA73-88FE-4D4C-982E-9B4D08865DC8}"/>
              </a:ext>
            </a:extLst>
          </p:cNvPr>
          <p:cNvSpPr>
            <a:spLocks noGrp="1"/>
          </p:cNvSpPr>
          <p:nvPr>
            <p:ph type="dt" sz="half" idx="10"/>
          </p:nvPr>
        </p:nvSpPr>
        <p:spPr/>
        <p:txBody>
          <a:bodyPr/>
          <a:lstStyle/>
          <a:p>
            <a:fld id="{C1CC7F00-77D2-4F43-9191-B15704280A39}" type="datetimeFigureOut">
              <a:rPr lang="en-US" smtClean="0"/>
              <a:t>6/21/2020</a:t>
            </a:fld>
            <a:endParaRPr lang="en-US"/>
          </a:p>
        </p:txBody>
      </p:sp>
      <p:sp>
        <p:nvSpPr>
          <p:cNvPr id="5" name="Footer Placeholder 4">
            <a:extLst>
              <a:ext uri="{FF2B5EF4-FFF2-40B4-BE49-F238E27FC236}">
                <a16:creationId xmlns:a16="http://schemas.microsoft.com/office/drawing/2014/main" id="{127790B3-594A-4E65-A94C-ECDF8C9B7D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EA9C4A-A2E5-4747-B66E-E113790CE0CC}"/>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2670032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8FB096-4734-4F68-81C4-C5856EC5FB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058007-0E77-4B12-A838-B13FB5D989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781248-D908-4D0D-897A-1DB7F2EF3713}"/>
              </a:ext>
            </a:extLst>
          </p:cNvPr>
          <p:cNvSpPr>
            <a:spLocks noGrp="1"/>
          </p:cNvSpPr>
          <p:nvPr>
            <p:ph type="dt" sz="half" idx="10"/>
          </p:nvPr>
        </p:nvSpPr>
        <p:spPr/>
        <p:txBody>
          <a:bodyPr/>
          <a:lstStyle/>
          <a:p>
            <a:fld id="{C1CC7F00-77D2-4F43-9191-B15704280A39}" type="datetimeFigureOut">
              <a:rPr lang="en-US" smtClean="0"/>
              <a:t>6/21/2020</a:t>
            </a:fld>
            <a:endParaRPr lang="en-US"/>
          </a:p>
        </p:txBody>
      </p:sp>
      <p:sp>
        <p:nvSpPr>
          <p:cNvPr id="5" name="Footer Placeholder 4">
            <a:extLst>
              <a:ext uri="{FF2B5EF4-FFF2-40B4-BE49-F238E27FC236}">
                <a16:creationId xmlns:a16="http://schemas.microsoft.com/office/drawing/2014/main" id="{200A4400-48AE-4ABB-B6FA-2E3A82DD98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02678-6A78-469D-BA74-92EC30F54EC8}"/>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3201841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63F4E-7BBF-48B2-9219-B07A3CFA88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FD5A60-AB3A-45FD-A408-BE7483A0D9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609C9C-C239-490F-ABB6-AEA54E879BD4}"/>
              </a:ext>
            </a:extLst>
          </p:cNvPr>
          <p:cNvSpPr>
            <a:spLocks noGrp="1"/>
          </p:cNvSpPr>
          <p:nvPr>
            <p:ph type="dt" sz="half" idx="10"/>
          </p:nvPr>
        </p:nvSpPr>
        <p:spPr/>
        <p:txBody>
          <a:bodyPr/>
          <a:lstStyle/>
          <a:p>
            <a:fld id="{C1CC7F00-77D2-4F43-9191-B15704280A39}" type="datetimeFigureOut">
              <a:rPr lang="en-US" smtClean="0"/>
              <a:t>6/21/2020</a:t>
            </a:fld>
            <a:endParaRPr lang="en-US"/>
          </a:p>
        </p:txBody>
      </p:sp>
      <p:sp>
        <p:nvSpPr>
          <p:cNvPr id="5" name="Footer Placeholder 4">
            <a:extLst>
              <a:ext uri="{FF2B5EF4-FFF2-40B4-BE49-F238E27FC236}">
                <a16:creationId xmlns:a16="http://schemas.microsoft.com/office/drawing/2014/main" id="{18B66A03-C6A3-49E9-BC63-8814938F81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D0E39B-9E8D-4BB6-9D88-AC1EF9DC859C}"/>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2351957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13691-541E-4F20-81C4-9CC3842110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D6181C-245E-4672-A03F-508996089B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1E6702-E152-4D28-9BDB-634AB8774B8C}"/>
              </a:ext>
            </a:extLst>
          </p:cNvPr>
          <p:cNvSpPr>
            <a:spLocks noGrp="1"/>
          </p:cNvSpPr>
          <p:nvPr>
            <p:ph type="dt" sz="half" idx="10"/>
          </p:nvPr>
        </p:nvSpPr>
        <p:spPr/>
        <p:txBody>
          <a:bodyPr/>
          <a:lstStyle/>
          <a:p>
            <a:fld id="{C1CC7F00-77D2-4F43-9191-B15704280A39}" type="datetimeFigureOut">
              <a:rPr lang="en-US" smtClean="0"/>
              <a:t>6/21/2020</a:t>
            </a:fld>
            <a:endParaRPr lang="en-US"/>
          </a:p>
        </p:txBody>
      </p:sp>
      <p:sp>
        <p:nvSpPr>
          <p:cNvPr id="5" name="Footer Placeholder 4">
            <a:extLst>
              <a:ext uri="{FF2B5EF4-FFF2-40B4-BE49-F238E27FC236}">
                <a16:creationId xmlns:a16="http://schemas.microsoft.com/office/drawing/2014/main" id="{845DEC99-D93D-4633-8DBA-4EC5E5E2ED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08A876-B329-4C66-B7C7-74DE8BE920A6}"/>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354347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6005A-4D33-4DB0-B7B8-4AEDACE233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C538DE-346A-47EF-9586-BD59F93E74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30051B-0DD2-4FBC-A930-BD2B31C10F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188671-CA1D-4008-A1F7-822824F5F9EE}"/>
              </a:ext>
            </a:extLst>
          </p:cNvPr>
          <p:cNvSpPr>
            <a:spLocks noGrp="1"/>
          </p:cNvSpPr>
          <p:nvPr>
            <p:ph type="dt" sz="half" idx="10"/>
          </p:nvPr>
        </p:nvSpPr>
        <p:spPr/>
        <p:txBody>
          <a:bodyPr/>
          <a:lstStyle/>
          <a:p>
            <a:fld id="{C1CC7F00-77D2-4F43-9191-B15704280A39}" type="datetimeFigureOut">
              <a:rPr lang="en-US" smtClean="0"/>
              <a:t>6/21/2020</a:t>
            </a:fld>
            <a:endParaRPr lang="en-US"/>
          </a:p>
        </p:txBody>
      </p:sp>
      <p:sp>
        <p:nvSpPr>
          <p:cNvPr id="6" name="Footer Placeholder 5">
            <a:extLst>
              <a:ext uri="{FF2B5EF4-FFF2-40B4-BE49-F238E27FC236}">
                <a16:creationId xmlns:a16="http://schemas.microsoft.com/office/drawing/2014/main" id="{483D8E49-FBCE-458A-BA41-BA502029AB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EBAE11-E56F-4398-8362-D9C7CDDC736B}"/>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4135737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AA854-B6F5-4F12-8C43-3560E9E665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70DC15-A565-44E0-9945-44CDF3E971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9471C0-BBD0-423B-BFAD-248AB25104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614BA4-0F15-4552-8B96-8BC6A42E71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4C63B7-E373-44B5-8E78-F2E469CCB0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CB3A01-63BE-4BCD-AFB6-C79A37924BA9}"/>
              </a:ext>
            </a:extLst>
          </p:cNvPr>
          <p:cNvSpPr>
            <a:spLocks noGrp="1"/>
          </p:cNvSpPr>
          <p:nvPr>
            <p:ph type="dt" sz="half" idx="10"/>
          </p:nvPr>
        </p:nvSpPr>
        <p:spPr/>
        <p:txBody>
          <a:bodyPr/>
          <a:lstStyle/>
          <a:p>
            <a:fld id="{C1CC7F00-77D2-4F43-9191-B15704280A39}" type="datetimeFigureOut">
              <a:rPr lang="en-US" smtClean="0"/>
              <a:t>6/21/2020</a:t>
            </a:fld>
            <a:endParaRPr lang="en-US"/>
          </a:p>
        </p:txBody>
      </p:sp>
      <p:sp>
        <p:nvSpPr>
          <p:cNvPr id="8" name="Footer Placeholder 7">
            <a:extLst>
              <a:ext uri="{FF2B5EF4-FFF2-40B4-BE49-F238E27FC236}">
                <a16:creationId xmlns:a16="http://schemas.microsoft.com/office/drawing/2014/main" id="{42AF38A3-5C91-491F-8D04-8BAB9EB9C1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3CF855-6106-460B-A548-D64402AEE972}"/>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3229250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4B1AE-A37F-420C-9016-9B1E2F7C15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BF9E69-2660-4F70-B117-09CE29552865}"/>
              </a:ext>
            </a:extLst>
          </p:cNvPr>
          <p:cNvSpPr>
            <a:spLocks noGrp="1"/>
          </p:cNvSpPr>
          <p:nvPr>
            <p:ph type="dt" sz="half" idx="10"/>
          </p:nvPr>
        </p:nvSpPr>
        <p:spPr/>
        <p:txBody>
          <a:bodyPr/>
          <a:lstStyle/>
          <a:p>
            <a:fld id="{C1CC7F00-77D2-4F43-9191-B15704280A39}" type="datetimeFigureOut">
              <a:rPr lang="en-US" smtClean="0"/>
              <a:t>6/21/2020</a:t>
            </a:fld>
            <a:endParaRPr lang="en-US"/>
          </a:p>
        </p:txBody>
      </p:sp>
      <p:sp>
        <p:nvSpPr>
          <p:cNvPr id="4" name="Footer Placeholder 3">
            <a:extLst>
              <a:ext uri="{FF2B5EF4-FFF2-40B4-BE49-F238E27FC236}">
                <a16:creationId xmlns:a16="http://schemas.microsoft.com/office/drawing/2014/main" id="{4550C797-010C-401F-B1B4-00115C4ADF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DAA48D-54FA-4B2A-A1E1-38AF5719D99B}"/>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1348250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F2FB08-AC92-4342-BF37-6C3741B271CB}"/>
              </a:ext>
            </a:extLst>
          </p:cNvPr>
          <p:cNvSpPr>
            <a:spLocks noGrp="1"/>
          </p:cNvSpPr>
          <p:nvPr>
            <p:ph type="dt" sz="half" idx="10"/>
          </p:nvPr>
        </p:nvSpPr>
        <p:spPr/>
        <p:txBody>
          <a:bodyPr/>
          <a:lstStyle/>
          <a:p>
            <a:fld id="{C1CC7F00-77D2-4F43-9191-B15704280A39}" type="datetimeFigureOut">
              <a:rPr lang="en-US" smtClean="0"/>
              <a:t>6/21/2020</a:t>
            </a:fld>
            <a:endParaRPr lang="en-US"/>
          </a:p>
        </p:txBody>
      </p:sp>
      <p:sp>
        <p:nvSpPr>
          <p:cNvPr id="3" name="Footer Placeholder 2">
            <a:extLst>
              <a:ext uri="{FF2B5EF4-FFF2-40B4-BE49-F238E27FC236}">
                <a16:creationId xmlns:a16="http://schemas.microsoft.com/office/drawing/2014/main" id="{2D8917DD-7896-47ED-A589-DE4BFA7327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85D540-8334-46E2-AC3F-6BD73E993A81}"/>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1212950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D69D8-EF69-4D83-B0C9-26D6B32E1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50E03B-B6DB-4DE3-B87C-87467CDA59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A3A543-456F-4AFE-ACD5-37AB065E5B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A01AF6-348C-48C1-8678-EEF6F3572D1D}"/>
              </a:ext>
            </a:extLst>
          </p:cNvPr>
          <p:cNvSpPr>
            <a:spLocks noGrp="1"/>
          </p:cNvSpPr>
          <p:nvPr>
            <p:ph type="dt" sz="half" idx="10"/>
          </p:nvPr>
        </p:nvSpPr>
        <p:spPr/>
        <p:txBody>
          <a:bodyPr/>
          <a:lstStyle/>
          <a:p>
            <a:fld id="{C1CC7F00-77D2-4F43-9191-B15704280A39}" type="datetimeFigureOut">
              <a:rPr lang="en-US" smtClean="0"/>
              <a:t>6/21/2020</a:t>
            </a:fld>
            <a:endParaRPr lang="en-US"/>
          </a:p>
        </p:txBody>
      </p:sp>
      <p:sp>
        <p:nvSpPr>
          <p:cNvPr id="6" name="Footer Placeholder 5">
            <a:extLst>
              <a:ext uri="{FF2B5EF4-FFF2-40B4-BE49-F238E27FC236}">
                <a16:creationId xmlns:a16="http://schemas.microsoft.com/office/drawing/2014/main" id="{308A8F81-68B3-4CB4-91EB-D85BECF6F4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3F70A3-584F-482B-8354-D78E789E2AAA}"/>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3316072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01557-9ED2-4412-800F-A879CF5F0D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681876-E61A-4EF9-8E24-A3D8C9FE41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E0F321-4FBF-4E5B-92E4-2681750A75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D13CA3-4752-4D0C-B936-385F3048FB1D}"/>
              </a:ext>
            </a:extLst>
          </p:cNvPr>
          <p:cNvSpPr>
            <a:spLocks noGrp="1"/>
          </p:cNvSpPr>
          <p:nvPr>
            <p:ph type="dt" sz="half" idx="10"/>
          </p:nvPr>
        </p:nvSpPr>
        <p:spPr/>
        <p:txBody>
          <a:bodyPr/>
          <a:lstStyle/>
          <a:p>
            <a:fld id="{C1CC7F00-77D2-4F43-9191-B15704280A39}" type="datetimeFigureOut">
              <a:rPr lang="en-US" smtClean="0"/>
              <a:t>6/21/2020</a:t>
            </a:fld>
            <a:endParaRPr lang="en-US"/>
          </a:p>
        </p:txBody>
      </p:sp>
      <p:sp>
        <p:nvSpPr>
          <p:cNvPr id="6" name="Footer Placeholder 5">
            <a:extLst>
              <a:ext uri="{FF2B5EF4-FFF2-40B4-BE49-F238E27FC236}">
                <a16:creationId xmlns:a16="http://schemas.microsoft.com/office/drawing/2014/main" id="{B95F5E55-2FFE-4CEE-9676-5B72903B24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3C5EDB-C934-449C-AF25-7CC09D526E0D}"/>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3665923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DB2549-050D-49F0-B0EF-B033344491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4D069A-98D4-42A7-9B03-3C4DCE1B14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A381D2-3021-44A6-B46B-596851A654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CC7F00-77D2-4F43-9191-B15704280A39}" type="datetimeFigureOut">
              <a:rPr lang="en-US" smtClean="0"/>
              <a:t>6/21/2020</a:t>
            </a:fld>
            <a:endParaRPr lang="en-US"/>
          </a:p>
        </p:txBody>
      </p:sp>
      <p:sp>
        <p:nvSpPr>
          <p:cNvPr id="5" name="Footer Placeholder 4">
            <a:extLst>
              <a:ext uri="{FF2B5EF4-FFF2-40B4-BE49-F238E27FC236}">
                <a16:creationId xmlns:a16="http://schemas.microsoft.com/office/drawing/2014/main" id="{6B125FB4-BEE5-4A7A-A99B-9274337C3B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648B74-1874-494C-AE78-8ECCBB0565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BD2A14-8032-4EA8-8C9D-F90F9B8358FA}" type="slidenum">
              <a:rPr lang="en-US" smtClean="0"/>
              <a:t>‹#›</a:t>
            </a:fld>
            <a:endParaRPr lang="en-US"/>
          </a:p>
        </p:txBody>
      </p:sp>
    </p:spTree>
    <p:extLst>
      <p:ext uri="{BB962C8B-B14F-4D97-AF65-F5344CB8AC3E}">
        <p14:creationId xmlns:p14="http://schemas.microsoft.com/office/powerpoint/2010/main" val="3394442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7D288-8A8E-4186-9E14-DF54196C6385}"/>
              </a:ext>
            </a:extLst>
          </p:cNvPr>
          <p:cNvSpPr>
            <a:spLocks noGrp="1"/>
          </p:cNvSpPr>
          <p:nvPr>
            <p:ph type="ctrTitle"/>
          </p:nvPr>
        </p:nvSpPr>
        <p:spPr/>
        <p:txBody>
          <a:bodyPr/>
          <a:lstStyle/>
          <a:p>
            <a:r>
              <a:rPr lang="en-US" dirty="0"/>
              <a:t>Predictive Analysis of 20 Large Cap US Assets </a:t>
            </a:r>
          </a:p>
        </p:txBody>
      </p:sp>
      <p:sp>
        <p:nvSpPr>
          <p:cNvPr id="3" name="Subtitle 2">
            <a:extLst>
              <a:ext uri="{FF2B5EF4-FFF2-40B4-BE49-F238E27FC236}">
                <a16:creationId xmlns:a16="http://schemas.microsoft.com/office/drawing/2014/main" id="{E31036EB-8688-4FA0-A734-AE4DC7293181}"/>
              </a:ext>
            </a:extLst>
          </p:cNvPr>
          <p:cNvSpPr>
            <a:spLocks noGrp="1"/>
          </p:cNvSpPr>
          <p:nvPr>
            <p:ph type="subTitle" idx="1"/>
          </p:nvPr>
        </p:nvSpPr>
        <p:spPr/>
        <p:txBody>
          <a:bodyPr/>
          <a:lstStyle/>
          <a:p>
            <a:r>
              <a:rPr lang="en-US" dirty="0"/>
              <a:t>Proj1- Team#09 </a:t>
            </a:r>
          </a:p>
          <a:p>
            <a:endParaRPr lang="en-US" dirty="0"/>
          </a:p>
        </p:txBody>
      </p:sp>
    </p:spTree>
    <p:extLst>
      <p:ext uri="{BB962C8B-B14F-4D97-AF65-F5344CB8AC3E}">
        <p14:creationId xmlns:p14="http://schemas.microsoft.com/office/powerpoint/2010/main" val="1502914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BB06-5706-8E45-9B30-F37A3E1B6A12}"/>
              </a:ext>
            </a:extLst>
          </p:cNvPr>
          <p:cNvSpPr>
            <a:spLocks noGrp="1"/>
          </p:cNvSpPr>
          <p:nvPr>
            <p:ph type="title"/>
          </p:nvPr>
        </p:nvSpPr>
        <p:spPr>
          <a:xfrm>
            <a:off x="838200" y="365126"/>
            <a:ext cx="10515600" cy="1001338"/>
          </a:xfrm>
        </p:spPr>
        <p:txBody>
          <a:bodyPr/>
          <a:lstStyle/>
          <a:p>
            <a:r>
              <a:rPr lang="en-US" dirty="0">
                <a:latin typeface="Times New Roman" panose="02020603050405020304" pitchFamily="18" charset="0"/>
                <a:cs typeface="Times New Roman" panose="02020603050405020304" pitchFamily="18" charset="0"/>
              </a:rPr>
              <a:t>Correlation Matrix of All Assets </a:t>
            </a:r>
          </a:p>
        </p:txBody>
      </p:sp>
      <p:sp>
        <p:nvSpPr>
          <p:cNvPr id="3" name="Content Placeholder 2">
            <a:extLst>
              <a:ext uri="{FF2B5EF4-FFF2-40B4-BE49-F238E27FC236}">
                <a16:creationId xmlns:a16="http://schemas.microsoft.com/office/drawing/2014/main" id="{971D751F-79D8-1E49-B651-29F593965A38}"/>
              </a:ext>
            </a:extLst>
          </p:cNvPr>
          <p:cNvSpPr>
            <a:spLocks noGrp="1"/>
          </p:cNvSpPr>
          <p:nvPr>
            <p:ph idx="1"/>
          </p:nvPr>
        </p:nvSpPr>
        <p:spPr>
          <a:xfrm>
            <a:off x="507099" y="5777836"/>
            <a:ext cx="10515600" cy="1059397"/>
          </a:xfrm>
        </p:spPr>
        <p:txBody>
          <a:bodyPr>
            <a:normAutofit/>
          </a:bodyPr>
          <a:lstStyle/>
          <a:p>
            <a:endParaRPr lang="en-US" sz="1600" dirty="0"/>
          </a:p>
          <a:p>
            <a:r>
              <a:rPr lang="en-US" sz="1600" dirty="0"/>
              <a:t>A measure of linear relationship between 2 assets…what is the impact of a change on one asset on the other asset?</a:t>
            </a:r>
          </a:p>
          <a:p>
            <a:r>
              <a:rPr lang="en-US" sz="1600" dirty="0"/>
              <a:t>Notice the level of correlation among assets within the same industry</a:t>
            </a:r>
          </a:p>
        </p:txBody>
      </p:sp>
      <p:sp>
        <p:nvSpPr>
          <p:cNvPr id="6" name="TextBox 5">
            <a:extLst>
              <a:ext uri="{FF2B5EF4-FFF2-40B4-BE49-F238E27FC236}">
                <a16:creationId xmlns:a16="http://schemas.microsoft.com/office/drawing/2014/main" id="{FD535C47-BC3B-C74F-88D5-E821F9B8F379}"/>
              </a:ext>
            </a:extLst>
          </p:cNvPr>
          <p:cNvSpPr txBox="1"/>
          <p:nvPr/>
        </p:nvSpPr>
        <p:spPr>
          <a:xfrm>
            <a:off x="484095" y="2889455"/>
            <a:ext cx="2892873" cy="2031325"/>
          </a:xfrm>
          <a:prstGeom prst="rect">
            <a:avLst/>
          </a:prstGeom>
          <a:solidFill>
            <a:srgbClr val="FFFF00"/>
          </a:solidFill>
        </p:spPr>
        <p:txBody>
          <a:bodyPr wrap="square" rtlCol="0">
            <a:spAutoFit/>
          </a:bodyPr>
          <a:lstStyle/>
          <a:p>
            <a:r>
              <a:rPr lang="en-US" dirty="0"/>
              <a:t>Highlight the correlating assets with better marking </a:t>
            </a:r>
            <a:r>
              <a:rPr lang="en-US" dirty="0">
                <a:sym typeface="Wingdings" pitchFamily="2" charset="2"/>
              </a:rPr>
              <a:t>.</a:t>
            </a:r>
            <a:br>
              <a:rPr lang="en-US" dirty="0">
                <a:sym typeface="Wingdings" pitchFamily="2" charset="2"/>
              </a:rPr>
            </a:br>
            <a:r>
              <a:rPr lang="en-US" dirty="0">
                <a:sym typeface="Wingdings" pitchFamily="2" charset="2"/>
              </a:rPr>
              <a:t>Re-arrange the assets to have assets from the same industries in pairs.</a:t>
            </a:r>
          </a:p>
          <a:p>
            <a:endParaRPr lang="en-US" dirty="0"/>
          </a:p>
        </p:txBody>
      </p:sp>
      <p:pic>
        <p:nvPicPr>
          <p:cNvPr id="9" name="Picture 8">
            <a:extLst>
              <a:ext uri="{FF2B5EF4-FFF2-40B4-BE49-F238E27FC236}">
                <a16:creationId xmlns:a16="http://schemas.microsoft.com/office/drawing/2014/main" id="{12BCD5B3-0E5C-E24D-8AD3-9DD67A741BD0}"/>
              </a:ext>
            </a:extLst>
          </p:cNvPr>
          <p:cNvPicPr>
            <a:picLocks noChangeAspect="1"/>
          </p:cNvPicPr>
          <p:nvPr/>
        </p:nvPicPr>
        <p:blipFill>
          <a:blip r:embed="rId2"/>
          <a:stretch>
            <a:fillRect/>
          </a:stretch>
        </p:blipFill>
        <p:spPr>
          <a:xfrm>
            <a:off x="484095" y="1427007"/>
            <a:ext cx="2892873" cy="1495025"/>
          </a:xfrm>
          <a:prstGeom prst="rect">
            <a:avLst/>
          </a:prstGeom>
        </p:spPr>
      </p:pic>
      <p:pic>
        <p:nvPicPr>
          <p:cNvPr id="8" name="Picture 7">
            <a:extLst>
              <a:ext uri="{FF2B5EF4-FFF2-40B4-BE49-F238E27FC236}">
                <a16:creationId xmlns:a16="http://schemas.microsoft.com/office/drawing/2014/main" id="{07904EA0-FA62-4DBC-9C46-4F736B4901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2242" y="1427008"/>
            <a:ext cx="8083568" cy="3905650"/>
          </a:xfrm>
          <a:prstGeom prst="rect">
            <a:avLst/>
          </a:prstGeom>
        </p:spPr>
      </p:pic>
      <p:sp>
        <p:nvSpPr>
          <p:cNvPr id="11" name="Oval 10">
            <a:extLst>
              <a:ext uri="{FF2B5EF4-FFF2-40B4-BE49-F238E27FC236}">
                <a16:creationId xmlns:a16="http://schemas.microsoft.com/office/drawing/2014/main" id="{AD4A2842-8196-41FA-B1B6-F316FD196B0E}"/>
              </a:ext>
            </a:extLst>
          </p:cNvPr>
          <p:cNvSpPr/>
          <p:nvPr/>
        </p:nvSpPr>
        <p:spPr>
          <a:xfrm rot="20195107">
            <a:off x="4077478" y="1767623"/>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50A1EE1-7E98-409D-BB46-B3FBC36181E5}"/>
              </a:ext>
            </a:extLst>
          </p:cNvPr>
          <p:cNvSpPr/>
          <p:nvPr/>
        </p:nvSpPr>
        <p:spPr>
          <a:xfrm rot="20195107">
            <a:off x="4731198" y="2092802"/>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687C895-A22E-4080-848C-A7A3503BE9CE}"/>
              </a:ext>
            </a:extLst>
          </p:cNvPr>
          <p:cNvSpPr/>
          <p:nvPr/>
        </p:nvSpPr>
        <p:spPr>
          <a:xfrm rot="20195107">
            <a:off x="5365967" y="2417982"/>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27FEE74-88DA-43D9-BDEA-438EBD5D2C9B}"/>
              </a:ext>
            </a:extLst>
          </p:cNvPr>
          <p:cNvSpPr/>
          <p:nvPr/>
        </p:nvSpPr>
        <p:spPr>
          <a:xfrm rot="20195107">
            <a:off x="6014718" y="2768327"/>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01151F52-4DC6-454F-BA69-B61D4752A041}"/>
              </a:ext>
            </a:extLst>
          </p:cNvPr>
          <p:cNvSpPr/>
          <p:nvPr/>
        </p:nvSpPr>
        <p:spPr>
          <a:xfrm rot="20195107">
            <a:off x="6643540" y="3110892"/>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7D086EC-C14B-4B46-9871-0C5AC8D1D8C5}"/>
              </a:ext>
            </a:extLst>
          </p:cNvPr>
          <p:cNvSpPr/>
          <p:nvPr/>
        </p:nvSpPr>
        <p:spPr>
          <a:xfrm rot="20195107">
            <a:off x="7282502" y="3445069"/>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7798F41-0D3B-4AE6-AE9B-137CEB07158D}"/>
              </a:ext>
            </a:extLst>
          </p:cNvPr>
          <p:cNvSpPr/>
          <p:nvPr/>
        </p:nvSpPr>
        <p:spPr>
          <a:xfrm rot="20195107">
            <a:off x="7911322" y="3789166"/>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02BDBB4-7F68-4CDB-9E63-3126797D54E8}"/>
              </a:ext>
            </a:extLst>
          </p:cNvPr>
          <p:cNvSpPr/>
          <p:nvPr/>
        </p:nvSpPr>
        <p:spPr>
          <a:xfrm rot="20195107">
            <a:off x="8567061" y="4124875"/>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3A7717C1-48DF-4E6C-AD3E-87406709B893}"/>
              </a:ext>
            </a:extLst>
          </p:cNvPr>
          <p:cNvSpPr/>
          <p:nvPr/>
        </p:nvSpPr>
        <p:spPr>
          <a:xfrm rot="20195107">
            <a:off x="9201041" y="4468639"/>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F07A1BF-0FE8-45B0-A47D-52224B0A0D72}"/>
              </a:ext>
            </a:extLst>
          </p:cNvPr>
          <p:cNvSpPr/>
          <p:nvPr/>
        </p:nvSpPr>
        <p:spPr>
          <a:xfrm rot="20195107">
            <a:off x="9838250" y="4812404"/>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1C88600C-A171-4424-B32E-0D14F2CDC366}"/>
              </a:ext>
            </a:extLst>
          </p:cNvPr>
          <p:cNvSpPr/>
          <p:nvPr/>
        </p:nvSpPr>
        <p:spPr>
          <a:xfrm rot="20195107">
            <a:off x="8940583" y="2657288"/>
            <a:ext cx="312922" cy="307733"/>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1A186E8B-876F-485F-BF64-B8ECAE7D9C70}"/>
              </a:ext>
            </a:extLst>
          </p:cNvPr>
          <p:cNvSpPr/>
          <p:nvPr/>
        </p:nvSpPr>
        <p:spPr>
          <a:xfrm rot="20195107">
            <a:off x="7974151" y="2829316"/>
            <a:ext cx="312922" cy="307733"/>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A431DF4-0388-4DD8-9E87-630E438DF370}"/>
              </a:ext>
            </a:extLst>
          </p:cNvPr>
          <p:cNvSpPr/>
          <p:nvPr/>
        </p:nvSpPr>
        <p:spPr>
          <a:xfrm rot="20195107">
            <a:off x="10219205" y="2493255"/>
            <a:ext cx="312922" cy="307733"/>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560534C7-5A5E-48E2-B437-24C63B626F95}"/>
              </a:ext>
            </a:extLst>
          </p:cNvPr>
          <p:cNvSpPr/>
          <p:nvPr/>
        </p:nvSpPr>
        <p:spPr>
          <a:xfrm rot="20195107">
            <a:off x="7343977" y="2657288"/>
            <a:ext cx="312922" cy="307733"/>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E0E594DE-E601-4BD3-842B-9CF23A6D1F90}"/>
              </a:ext>
            </a:extLst>
          </p:cNvPr>
          <p:cNvSpPr/>
          <p:nvPr/>
        </p:nvSpPr>
        <p:spPr>
          <a:xfrm rot="20195107">
            <a:off x="6059072" y="3168270"/>
            <a:ext cx="312922" cy="307733"/>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00907E2E-AB57-4358-A821-94840F2C96E5}"/>
              </a:ext>
            </a:extLst>
          </p:cNvPr>
          <p:cNvSpPr/>
          <p:nvPr/>
        </p:nvSpPr>
        <p:spPr>
          <a:xfrm rot="20195107">
            <a:off x="8594574" y="3347784"/>
            <a:ext cx="312922" cy="307733"/>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CF0ACCB-FBBA-4AAB-BEAC-C60EEF4FB704}"/>
              </a:ext>
            </a:extLst>
          </p:cNvPr>
          <p:cNvSpPr/>
          <p:nvPr/>
        </p:nvSpPr>
        <p:spPr>
          <a:xfrm>
            <a:off x="3802120" y="5351405"/>
            <a:ext cx="5153637" cy="79383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80A92D7D-2235-4700-BE9E-8BBDE5568FF0}"/>
              </a:ext>
            </a:extLst>
          </p:cNvPr>
          <p:cNvSpPr/>
          <p:nvPr/>
        </p:nvSpPr>
        <p:spPr>
          <a:xfrm rot="20195107">
            <a:off x="3912986" y="5435740"/>
            <a:ext cx="312922" cy="307733"/>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FC3F874-28B7-402F-945C-08AFA410CB34}"/>
              </a:ext>
            </a:extLst>
          </p:cNvPr>
          <p:cNvSpPr/>
          <p:nvPr/>
        </p:nvSpPr>
        <p:spPr>
          <a:xfrm>
            <a:off x="3864725" y="5842462"/>
            <a:ext cx="576105" cy="24481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4358DBCD-F3DD-45FB-9777-BEBB0F277420}"/>
              </a:ext>
            </a:extLst>
          </p:cNvPr>
          <p:cNvSpPr txBox="1"/>
          <p:nvPr/>
        </p:nvSpPr>
        <p:spPr>
          <a:xfrm>
            <a:off x="4218670" y="5437505"/>
            <a:ext cx="4747060"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 Displays a higher correlation in the table with other assets compared to the assets it’s own category excluding SP500</a:t>
            </a:r>
          </a:p>
        </p:txBody>
      </p:sp>
      <p:sp>
        <p:nvSpPr>
          <p:cNvPr id="42" name="TextBox 41">
            <a:extLst>
              <a:ext uri="{FF2B5EF4-FFF2-40B4-BE49-F238E27FC236}">
                <a16:creationId xmlns:a16="http://schemas.microsoft.com/office/drawing/2014/main" id="{331174E2-3417-4575-A0F0-E38FF181B388}"/>
              </a:ext>
            </a:extLst>
          </p:cNvPr>
          <p:cNvSpPr txBox="1"/>
          <p:nvPr/>
        </p:nvSpPr>
        <p:spPr>
          <a:xfrm>
            <a:off x="4410024" y="5846770"/>
            <a:ext cx="3241593"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 Correlation between assets in the same category</a:t>
            </a:r>
          </a:p>
        </p:txBody>
      </p:sp>
      <p:sp>
        <p:nvSpPr>
          <p:cNvPr id="43" name="Oval 42">
            <a:extLst>
              <a:ext uri="{FF2B5EF4-FFF2-40B4-BE49-F238E27FC236}">
                <a16:creationId xmlns:a16="http://schemas.microsoft.com/office/drawing/2014/main" id="{C8D75EC6-9032-408A-A1D2-D1E419A4F732}"/>
              </a:ext>
            </a:extLst>
          </p:cNvPr>
          <p:cNvSpPr/>
          <p:nvPr/>
        </p:nvSpPr>
        <p:spPr>
          <a:xfrm rot="20195107">
            <a:off x="9245472" y="3171781"/>
            <a:ext cx="312922" cy="307733"/>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83738F99-2D5A-45C7-9BCE-7737A04F344F}"/>
              </a:ext>
            </a:extLst>
          </p:cNvPr>
          <p:cNvSpPr/>
          <p:nvPr/>
        </p:nvSpPr>
        <p:spPr>
          <a:xfrm rot="20195107">
            <a:off x="7011150" y="2649647"/>
            <a:ext cx="312922" cy="307733"/>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E6E59B8C-53DF-4E45-AE18-41D0112A19A0}"/>
              </a:ext>
            </a:extLst>
          </p:cNvPr>
          <p:cNvSpPr/>
          <p:nvPr/>
        </p:nvSpPr>
        <p:spPr>
          <a:xfrm rot="20195107">
            <a:off x="9886377" y="2319167"/>
            <a:ext cx="312922" cy="307733"/>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EE40F7ED-E242-43BF-9C72-175F26C15D8B}"/>
              </a:ext>
            </a:extLst>
          </p:cNvPr>
          <p:cNvSpPr txBox="1"/>
          <p:nvPr/>
        </p:nvSpPr>
        <p:spPr>
          <a:xfrm>
            <a:off x="478136" y="4753979"/>
            <a:ext cx="2907222" cy="1200329"/>
          </a:xfrm>
          <a:prstGeom prst="rect">
            <a:avLst/>
          </a:prstGeom>
          <a:solidFill>
            <a:srgbClr val="92D050"/>
          </a:solidFill>
        </p:spPr>
        <p:txBody>
          <a:bodyPr wrap="square" rtlCol="0">
            <a:spAutoFit/>
          </a:bodyPr>
          <a:lstStyle/>
          <a:p>
            <a:r>
              <a:rPr lang="en-US" dirty="0"/>
              <a:t>Added highlights and went through to find higher correlation in the general matrix</a:t>
            </a:r>
          </a:p>
        </p:txBody>
      </p:sp>
    </p:spTree>
    <p:extLst>
      <p:ext uri="{BB962C8B-B14F-4D97-AF65-F5344CB8AC3E}">
        <p14:creationId xmlns:p14="http://schemas.microsoft.com/office/powerpoint/2010/main" val="3445903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E013-A6ED-9C47-99A7-8731D6B609C0}"/>
              </a:ext>
            </a:extLst>
          </p:cNvPr>
          <p:cNvSpPr>
            <a:spLocks noGrp="1"/>
          </p:cNvSpPr>
          <p:nvPr>
            <p:ph type="title"/>
          </p:nvPr>
        </p:nvSpPr>
        <p:spPr>
          <a:xfrm>
            <a:off x="838200" y="-116449"/>
            <a:ext cx="10515600" cy="907560"/>
          </a:xfrm>
        </p:spPr>
        <p:txBody>
          <a:bodyPr>
            <a:normAutofit/>
          </a:bodyPr>
          <a:lstStyle/>
          <a:p>
            <a:r>
              <a:rPr lang="en-US" sz="2000" dirty="0">
                <a:latin typeface="Times New Roman" panose="02020603050405020304" pitchFamily="18" charset="0"/>
                <a:cs typeface="Times New Roman" panose="02020603050405020304" pitchFamily="18" charset="0"/>
              </a:rPr>
              <a:t>Predict the future Price of 2 assets with relative high and low STD – CVX and NFLX</a:t>
            </a:r>
          </a:p>
        </p:txBody>
      </p:sp>
      <p:sp>
        <p:nvSpPr>
          <p:cNvPr id="3" name="Content Placeholder 2">
            <a:extLst>
              <a:ext uri="{FF2B5EF4-FFF2-40B4-BE49-F238E27FC236}">
                <a16:creationId xmlns:a16="http://schemas.microsoft.com/office/drawing/2014/main" id="{866BC438-487C-114A-874B-2E091C4E17A5}"/>
              </a:ext>
            </a:extLst>
          </p:cNvPr>
          <p:cNvSpPr>
            <a:spLocks noGrp="1"/>
          </p:cNvSpPr>
          <p:nvPr>
            <p:ph idx="1"/>
          </p:nvPr>
        </p:nvSpPr>
        <p:spPr>
          <a:xfrm>
            <a:off x="838200" y="4680729"/>
            <a:ext cx="10740775" cy="1659973"/>
          </a:xfrm>
        </p:spPr>
        <p:txBody>
          <a:bodyPr>
            <a:normAutofit/>
          </a:bodyPr>
          <a:lstStyle/>
          <a:p>
            <a:r>
              <a:rPr lang="en-US" sz="2000" dirty="0">
                <a:highlight>
                  <a:srgbClr val="FFFF00"/>
                </a:highlight>
              </a:rPr>
              <a:t>The actual closing price for CVX at the end of Jan 2020 is 104.37, while Feb is 90.93 </a:t>
            </a:r>
          </a:p>
          <a:p>
            <a:r>
              <a:rPr lang="en-US" sz="2000" dirty="0">
                <a:highlight>
                  <a:srgbClr val="FFFF00"/>
                </a:highlight>
              </a:rPr>
              <a:t>The STD of CVX price is 18.1 the Jan forecasted price is within +/- CVX std, while Feb is outside the std. This can be attributed to the price war between Russia and Saudi Arabia that send crude price tumbling to the negative. </a:t>
            </a:r>
          </a:p>
        </p:txBody>
      </p:sp>
      <p:sp>
        <p:nvSpPr>
          <p:cNvPr id="4" name="TextBox 3">
            <a:extLst>
              <a:ext uri="{FF2B5EF4-FFF2-40B4-BE49-F238E27FC236}">
                <a16:creationId xmlns:a16="http://schemas.microsoft.com/office/drawing/2014/main" id="{ED322F9C-C4B6-304A-A79F-37EC6DE80E68}"/>
              </a:ext>
            </a:extLst>
          </p:cNvPr>
          <p:cNvSpPr txBox="1"/>
          <p:nvPr/>
        </p:nvSpPr>
        <p:spPr>
          <a:xfrm>
            <a:off x="5369977" y="6017536"/>
            <a:ext cx="6049413" cy="646331"/>
          </a:xfrm>
          <a:prstGeom prst="rect">
            <a:avLst/>
          </a:prstGeom>
          <a:solidFill>
            <a:srgbClr val="FFFF00"/>
          </a:solidFill>
        </p:spPr>
        <p:txBody>
          <a:bodyPr wrap="none" rtlCol="0">
            <a:spAutoFit/>
          </a:bodyPr>
          <a:lstStyle/>
          <a:p>
            <a:r>
              <a:rPr lang="en-US" dirty="0"/>
              <a:t>Keep the CVX but replace with an updated plot.</a:t>
            </a:r>
          </a:p>
          <a:p>
            <a:r>
              <a:rPr lang="en-US" dirty="0"/>
              <a:t>Note: open to change, if more interesting companies observed.</a:t>
            </a:r>
          </a:p>
        </p:txBody>
      </p:sp>
      <p:pic>
        <p:nvPicPr>
          <p:cNvPr id="10" name="Picture 9">
            <a:extLst>
              <a:ext uri="{FF2B5EF4-FFF2-40B4-BE49-F238E27FC236}">
                <a16:creationId xmlns:a16="http://schemas.microsoft.com/office/drawing/2014/main" id="{C15A032C-218D-4C7A-A6E2-DC7BDB07A6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567" y="487023"/>
            <a:ext cx="7021585" cy="4177256"/>
          </a:xfrm>
          <a:prstGeom prst="rect">
            <a:avLst/>
          </a:prstGeom>
        </p:spPr>
      </p:pic>
      <p:sp>
        <p:nvSpPr>
          <p:cNvPr id="11" name="TextBox 10">
            <a:extLst>
              <a:ext uri="{FF2B5EF4-FFF2-40B4-BE49-F238E27FC236}">
                <a16:creationId xmlns:a16="http://schemas.microsoft.com/office/drawing/2014/main" id="{88245CC6-E68E-4C11-88F2-DD852286A96E}"/>
              </a:ext>
            </a:extLst>
          </p:cNvPr>
          <p:cNvSpPr txBox="1"/>
          <p:nvPr/>
        </p:nvSpPr>
        <p:spPr>
          <a:xfrm>
            <a:off x="8263119" y="1577106"/>
            <a:ext cx="2907222" cy="369332"/>
          </a:xfrm>
          <a:prstGeom prst="rect">
            <a:avLst/>
          </a:prstGeom>
          <a:solidFill>
            <a:srgbClr val="92D050"/>
          </a:solidFill>
        </p:spPr>
        <p:txBody>
          <a:bodyPr wrap="square" rtlCol="0">
            <a:spAutoFit/>
          </a:bodyPr>
          <a:lstStyle/>
          <a:p>
            <a:r>
              <a:rPr lang="en-US" dirty="0"/>
              <a:t>Updated the Image</a:t>
            </a:r>
          </a:p>
        </p:txBody>
      </p:sp>
    </p:spTree>
    <p:extLst>
      <p:ext uri="{BB962C8B-B14F-4D97-AF65-F5344CB8AC3E}">
        <p14:creationId xmlns:p14="http://schemas.microsoft.com/office/powerpoint/2010/main" val="3516587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F4A97-91BC-C041-973D-18C7349FC943}"/>
              </a:ext>
            </a:extLst>
          </p:cNvPr>
          <p:cNvSpPr>
            <a:spLocks noGrp="1"/>
          </p:cNvSpPr>
          <p:nvPr>
            <p:ph type="title"/>
          </p:nvPr>
        </p:nvSpPr>
        <p:spPr>
          <a:xfrm>
            <a:off x="838200" y="365126"/>
            <a:ext cx="10515600" cy="315912"/>
          </a:xfrm>
        </p:spPr>
        <p:txBody>
          <a:bodyPr>
            <a:normAutofit fontScale="90000"/>
          </a:bodyPr>
          <a:lstStyle/>
          <a:p>
            <a:r>
              <a:rPr lang="en-US" sz="2400" dirty="0">
                <a:latin typeface="Times New Roman" panose="02020603050405020304" pitchFamily="18" charset="0"/>
                <a:cs typeface="Times New Roman" panose="02020603050405020304" pitchFamily="18" charset="0"/>
              </a:rPr>
              <a:t>Predict the future Price of 2 assets with relative high and low STD – CVX and NFLX</a:t>
            </a:r>
          </a:p>
        </p:txBody>
      </p:sp>
      <p:sp>
        <p:nvSpPr>
          <p:cNvPr id="6" name="Content Placeholder 5">
            <a:extLst>
              <a:ext uri="{FF2B5EF4-FFF2-40B4-BE49-F238E27FC236}">
                <a16:creationId xmlns:a16="http://schemas.microsoft.com/office/drawing/2014/main" id="{65459BF0-1114-FA4C-9EB7-B4B4BE7D96E2}"/>
              </a:ext>
            </a:extLst>
          </p:cNvPr>
          <p:cNvSpPr>
            <a:spLocks noGrp="1"/>
          </p:cNvSpPr>
          <p:nvPr>
            <p:ph idx="1"/>
          </p:nvPr>
        </p:nvSpPr>
        <p:spPr>
          <a:xfrm>
            <a:off x="578141" y="4865611"/>
            <a:ext cx="10515600" cy="1685986"/>
          </a:xfrm>
        </p:spPr>
        <p:txBody>
          <a:bodyPr>
            <a:normAutofit/>
          </a:bodyPr>
          <a:lstStyle/>
          <a:p>
            <a:r>
              <a:rPr lang="en-US" sz="2000" dirty="0">
                <a:highlight>
                  <a:srgbClr val="FFFF00"/>
                </a:highlight>
              </a:rPr>
              <a:t>The actual closing price for NFLX at the end of Jan 2020 is </a:t>
            </a:r>
            <a:r>
              <a:rPr lang="en-US" sz="2000" strike="sngStrike" dirty="0">
                <a:highlight>
                  <a:srgbClr val="FFFF00"/>
                </a:highlight>
              </a:rPr>
              <a:t>123.06</a:t>
            </a:r>
            <a:r>
              <a:rPr lang="en-US" sz="2000" dirty="0">
                <a:highlight>
                  <a:srgbClr val="FFFF00"/>
                </a:highlight>
              </a:rPr>
              <a:t>, while Feb is </a:t>
            </a:r>
            <a:r>
              <a:rPr lang="en-US" sz="2000" strike="sngStrike" dirty="0">
                <a:highlight>
                  <a:srgbClr val="FFFF00"/>
                </a:highlight>
              </a:rPr>
              <a:t>112.48</a:t>
            </a:r>
          </a:p>
          <a:p>
            <a:r>
              <a:rPr lang="en-US" sz="2000" dirty="0">
                <a:highlight>
                  <a:srgbClr val="FFFF00"/>
                </a:highlight>
              </a:rPr>
              <a:t> The STD of NFLX price is </a:t>
            </a:r>
            <a:r>
              <a:rPr lang="en-US" sz="2000" strike="sngStrike" dirty="0">
                <a:highlight>
                  <a:srgbClr val="FFFF00"/>
                </a:highlight>
              </a:rPr>
              <a:t>18.83…the Jan forecasted price is outside +/- PG std, while Feb is within the std. This can be attributed to the “Jan effect” when companies announce their annual returns. </a:t>
            </a:r>
          </a:p>
          <a:p>
            <a:endParaRPr lang="en-US" dirty="0">
              <a:highlight>
                <a:srgbClr val="FFFF00"/>
              </a:highlight>
            </a:endParaRPr>
          </a:p>
          <a:p>
            <a:endParaRPr lang="en-US" dirty="0">
              <a:highlight>
                <a:srgbClr val="FFFF00"/>
              </a:highlight>
            </a:endParaRPr>
          </a:p>
        </p:txBody>
      </p:sp>
      <p:sp>
        <p:nvSpPr>
          <p:cNvPr id="9" name="TextBox 8">
            <a:extLst>
              <a:ext uri="{FF2B5EF4-FFF2-40B4-BE49-F238E27FC236}">
                <a16:creationId xmlns:a16="http://schemas.microsoft.com/office/drawing/2014/main" id="{32F31939-168A-DB46-B10B-76B423FE6253}"/>
              </a:ext>
            </a:extLst>
          </p:cNvPr>
          <p:cNvSpPr txBox="1"/>
          <p:nvPr/>
        </p:nvSpPr>
        <p:spPr>
          <a:xfrm>
            <a:off x="900095" y="6046743"/>
            <a:ext cx="6049413" cy="646331"/>
          </a:xfrm>
          <a:prstGeom prst="rect">
            <a:avLst/>
          </a:prstGeom>
          <a:solidFill>
            <a:srgbClr val="FFFF00"/>
          </a:solidFill>
        </p:spPr>
        <p:txBody>
          <a:bodyPr wrap="none" rtlCol="0">
            <a:spAutoFit/>
          </a:bodyPr>
          <a:lstStyle/>
          <a:p>
            <a:r>
              <a:rPr lang="en-US" dirty="0"/>
              <a:t>Keep the PG  but replace with an updated plot.</a:t>
            </a:r>
          </a:p>
          <a:p>
            <a:r>
              <a:rPr lang="en-US" dirty="0"/>
              <a:t>Note: open to change, if more interesting companies observed.</a:t>
            </a:r>
          </a:p>
        </p:txBody>
      </p:sp>
      <p:pic>
        <p:nvPicPr>
          <p:cNvPr id="5" name="Picture 4">
            <a:extLst>
              <a:ext uri="{FF2B5EF4-FFF2-40B4-BE49-F238E27FC236}">
                <a16:creationId xmlns:a16="http://schemas.microsoft.com/office/drawing/2014/main" id="{D7070D42-3DB5-4678-87AA-C7D6135EA8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923" y="639571"/>
            <a:ext cx="7074218" cy="4167317"/>
          </a:xfrm>
          <a:prstGeom prst="rect">
            <a:avLst/>
          </a:prstGeom>
        </p:spPr>
      </p:pic>
      <p:sp>
        <p:nvSpPr>
          <p:cNvPr id="10" name="TextBox 9">
            <a:extLst>
              <a:ext uri="{FF2B5EF4-FFF2-40B4-BE49-F238E27FC236}">
                <a16:creationId xmlns:a16="http://schemas.microsoft.com/office/drawing/2014/main" id="{5EFE7C37-2CA8-4A03-8CE5-FDF744E2363F}"/>
              </a:ext>
            </a:extLst>
          </p:cNvPr>
          <p:cNvSpPr txBox="1"/>
          <p:nvPr/>
        </p:nvSpPr>
        <p:spPr>
          <a:xfrm>
            <a:off x="7971141" y="830486"/>
            <a:ext cx="2907222" cy="923330"/>
          </a:xfrm>
          <a:prstGeom prst="rect">
            <a:avLst/>
          </a:prstGeom>
          <a:solidFill>
            <a:srgbClr val="92D050"/>
          </a:solidFill>
        </p:spPr>
        <p:txBody>
          <a:bodyPr wrap="square" rtlCol="0">
            <a:spAutoFit/>
          </a:bodyPr>
          <a:lstStyle/>
          <a:p>
            <a:r>
              <a:rPr lang="en-US" dirty="0"/>
              <a:t>Updated the Image. Not sure about the text below. Same with the slide above</a:t>
            </a:r>
          </a:p>
        </p:txBody>
      </p:sp>
    </p:spTree>
    <p:extLst>
      <p:ext uri="{BB962C8B-B14F-4D97-AF65-F5344CB8AC3E}">
        <p14:creationId xmlns:p14="http://schemas.microsoft.com/office/powerpoint/2010/main" val="3800026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EF63-5EA2-4B42-B846-53D4341777AB}"/>
              </a:ext>
            </a:extLst>
          </p:cNvPr>
          <p:cNvSpPr>
            <a:spLocks noGrp="1"/>
          </p:cNvSpPr>
          <p:nvPr>
            <p:ph type="title"/>
          </p:nvPr>
        </p:nvSpPr>
        <p:spPr/>
        <p:txBody>
          <a:bodyPr/>
          <a:lstStyle/>
          <a:p>
            <a:r>
              <a:rPr lang="en-US" dirty="0"/>
              <a:t>Integrity of Data of the 2 Assets </a:t>
            </a:r>
          </a:p>
        </p:txBody>
      </p:sp>
      <p:sp>
        <p:nvSpPr>
          <p:cNvPr id="6" name="Content Placeholder 5">
            <a:extLst>
              <a:ext uri="{FF2B5EF4-FFF2-40B4-BE49-F238E27FC236}">
                <a16:creationId xmlns:a16="http://schemas.microsoft.com/office/drawing/2014/main" id="{6DEA3C7F-4EA8-5249-BB6B-09DE0AD89996}"/>
              </a:ext>
            </a:extLst>
          </p:cNvPr>
          <p:cNvSpPr>
            <a:spLocks noGrp="1"/>
          </p:cNvSpPr>
          <p:nvPr>
            <p:ph idx="1"/>
          </p:nvPr>
        </p:nvSpPr>
        <p:spPr>
          <a:xfrm>
            <a:off x="838200" y="5058137"/>
            <a:ext cx="10515600" cy="1118826"/>
          </a:xfrm>
        </p:spPr>
        <p:txBody>
          <a:bodyPr>
            <a:normAutofit/>
          </a:bodyPr>
          <a:lstStyle/>
          <a:p>
            <a:r>
              <a:rPr lang="en-US" dirty="0"/>
              <a:t>The box plot lend some credence to the Jan 2020 price of NFLX with all prices &gt;120 as outliers </a:t>
            </a:r>
          </a:p>
          <a:p>
            <a:endParaRPr lang="en-US" dirty="0"/>
          </a:p>
        </p:txBody>
      </p:sp>
      <p:sp>
        <p:nvSpPr>
          <p:cNvPr id="5" name="TextBox 4">
            <a:extLst>
              <a:ext uri="{FF2B5EF4-FFF2-40B4-BE49-F238E27FC236}">
                <a16:creationId xmlns:a16="http://schemas.microsoft.com/office/drawing/2014/main" id="{1B3A086A-D439-2847-95A0-90305C3968E5}"/>
              </a:ext>
            </a:extLst>
          </p:cNvPr>
          <p:cNvSpPr txBox="1"/>
          <p:nvPr/>
        </p:nvSpPr>
        <p:spPr>
          <a:xfrm>
            <a:off x="5618961" y="5853797"/>
            <a:ext cx="6049413" cy="646331"/>
          </a:xfrm>
          <a:prstGeom prst="rect">
            <a:avLst/>
          </a:prstGeom>
          <a:solidFill>
            <a:srgbClr val="FFFF00"/>
          </a:solidFill>
        </p:spPr>
        <p:txBody>
          <a:bodyPr wrap="none" rtlCol="0">
            <a:spAutoFit/>
          </a:bodyPr>
          <a:lstStyle/>
          <a:p>
            <a:r>
              <a:rPr lang="en-US" dirty="0"/>
              <a:t>Keep the CVX but replace with an updated plot.</a:t>
            </a:r>
          </a:p>
          <a:p>
            <a:r>
              <a:rPr lang="en-US" dirty="0"/>
              <a:t>Note: open to change, if more interesting companies observed.</a:t>
            </a:r>
          </a:p>
        </p:txBody>
      </p:sp>
      <p:pic>
        <p:nvPicPr>
          <p:cNvPr id="4" name="Picture 3">
            <a:extLst>
              <a:ext uri="{FF2B5EF4-FFF2-40B4-BE49-F238E27FC236}">
                <a16:creationId xmlns:a16="http://schemas.microsoft.com/office/drawing/2014/main" id="{D179DBDA-B792-0849-8AED-E88AAD05E678}"/>
              </a:ext>
            </a:extLst>
          </p:cNvPr>
          <p:cNvPicPr>
            <a:picLocks noChangeAspect="1"/>
          </p:cNvPicPr>
          <p:nvPr/>
        </p:nvPicPr>
        <p:blipFill rotWithShape="1">
          <a:blip r:embed="rId3">
            <a:extLst>
              <a:ext uri="{28A0092B-C50C-407E-A947-70E740481C1C}">
                <a14:useLocalDpi xmlns:a14="http://schemas.microsoft.com/office/drawing/2010/main" val="0"/>
              </a:ext>
            </a:extLst>
          </a:blip>
          <a:srcRect l="6875" t="6546" r="8576" b="7459"/>
          <a:stretch/>
        </p:blipFill>
        <p:spPr>
          <a:xfrm>
            <a:off x="838200" y="1435261"/>
            <a:ext cx="7941174" cy="3533690"/>
          </a:xfrm>
          <a:prstGeom prst="rect">
            <a:avLst/>
          </a:prstGeom>
        </p:spPr>
      </p:pic>
    </p:spTree>
    <p:extLst>
      <p:ext uri="{BB962C8B-B14F-4D97-AF65-F5344CB8AC3E}">
        <p14:creationId xmlns:p14="http://schemas.microsoft.com/office/powerpoint/2010/main" val="2896706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13D4C-2D85-A14B-9111-9F925E7C7539}"/>
              </a:ext>
            </a:extLst>
          </p:cNvPr>
          <p:cNvSpPr>
            <a:spLocks noGrp="1"/>
          </p:cNvSpPr>
          <p:nvPr>
            <p:ph type="title"/>
          </p:nvPr>
        </p:nvSpPr>
        <p:spPr/>
        <p:txBody>
          <a:bodyPr/>
          <a:lstStyle/>
          <a:p>
            <a:r>
              <a:rPr lang="en-US" dirty="0"/>
              <a:t>Conclusions </a:t>
            </a:r>
            <a:r>
              <a:rPr lang="en-US"/>
              <a:t>---</a:t>
            </a:r>
            <a:r>
              <a:rPr lang="en-US" i="1">
                <a:solidFill>
                  <a:srgbClr val="FF0000"/>
                </a:solidFill>
              </a:rPr>
              <a:t>WIP</a:t>
            </a:r>
            <a:endParaRPr lang="en-US" i="1" dirty="0">
              <a:solidFill>
                <a:srgbClr val="FF0000"/>
              </a:solidFill>
            </a:endParaRPr>
          </a:p>
        </p:txBody>
      </p:sp>
      <p:sp>
        <p:nvSpPr>
          <p:cNvPr id="3" name="Content Placeholder 2">
            <a:extLst>
              <a:ext uri="{FF2B5EF4-FFF2-40B4-BE49-F238E27FC236}">
                <a16:creationId xmlns:a16="http://schemas.microsoft.com/office/drawing/2014/main" id="{96ADAF84-95EE-AE48-B1AD-CDBAC9A6E2B1}"/>
              </a:ext>
            </a:extLst>
          </p:cNvPr>
          <p:cNvSpPr>
            <a:spLocks noGrp="1"/>
          </p:cNvSpPr>
          <p:nvPr>
            <p:ph idx="1"/>
          </p:nvPr>
        </p:nvSpPr>
        <p:spPr>
          <a:xfrm>
            <a:off x="838200" y="1530849"/>
            <a:ext cx="10515600" cy="4646114"/>
          </a:xfrm>
        </p:spPr>
        <p:txBody>
          <a:bodyPr/>
          <a:lstStyle/>
          <a:p>
            <a:r>
              <a:rPr lang="en-US" dirty="0"/>
              <a:t>Stock prices are Time Series</a:t>
            </a:r>
          </a:p>
          <a:p>
            <a:r>
              <a:rPr lang="en-US" dirty="0"/>
              <a:t>Day trading is speculative and risky</a:t>
            </a:r>
          </a:p>
          <a:p>
            <a:r>
              <a:rPr lang="en-US" dirty="0"/>
              <a:t>The sure way to make good returns on your investment is long term holding “buy and hold” </a:t>
            </a:r>
          </a:p>
          <a:p>
            <a:r>
              <a:rPr lang="en-US" dirty="0"/>
              <a:t>Make your portfolio selections with a mix of lowly correlated assets </a:t>
            </a:r>
          </a:p>
          <a:p>
            <a:r>
              <a:rPr lang="en-US" dirty="0"/>
              <a:t>Regression analysis may be able to tell the future trend of an asset price because prices are time series …however, there are other variables other than time that determines the future price of an asset.</a:t>
            </a:r>
          </a:p>
          <a:p>
            <a:endParaRPr lang="en-US" dirty="0"/>
          </a:p>
        </p:txBody>
      </p:sp>
    </p:spTree>
    <p:extLst>
      <p:ext uri="{BB962C8B-B14F-4D97-AF65-F5344CB8AC3E}">
        <p14:creationId xmlns:p14="http://schemas.microsoft.com/office/powerpoint/2010/main" val="3638567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F8324-5895-0248-998A-DB280A1B5844}"/>
              </a:ext>
            </a:extLst>
          </p:cNvPr>
          <p:cNvSpPr>
            <a:spLocks noGrp="1"/>
          </p:cNvSpPr>
          <p:nvPr>
            <p:ph type="title"/>
          </p:nvPr>
        </p:nvSpPr>
        <p:spPr/>
        <p:txBody>
          <a:bodyPr/>
          <a:lstStyle/>
          <a:p>
            <a:r>
              <a:rPr lang="en-US" dirty="0"/>
              <a:t>Objective &amp; Scope</a:t>
            </a:r>
          </a:p>
        </p:txBody>
      </p:sp>
      <p:sp>
        <p:nvSpPr>
          <p:cNvPr id="3" name="Content Placeholder 2">
            <a:extLst>
              <a:ext uri="{FF2B5EF4-FFF2-40B4-BE49-F238E27FC236}">
                <a16:creationId xmlns:a16="http://schemas.microsoft.com/office/drawing/2014/main" id="{84C75F8A-1EA1-AE40-83D9-721D2AA492DB}"/>
              </a:ext>
            </a:extLst>
          </p:cNvPr>
          <p:cNvSpPr>
            <a:spLocks noGrp="1"/>
          </p:cNvSpPr>
          <p:nvPr>
            <p:ph idx="1"/>
          </p:nvPr>
        </p:nvSpPr>
        <p:spPr>
          <a:xfrm>
            <a:off x="910119" y="1445481"/>
            <a:ext cx="10515600" cy="4351338"/>
          </a:xfrm>
        </p:spPr>
        <p:txBody>
          <a:bodyPr>
            <a:normAutofit/>
          </a:bodyPr>
          <a:lstStyle/>
          <a:p>
            <a:pPr marL="0" indent="0">
              <a:buNone/>
            </a:pPr>
            <a:r>
              <a:rPr lang="en-US" sz="3000" dirty="0"/>
              <a:t>Objective: To analyze the performance of 20 large-cap US companies that are leaders in their respective industry sector over a period of 10 years (2010 to 2019) alongside the S&amp;P 500.  </a:t>
            </a:r>
            <a:endParaRPr lang="en-US" sz="1900" dirty="0"/>
          </a:p>
          <a:p>
            <a:pPr marL="0" indent="0">
              <a:buNone/>
            </a:pPr>
            <a:r>
              <a:rPr lang="en-US" dirty="0"/>
              <a:t>Scope:</a:t>
            </a:r>
          </a:p>
          <a:p>
            <a:r>
              <a:rPr lang="en-US" dirty="0"/>
              <a:t>Determine relative performance of assets’ returns over the 10 years period </a:t>
            </a:r>
            <a:endParaRPr lang="en-US" dirty="0">
              <a:solidFill>
                <a:srgbClr val="FF0000"/>
              </a:solidFill>
            </a:endParaRPr>
          </a:p>
          <a:p>
            <a:r>
              <a:rPr lang="en-US" dirty="0"/>
              <a:t>Determine relative volatility or riskiness of the assets </a:t>
            </a:r>
          </a:p>
          <a:p>
            <a:r>
              <a:rPr lang="en-US" dirty="0"/>
              <a:t>Determine correlation among the assets and the S&amp;P 500</a:t>
            </a:r>
          </a:p>
          <a:p>
            <a:r>
              <a:rPr lang="en-US" dirty="0"/>
              <a:t>Forecast expected price/return of a low risk asset and a high risk asset </a:t>
            </a:r>
          </a:p>
          <a:p>
            <a:endParaRPr lang="en-US" dirty="0"/>
          </a:p>
        </p:txBody>
      </p:sp>
    </p:spTree>
    <p:extLst>
      <p:ext uri="{BB962C8B-B14F-4D97-AF65-F5344CB8AC3E}">
        <p14:creationId xmlns:p14="http://schemas.microsoft.com/office/powerpoint/2010/main" val="108556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DC1CE-3FEE-7D42-BE6C-34F248297735}"/>
              </a:ext>
            </a:extLst>
          </p:cNvPr>
          <p:cNvSpPr>
            <a:spLocks noGrp="1"/>
          </p:cNvSpPr>
          <p:nvPr>
            <p:ph type="title"/>
          </p:nvPr>
        </p:nvSpPr>
        <p:spPr>
          <a:xfrm>
            <a:off x="838200" y="365126"/>
            <a:ext cx="10489058" cy="1161176"/>
          </a:xfrm>
        </p:spPr>
        <p:txBody>
          <a:bodyPr/>
          <a:lstStyle/>
          <a:p>
            <a:r>
              <a:rPr lang="en-US" dirty="0"/>
              <a:t>Assets Included in the Analysis:</a:t>
            </a:r>
            <a:br>
              <a:rPr lang="en-US" dirty="0"/>
            </a:br>
            <a:r>
              <a:rPr lang="en-US" sz="1600" b="1" dirty="0"/>
              <a:t>S&amp;P500 (^GSPC)</a:t>
            </a:r>
            <a:endParaRPr lang="en-US" b="1" dirty="0"/>
          </a:p>
        </p:txBody>
      </p:sp>
      <p:graphicFrame>
        <p:nvGraphicFramePr>
          <p:cNvPr id="4" name="Content Placeholder 3">
            <a:extLst>
              <a:ext uri="{FF2B5EF4-FFF2-40B4-BE49-F238E27FC236}">
                <a16:creationId xmlns:a16="http://schemas.microsoft.com/office/drawing/2014/main" id="{CC0A5FD3-10CF-BA4E-BD65-DF7239ED060C}"/>
              </a:ext>
            </a:extLst>
          </p:cNvPr>
          <p:cNvGraphicFramePr>
            <a:graphicFrameLocks noGrp="1"/>
          </p:cNvGraphicFramePr>
          <p:nvPr>
            <p:ph idx="1"/>
          </p:nvPr>
        </p:nvGraphicFramePr>
        <p:xfrm>
          <a:off x="864742" y="1526301"/>
          <a:ext cx="10515600" cy="407924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4158976773"/>
                    </a:ext>
                  </a:extLst>
                </a:gridCol>
                <a:gridCol w="3505200">
                  <a:extLst>
                    <a:ext uri="{9D8B030D-6E8A-4147-A177-3AD203B41FA5}">
                      <a16:colId xmlns:a16="http://schemas.microsoft.com/office/drawing/2014/main" val="2406677304"/>
                    </a:ext>
                  </a:extLst>
                </a:gridCol>
                <a:gridCol w="3505200">
                  <a:extLst>
                    <a:ext uri="{9D8B030D-6E8A-4147-A177-3AD203B41FA5}">
                      <a16:colId xmlns:a16="http://schemas.microsoft.com/office/drawing/2014/main" val="1177051047"/>
                    </a:ext>
                  </a:extLst>
                </a:gridCol>
              </a:tblGrid>
              <a:tr h="370840">
                <a:tc>
                  <a:txBody>
                    <a:bodyPr/>
                    <a:lstStyle/>
                    <a:p>
                      <a:r>
                        <a:rPr lang="en-US" dirty="0"/>
                        <a:t>Industry</a:t>
                      </a:r>
                    </a:p>
                  </a:txBody>
                  <a:tcPr/>
                </a:tc>
                <a:tc>
                  <a:txBody>
                    <a:bodyPr/>
                    <a:lstStyle/>
                    <a:p>
                      <a:r>
                        <a:rPr lang="en-US" dirty="0"/>
                        <a:t>Asset 1 (Ticker Symbol)</a:t>
                      </a:r>
                    </a:p>
                  </a:txBody>
                  <a:tcPr/>
                </a:tc>
                <a:tc>
                  <a:txBody>
                    <a:bodyPr/>
                    <a:lstStyle/>
                    <a:p>
                      <a:r>
                        <a:rPr lang="en-US" dirty="0"/>
                        <a:t>Asset 2 (Ticker Symbol)</a:t>
                      </a:r>
                    </a:p>
                  </a:txBody>
                  <a:tcPr/>
                </a:tc>
                <a:extLst>
                  <a:ext uri="{0D108BD9-81ED-4DB2-BD59-A6C34878D82A}">
                    <a16:rowId xmlns:a16="http://schemas.microsoft.com/office/drawing/2014/main" val="11858865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Banks</a:t>
                      </a:r>
                    </a:p>
                  </a:txBody>
                  <a:tcPr/>
                </a:tc>
                <a:tc>
                  <a:txBody>
                    <a:bodyPr/>
                    <a:lstStyle/>
                    <a:p>
                      <a:r>
                        <a:rPr lang="en-US" dirty="0"/>
                        <a:t>Bank of America (BAC)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Wells Fargo (WFC)</a:t>
                      </a:r>
                    </a:p>
                  </a:txBody>
                  <a:tcPr/>
                </a:tc>
                <a:extLst>
                  <a:ext uri="{0D108BD9-81ED-4DB2-BD59-A6C34878D82A}">
                    <a16:rowId xmlns:a16="http://schemas.microsoft.com/office/drawing/2014/main" val="8540502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Integrated Oil &amp; Gas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ExxonMobil (XOM)</a:t>
                      </a:r>
                    </a:p>
                  </a:txBody>
                  <a:tcPr/>
                </a:tc>
                <a:tc>
                  <a:txBody>
                    <a:bodyPr/>
                    <a:lstStyle/>
                    <a:p>
                      <a:r>
                        <a:rPr lang="en-US" dirty="0"/>
                        <a:t>Chevron (CVX)</a:t>
                      </a:r>
                    </a:p>
                  </a:txBody>
                  <a:tcPr/>
                </a:tc>
                <a:extLst>
                  <a:ext uri="{0D108BD9-81ED-4DB2-BD59-A6C34878D82A}">
                    <a16:rowId xmlns:a16="http://schemas.microsoft.com/office/drawing/2014/main" val="197085096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Telecommunications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AT&amp;T (T)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T-Mobile (TMUS)</a:t>
                      </a:r>
                    </a:p>
                  </a:txBody>
                  <a:tcPr/>
                </a:tc>
                <a:extLst>
                  <a:ext uri="{0D108BD9-81ED-4DB2-BD59-A6C34878D82A}">
                    <a16:rowId xmlns:a16="http://schemas.microsoft.com/office/drawing/2014/main" val="6238843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Entertainment</a:t>
                      </a:r>
                    </a:p>
                  </a:txBody>
                  <a:tcPr/>
                </a:tc>
                <a:tc>
                  <a:txBody>
                    <a:bodyPr/>
                    <a:lstStyle/>
                    <a:p>
                      <a:r>
                        <a:rPr lang="en-US" dirty="0"/>
                        <a:t>Disney (DIS)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Netflix (NFLX)</a:t>
                      </a:r>
                    </a:p>
                  </a:txBody>
                  <a:tcPr/>
                </a:tc>
                <a:extLst>
                  <a:ext uri="{0D108BD9-81ED-4DB2-BD59-A6C34878D82A}">
                    <a16:rowId xmlns:a16="http://schemas.microsoft.com/office/drawing/2014/main" val="34368754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Restaurants</a:t>
                      </a:r>
                    </a:p>
                  </a:txBody>
                  <a:tcPr/>
                </a:tc>
                <a:tc>
                  <a:txBody>
                    <a:bodyPr/>
                    <a:lstStyle/>
                    <a:p>
                      <a:r>
                        <a:rPr lang="en-US" dirty="0"/>
                        <a:t>McDonald (MCD)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Starbucks (SBUX)</a:t>
                      </a:r>
                    </a:p>
                  </a:txBody>
                  <a:tcPr/>
                </a:tc>
                <a:extLst>
                  <a:ext uri="{0D108BD9-81ED-4DB2-BD59-A6C34878D82A}">
                    <a16:rowId xmlns:a16="http://schemas.microsoft.com/office/drawing/2014/main" val="8188186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Household Products</a:t>
                      </a:r>
                    </a:p>
                  </a:txBody>
                  <a:tcPr/>
                </a:tc>
                <a:tc>
                  <a:txBody>
                    <a:bodyPr/>
                    <a:lstStyle/>
                    <a:p>
                      <a:r>
                        <a:rPr lang="en-US" dirty="0"/>
                        <a:t>Procter &amp; Gamble (PG)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Colgate-Palmolive (PL)</a:t>
                      </a:r>
                    </a:p>
                  </a:txBody>
                  <a:tcPr/>
                </a:tc>
                <a:extLst>
                  <a:ext uri="{0D108BD9-81ED-4DB2-BD59-A6C34878D82A}">
                    <a16:rowId xmlns:a16="http://schemas.microsoft.com/office/drawing/2014/main" val="39471572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Pharmaceuticals</a:t>
                      </a:r>
                    </a:p>
                  </a:txBody>
                  <a:tcPr/>
                </a:tc>
                <a:tc>
                  <a:txBody>
                    <a:bodyPr/>
                    <a:lstStyle/>
                    <a:p>
                      <a:r>
                        <a:rPr lang="en-US" dirty="0"/>
                        <a:t>Johnson &amp; Johnson (JNJ)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Pfizer (PFE)</a:t>
                      </a:r>
                    </a:p>
                  </a:txBody>
                  <a:tcPr/>
                </a:tc>
                <a:extLst>
                  <a:ext uri="{0D108BD9-81ED-4DB2-BD59-A6C34878D82A}">
                    <a16:rowId xmlns:a16="http://schemas.microsoft.com/office/drawing/2014/main" val="19052840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Airlines</a:t>
                      </a:r>
                    </a:p>
                  </a:txBody>
                  <a:tcPr/>
                </a:tc>
                <a:tc>
                  <a:txBody>
                    <a:bodyPr/>
                    <a:lstStyle/>
                    <a:p>
                      <a:r>
                        <a:rPr lang="en-US" dirty="0"/>
                        <a:t>American Airlines (AAL)</a:t>
                      </a:r>
                    </a:p>
                  </a:txBody>
                  <a:tcPr/>
                </a:tc>
                <a:tc>
                  <a:txBody>
                    <a:bodyPr/>
                    <a:lstStyle/>
                    <a:p>
                      <a:r>
                        <a:rPr lang="en-US" dirty="0"/>
                        <a:t>Delta Airlines (DAL</a:t>
                      </a:r>
                    </a:p>
                  </a:txBody>
                  <a:tcPr/>
                </a:tc>
                <a:extLst>
                  <a:ext uri="{0D108BD9-81ED-4DB2-BD59-A6C34878D82A}">
                    <a16:rowId xmlns:a16="http://schemas.microsoft.com/office/drawing/2014/main" val="21438018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Soft Drinks</a:t>
                      </a:r>
                    </a:p>
                  </a:txBody>
                  <a:tcPr/>
                </a:tc>
                <a:tc>
                  <a:txBody>
                    <a:bodyPr/>
                    <a:lstStyle/>
                    <a:p>
                      <a:r>
                        <a:rPr lang="en-US" dirty="0"/>
                        <a:t>Coca Cola (KO)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Pepsi (PEP)</a:t>
                      </a:r>
                    </a:p>
                  </a:txBody>
                  <a:tcPr/>
                </a:tc>
                <a:extLst>
                  <a:ext uri="{0D108BD9-81ED-4DB2-BD59-A6C34878D82A}">
                    <a16:rowId xmlns:a16="http://schemas.microsoft.com/office/drawing/2014/main" val="17937816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Hypermarkets and Super Centers</a:t>
                      </a:r>
                    </a:p>
                  </a:txBody>
                  <a:tcPr/>
                </a:tc>
                <a:tc>
                  <a:txBody>
                    <a:bodyPr/>
                    <a:lstStyle/>
                    <a:p>
                      <a:r>
                        <a:rPr lang="en-US" dirty="0"/>
                        <a:t>Walmart (WMT) </a:t>
                      </a:r>
                    </a:p>
                  </a:txBody>
                  <a:tcPr/>
                </a:tc>
                <a:tc>
                  <a:txBody>
                    <a:bodyPr/>
                    <a:lstStyle/>
                    <a:p>
                      <a:r>
                        <a:rPr lang="en-US" dirty="0"/>
                        <a:t>Costco (COST) </a:t>
                      </a:r>
                    </a:p>
                  </a:txBody>
                  <a:tcPr/>
                </a:tc>
                <a:extLst>
                  <a:ext uri="{0D108BD9-81ED-4DB2-BD59-A6C34878D82A}">
                    <a16:rowId xmlns:a16="http://schemas.microsoft.com/office/drawing/2014/main" val="4038561704"/>
                  </a:ext>
                </a:extLst>
              </a:tr>
            </a:tbl>
          </a:graphicData>
        </a:graphic>
      </p:graphicFrame>
    </p:spTree>
    <p:extLst>
      <p:ext uri="{BB962C8B-B14F-4D97-AF65-F5344CB8AC3E}">
        <p14:creationId xmlns:p14="http://schemas.microsoft.com/office/powerpoint/2010/main" val="420253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9FC71-0F9A-4522-9F13-B96F320B588E}"/>
              </a:ext>
            </a:extLst>
          </p:cNvPr>
          <p:cNvSpPr>
            <a:spLocks noGrp="1"/>
          </p:cNvSpPr>
          <p:nvPr>
            <p:ph type="title"/>
          </p:nvPr>
        </p:nvSpPr>
        <p:spPr/>
        <p:txBody>
          <a:bodyPr/>
          <a:lstStyle/>
          <a:p>
            <a:r>
              <a:rPr lang="en-US" dirty="0"/>
              <a:t>An extract from our work in Jupyter notebook</a:t>
            </a:r>
          </a:p>
        </p:txBody>
      </p:sp>
      <p:pic>
        <p:nvPicPr>
          <p:cNvPr id="4" name="Content Placeholder 3">
            <a:extLst>
              <a:ext uri="{FF2B5EF4-FFF2-40B4-BE49-F238E27FC236}">
                <a16:creationId xmlns:a16="http://schemas.microsoft.com/office/drawing/2014/main" id="{8612D257-577D-2E4F-BBE2-8C65AF12E9B3}"/>
              </a:ext>
            </a:extLst>
          </p:cNvPr>
          <p:cNvPicPr>
            <a:picLocks noGrp="1" noChangeAspect="1"/>
          </p:cNvPicPr>
          <p:nvPr>
            <p:ph idx="1"/>
          </p:nvPr>
        </p:nvPicPr>
        <p:blipFill>
          <a:blip r:embed="rId2"/>
          <a:stretch>
            <a:fillRect/>
          </a:stretch>
        </p:blipFill>
        <p:spPr>
          <a:xfrm>
            <a:off x="441959" y="1700826"/>
            <a:ext cx="4498596" cy="3456347"/>
          </a:xfrm>
          <a:prstGeom prst="rect">
            <a:avLst/>
          </a:prstGeom>
        </p:spPr>
      </p:pic>
      <p:pic>
        <p:nvPicPr>
          <p:cNvPr id="6" name="Picture 5">
            <a:extLst>
              <a:ext uri="{FF2B5EF4-FFF2-40B4-BE49-F238E27FC236}">
                <a16:creationId xmlns:a16="http://schemas.microsoft.com/office/drawing/2014/main" id="{807387BC-6EA8-48B7-8C58-8C54EE6D76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7618" y="1690688"/>
            <a:ext cx="6669249" cy="4770276"/>
          </a:xfrm>
          <a:prstGeom prst="rect">
            <a:avLst/>
          </a:prstGeom>
        </p:spPr>
      </p:pic>
    </p:spTree>
    <p:extLst>
      <p:ext uri="{BB962C8B-B14F-4D97-AF65-F5344CB8AC3E}">
        <p14:creationId xmlns:p14="http://schemas.microsoft.com/office/powerpoint/2010/main" val="3232803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73934-0984-994E-820C-858362E15F3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Plot of monthly returns of all assets </a:t>
            </a:r>
          </a:p>
        </p:txBody>
      </p:sp>
      <p:sp>
        <p:nvSpPr>
          <p:cNvPr id="3" name="Content Placeholder 2">
            <a:extLst>
              <a:ext uri="{FF2B5EF4-FFF2-40B4-BE49-F238E27FC236}">
                <a16:creationId xmlns:a16="http://schemas.microsoft.com/office/drawing/2014/main" id="{3EB765A2-3EB1-C140-BA6C-2FE5E0F9BF44}"/>
              </a:ext>
            </a:extLst>
          </p:cNvPr>
          <p:cNvSpPr>
            <a:spLocks noGrp="1"/>
          </p:cNvSpPr>
          <p:nvPr>
            <p:ph idx="1"/>
          </p:nvPr>
        </p:nvSpPr>
        <p:spPr>
          <a:xfrm>
            <a:off x="838200" y="5747657"/>
            <a:ext cx="10515600" cy="1012738"/>
          </a:xfrm>
        </p:spPr>
        <p:txBody>
          <a:bodyPr numCol="2">
            <a:normAutofit fontScale="85000" lnSpcReduction="20000"/>
          </a:bodyPr>
          <a:lstStyle/>
          <a:p>
            <a:r>
              <a:rPr lang="en-US" sz="1600" dirty="0"/>
              <a:t>Data is too noisy – cannot conclude decisively.</a:t>
            </a:r>
          </a:p>
          <a:p>
            <a:r>
              <a:rPr lang="en-US" sz="1600" dirty="0"/>
              <a:t>All assets appear volatile and swing</a:t>
            </a:r>
          </a:p>
          <a:p>
            <a:r>
              <a:rPr lang="en-US" sz="1600" dirty="0"/>
              <a:t>Note: This only appeals to a day trader </a:t>
            </a:r>
          </a:p>
          <a:p>
            <a:r>
              <a:rPr lang="en-US" sz="1600" dirty="0"/>
              <a:t>Note: Long term investors are mostly interested in cumulative returns</a:t>
            </a:r>
          </a:p>
          <a:p>
            <a:r>
              <a:rPr lang="en-US" sz="1600" dirty="0">
                <a:solidFill>
                  <a:srgbClr val="FA8A4C"/>
                </a:solidFill>
              </a:rPr>
              <a:t>Note: Netflix in January 2012 starts its expansion in Europe, launching in the UK and Ireland. By September it has expanded to Scandinavian countries</a:t>
            </a:r>
          </a:p>
        </p:txBody>
      </p:sp>
      <p:sp>
        <p:nvSpPr>
          <p:cNvPr id="6" name="TextBox 5">
            <a:extLst>
              <a:ext uri="{FF2B5EF4-FFF2-40B4-BE49-F238E27FC236}">
                <a16:creationId xmlns:a16="http://schemas.microsoft.com/office/drawing/2014/main" id="{A0608884-2C61-104A-BC1E-F6CABEF1EB29}"/>
              </a:ext>
            </a:extLst>
          </p:cNvPr>
          <p:cNvSpPr txBox="1"/>
          <p:nvPr/>
        </p:nvSpPr>
        <p:spPr>
          <a:xfrm>
            <a:off x="321578" y="97605"/>
            <a:ext cx="6418277" cy="646331"/>
          </a:xfrm>
          <a:prstGeom prst="rect">
            <a:avLst/>
          </a:prstGeom>
          <a:solidFill>
            <a:srgbClr val="FFFF00"/>
          </a:solidFill>
        </p:spPr>
        <p:txBody>
          <a:bodyPr wrap="square" rtlCol="0">
            <a:spAutoFit/>
          </a:bodyPr>
          <a:lstStyle/>
          <a:p>
            <a:r>
              <a:rPr lang="en-US" sz="1200" dirty="0">
                <a:ln w="0"/>
                <a:effectLst>
                  <a:outerShdw blurRad="38100" dist="19050" dir="2700000" algn="tl" rotWithShape="0">
                    <a:schemeClr val="dk1">
                      <a:alpha val="40000"/>
                    </a:schemeClr>
                  </a:outerShdw>
                </a:effectLst>
              </a:rPr>
              <a:t>Cannot really use this view, as too much noise.</a:t>
            </a:r>
            <a:br>
              <a:rPr lang="en-US" sz="1200" dirty="0">
                <a:ln w="0"/>
                <a:effectLst>
                  <a:outerShdw blurRad="38100" dist="19050" dir="2700000" algn="tl" rotWithShape="0">
                    <a:schemeClr val="dk1">
                      <a:alpha val="40000"/>
                    </a:schemeClr>
                  </a:outerShdw>
                </a:effectLst>
              </a:rPr>
            </a:br>
            <a:r>
              <a:rPr lang="en-US" sz="1200" dirty="0">
                <a:ln w="0"/>
                <a:effectLst>
                  <a:outerShdw blurRad="38100" dist="19050" dir="2700000" algn="tl" rotWithShape="0">
                    <a:schemeClr val="dk1">
                      <a:alpha val="40000"/>
                    </a:schemeClr>
                  </a:outerShdw>
                </a:effectLst>
              </a:rPr>
              <a:t>Note: might need to take out the SP500.</a:t>
            </a:r>
          </a:p>
          <a:p>
            <a:r>
              <a:rPr lang="en-US" sz="1200" dirty="0">
                <a:ln w="0"/>
                <a:effectLst>
                  <a:outerShdw blurRad="38100" dist="19050" dir="2700000" algn="tl" rotWithShape="0">
                    <a:schemeClr val="dk1">
                      <a:alpha val="40000"/>
                    </a:schemeClr>
                  </a:outerShdw>
                </a:effectLst>
              </a:rPr>
              <a:t>Note: change the </a:t>
            </a:r>
            <a:r>
              <a:rPr lang="en-US" sz="1200" dirty="0" err="1">
                <a:ln w="0"/>
                <a:effectLst>
                  <a:outerShdw blurRad="38100" dist="19050" dir="2700000" algn="tl" rotWithShape="0">
                    <a:schemeClr val="dk1">
                      <a:alpha val="40000"/>
                    </a:schemeClr>
                  </a:outerShdw>
                </a:effectLst>
              </a:rPr>
              <a:t>x_axis</a:t>
            </a:r>
            <a:r>
              <a:rPr lang="en-US" sz="1200" dirty="0">
                <a:ln w="0"/>
                <a:effectLst>
                  <a:outerShdw blurRad="38100" dist="19050" dir="2700000" algn="tl" rotWithShape="0">
                    <a:schemeClr val="dk1">
                      <a:alpha val="40000"/>
                    </a:schemeClr>
                  </a:outerShdw>
                </a:effectLst>
              </a:rPr>
              <a:t> to convert to  mm-YYYY. (in 2012, Netflix …)</a:t>
            </a:r>
            <a:endParaRPr lang="en-US" dirty="0">
              <a:ln w="0"/>
              <a:effectLst>
                <a:outerShdw blurRad="38100" dist="19050" dir="2700000" algn="tl" rotWithShape="0">
                  <a:schemeClr val="dk1">
                    <a:alpha val="40000"/>
                  </a:schemeClr>
                </a:outerShdw>
              </a:effectLst>
            </a:endParaRPr>
          </a:p>
        </p:txBody>
      </p:sp>
      <p:pic>
        <p:nvPicPr>
          <p:cNvPr id="12" name="Picture 11" descr="A screenshot of a cell phone&#10;&#10;Description automatically generated">
            <a:extLst>
              <a:ext uri="{FF2B5EF4-FFF2-40B4-BE49-F238E27FC236}">
                <a16:creationId xmlns:a16="http://schemas.microsoft.com/office/drawing/2014/main" id="{70BDA700-1E2F-FB4F-8B85-C8FB56E78D12}"/>
              </a:ext>
            </a:extLst>
          </p:cNvPr>
          <p:cNvPicPr>
            <a:picLocks noChangeAspect="1"/>
          </p:cNvPicPr>
          <p:nvPr/>
        </p:nvPicPr>
        <p:blipFill rotWithShape="1">
          <a:blip r:embed="rId3">
            <a:extLst>
              <a:ext uri="{28A0092B-C50C-407E-A947-70E740481C1C}">
                <a14:useLocalDpi xmlns:a14="http://schemas.microsoft.com/office/drawing/2010/main" val="0"/>
              </a:ext>
            </a:extLst>
          </a:blip>
          <a:srcRect t="8088" b="5374"/>
          <a:stretch/>
        </p:blipFill>
        <p:spPr>
          <a:xfrm>
            <a:off x="1561707" y="1470581"/>
            <a:ext cx="9068586" cy="4185501"/>
          </a:xfrm>
          <a:prstGeom prst="rect">
            <a:avLst/>
          </a:prstGeom>
        </p:spPr>
      </p:pic>
      <p:sp>
        <p:nvSpPr>
          <p:cNvPr id="7" name="TextBox 6">
            <a:extLst>
              <a:ext uri="{FF2B5EF4-FFF2-40B4-BE49-F238E27FC236}">
                <a16:creationId xmlns:a16="http://schemas.microsoft.com/office/drawing/2014/main" id="{10D1AEA3-AB3C-43EB-A3BC-E5E46B7CE695}"/>
              </a:ext>
            </a:extLst>
          </p:cNvPr>
          <p:cNvSpPr txBox="1"/>
          <p:nvPr/>
        </p:nvSpPr>
        <p:spPr>
          <a:xfrm>
            <a:off x="6006518" y="97605"/>
            <a:ext cx="5922627" cy="646331"/>
          </a:xfrm>
          <a:prstGeom prst="rect">
            <a:avLst/>
          </a:prstGeom>
          <a:solidFill>
            <a:srgbClr val="92D050"/>
          </a:solidFill>
        </p:spPr>
        <p:txBody>
          <a:bodyPr wrap="square" rtlCol="0">
            <a:spAutoFit/>
          </a:bodyPr>
          <a:lstStyle/>
          <a:p>
            <a:r>
              <a:rPr lang="en-US" dirty="0"/>
              <a:t>No change I believe we should keep This because it shows the large difference between Netflix and the Others</a:t>
            </a:r>
          </a:p>
        </p:txBody>
      </p:sp>
    </p:spTree>
    <p:extLst>
      <p:ext uri="{BB962C8B-B14F-4D97-AF65-F5344CB8AC3E}">
        <p14:creationId xmlns:p14="http://schemas.microsoft.com/office/powerpoint/2010/main" val="4140830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BD501-67A4-D142-8459-724804779140}"/>
              </a:ext>
            </a:extLst>
          </p:cNvPr>
          <p:cNvSpPr>
            <a:spLocks noGrp="1"/>
          </p:cNvSpPr>
          <p:nvPr>
            <p:ph type="title"/>
          </p:nvPr>
        </p:nvSpPr>
        <p:spPr>
          <a:xfrm>
            <a:off x="838200" y="365125"/>
            <a:ext cx="10515600" cy="919145"/>
          </a:xfrm>
        </p:spPr>
        <p:txBody>
          <a:bodyPr/>
          <a:lstStyle/>
          <a:p>
            <a:r>
              <a:rPr lang="en-US" dirty="0"/>
              <a:t>Monthly Return of 2 Oil &amp; Gas Assets </a:t>
            </a:r>
          </a:p>
        </p:txBody>
      </p:sp>
      <p:sp>
        <p:nvSpPr>
          <p:cNvPr id="3" name="Content Placeholder 2">
            <a:extLst>
              <a:ext uri="{FF2B5EF4-FFF2-40B4-BE49-F238E27FC236}">
                <a16:creationId xmlns:a16="http://schemas.microsoft.com/office/drawing/2014/main" id="{6389A364-1E15-6F49-B943-CD41378765D6}"/>
              </a:ext>
            </a:extLst>
          </p:cNvPr>
          <p:cNvSpPr>
            <a:spLocks noGrp="1"/>
          </p:cNvSpPr>
          <p:nvPr>
            <p:ph idx="1"/>
          </p:nvPr>
        </p:nvSpPr>
        <p:spPr>
          <a:xfrm>
            <a:off x="838200" y="1055670"/>
            <a:ext cx="10515600" cy="5121294"/>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Note: can clearly see that both assets have similar positive and negative returns </a:t>
            </a:r>
          </a:p>
          <a:p>
            <a:pPr marL="0" indent="0">
              <a:buNone/>
            </a:pPr>
            <a:endParaRPr lang="en-US" dirty="0"/>
          </a:p>
        </p:txBody>
      </p:sp>
      <p:sp>
        <p:nvSpPr>
          <p:cNvPr id="7" name="TextBox 6">
            <a:extLst>
              <a:ext uri="{FF2B5EF4-FFF2-40B4-BE49-F238E27FC236}">
                <a16:creationId xmlns:a16="http://schemas.microsoft.com/office/drawing/2014/main" id="{F53F3945-53BD-6044-8201-ABFB29FB514B}"/>
              </a:ext>
            </a:extLst>
          </p:cNvPr>
          <p:cNvSpPr txBox="1"/>
          <p:nvPr/>
        </p:nvSpPr>
        <p:spPr>
          <a:xfrm>
            <a:off x="838200" y="6039937"/>
            <a:ext cx="9146086" cy="646331"/>
          </a:xfrm>
          <a:prstGeom prst="rect">
            <a:avLst/>
          </a:prstGeom>
          <a:solidFill>
            <a:srgbClr val="92D050"/>
          </a:solidFill>
        </p:spPr>
        <p:txBody>
          <a:bodyPr wrap="square" rtlCol="0">
            <a:spAutoFit/>
          </a:bodyPr>
          <a:lstStyle/>
          <a:p>
            <a:r>
              <a:rPr lang="en-US" dirty="0"/>
              <a:t>The intention is to use a different representation to avoid noisy data as in the previous graph.</a:t>
            </a:r>
          </a:p>
          <a:p>
            <a:r>
              <a:rPr lang="en-US" dirty="0"/>
              <a:t>Import updated graphs.</a:t>
            </a:r>
          </a:p>
        </p:txBody>
      </p:sp>
      <p:pic>
        <p:nvPicPr>
          <p:cNvPr id="10" name="Picture 9" descr="A screenshot of a cell phone&#10;&#10;Description automatically generated">
            <a:extLst>
              <a:ext uri="{FF2B5EF4-FFF2-40B4-BE49-F238E27FC236}">
                <a16:creationId xmlns:a16="http://schemas.microsoft.com/office/drawing/2014/main" id="{188E4981-A12E-364E-B3B0-2D62E271A016}"/>
              </a:ext>
            </a:extLst>
          </p:cNvPr>
          <p:cNvPicPr>
            <a:picLocks noChangeAspect="1"/>
          </p:cNvPicPr>
          <p:nvPr/>
        </p:nvPicPr>
        <p:blipFill rotWithShape="1">
          <a:blip r:embed="rId3">
            <a:extLst>
              <a:ext uri="{28A0092B-C50C-407E-A947-70E740481C1C}">
                <a14:useLocalDpi xmlns:a14="http://schemas.microsoft.com/office/drawing/2010/main" val="0"/>
              </a:ext>
            </a:extLst>
          </a:blip>
          <a:srcRect l="3443" r="9672"/>
          <a:stretch/>
        </p:blipFill>
        <p:spPr>
          <a:xfrm>
            <a:off x="12808" y="1915272"/>
            <a:ext cx="6083192" cy="2500782"/>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C312CEEA-65EE-6748-8F71-FF19332BF257}"/>
              </a:ext>
            </a:extLst>
          </p:cNvPr>
          <p:cNvPicPr>
            <a:picLocks noChangeAspect="1"/>
          </p:cNvPicPr>
          <p:nvPr/>
        </p:nvPicPr>
        <p:blipFill rotWithShape="1">
          <a:blip r:embed="rId4">
            <a:extLst>
              <a:ext uri="{28A0092B-C50C-407E-A947-70E740481C1C}">
                <a14:useLocalDpi xmlns:a14="http://schemas.microsoft.com/office/drawing/2010/main" val="0"/>
              </a:ext>
            </a:extLst>
          </a:blip>
          <a:srcRect l="6433" r="5704"/>
          <a:stretch/>
        </p:blipFill>
        <p:spPr>
          <a:xfrm>
            <a:off x="6470244" y="1386662"/>
            <a:ext cx="4689183" cy="3558002"/>
          </a:xfrm>
          <a:prstGeom prst="rect">
            <a:avLst/>
          </a:prstGeom>
        </p:spPr>
      </p:pic>
    </p:spTree>
    <p:extLst>
      <p:ext uri="{BB962C8B-B14F-4D97-AF65-F5344CB8AC3E}">
        <p14:creationId xmlns:p14="http://schemas.microsoft.com/office/powerpoint/2010/main" val="215525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B362E-1447-4D39-A4EB-054D49E839C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Plot of Cumulative Returns of all Assets</a:t>
            </a:r>
          </a:p>
        </p:txBody>
      </p:sp>
      <p:pic>
        <p:nvPicPr>
          <p:cNvPr id="5" name="Content Placeholder 4">
            <a:extLst>
              <a:ext uri="{FF2B5EF4-FFF2-40B4-BE49-F238E27FC236}">
                <a16:creationId xmlns:a16="http://schemas.microsoft.com/office/drawing/2014/main" id="{91E1C9AA-21D9-41E1-BEB0-8FA04E5451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38425"/>
            <a:ext cx="5797491" cy="2970120"/>
          </a:xfrm>
        </p:spPr>
      </p:pic>
      <p:pic>
        <p:nvPicPr>
          <p:cNvPr id="7" name="Picture 6">
            <a:extLst>
              <a:ext uri="{FF2B5EF4-FFF2-40B4-BE49-F238E27FC236}">
                <a16:creationId xmlns:a16="http://schemas.microsoft.com/office/drawing/2014/main" id="{0F25FF4A-3A98-4E7E-977C-4F97970F7B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1835" y="2149308"/>
            <a:ext cx="5973008" cy="2613191"/>
          </a:xfrm>
          <a:prstGeom prst="rect">
            <a:avLst/>
          </a:prstGeom>
        </p:spPr>
      </p:pic>
      <p:sp>
        <p:nvSpPr>
          <p:cNvPr id="9" name="TextBox 8">
            <a:extLst>
              <a:ext uri="{FF2B5EF4-FFF2-40B4-BE49-F238E27FC236}">
                <a16:creationId xmlns:a16="http://schemas.microsoft.com/office/drawing/2014/main" id="{66CC7D55-3D58-44A3-BA3F-9D358C20AE86}"/>
              </a:ext>
            </a:extLst>
          </p:cNvPr>
          <p:cNvSpPr txBox="1"/>
          <p:nvPr/>
        </p:nvSpPr>
        <p:spPr>
          <a:xfrm>
            <a:off x="838200" y="5567166"/>
            <a:ext cx="7965322" cy="738664"/>
          </a:xfrm>
          <a:prstGeom prst="rect">
            <a:avLst/>
          </a:prstGeom>
          <a:noFill/>
        </p:spPr>
        <p:txBody>
          <a:bodyPr wrap="none" rtlCol="0">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As shown on the line plot Netflix has the highest Cumulative returns out of all the Assets</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Due to an extreme amount of noise on the rest of the assets a Bar chart was made</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Bar chart shows clearer difference in the Cumulative Returns of Netflix compared to all the other Assets</a:t>
            </a:r>
          </a:p>
        </p:txBody>
      </p:sp>
      <p:sp>
        <p:nvSpPr>
          <p:cNvPr id="10" name="TextBox 9">
            <a:extLst>
              <a:ext uri="{FF2B5EF4-FFF2-40B4-BE49-F238E27FC236}">
                <a16:creationId xmlns:a16="http://schemas.microsoft.com/office/drawing/2014/main" id="{4C461756-0463-42F6-8727-21D0801555CD}"/>
              </a:ext>
            </a:extLst>
          </p:cNvPr>
          <p:cNvSpPr txBox="1"/>
          <p:nvPr/>
        </p:nvSpPr>
        <p:spPr>
          <a:xfrm>
            <a:off x="961955" y="6328306"/>
            <a:ext cx="8246384" cy="461665"/>
          </a:xfrm>
          <a:prstGeom prst="rect">
            <a:avLst/>
          </a:prstGeom>
          <a:solidFill>
            <a:srgbClr val="92D050"/>
          </a:solidFill>
        </p:spPr>
        <p:txBody>
          <a:bodyPr wrap="square" rtlCol="0">
            <a:spAutoFit/>
          </a:bodyPr>
          <a:lstStyle/>
          <a:p>
            <a:r>
              <a:rPr lang="en-US" sz="1200" dirty="0">
                <a:latin typeface="Times New Roman" panose="02020603050405020304" pitchFamily="18" charset="0"/>
                <a:cs typeface="Times New Roman" panose="02020603050405020304" pitchFamily="18" charset="0"/>
              </a:rPr>
              <a:t>A slide for the cumulative returns. I put this cause it showed the greatest display with the most graph  images for comparison in the notebook and project in whole for all 20 assets.</a:t>
            </a:r>
          </a:p>
        </p:txBody>
      </p:sp>
    </p:spTree>
    <p:extLst>
      <p:ext uri="{BB962C8B-B14F-4D97-AF65-F5344CB8AC3E}">
        <p14:creationId xmlns:p14="http://schemas.microsoft.com/office/powerpoint/2010/main" val="4115902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EE99F-B8A6-1549-8B17-30A6DD1D331F}"/>
              </a:ext>
            </a:extLst>
          </p:cNvPr>
          <p:cNvSpPr>
            <a:spLocks noGrp="1"/>
          </p:cNvSpPr>
          <p:nvPr>
            <p:ph type="title"/>
          </p:nvPr>
        </p:nvSpPr>
        <p:spPr>
          <a:xfrm>
            <a:off x="838200" y="365126"/>
            <a:ext cx="10515600" cy="1111784"/>
          </a:xfrm>
        </p:spPr>
        <p:txBody>
          <a:bodyPr>
            <a:normAutofit fontScale="90000"/>
          </a:bodyPr>
          <a:lstStyle/>
          <a:p>
            <a:r>
              <a:rPr lang="en-US" dirty="0"/>
              <a:t>Cumulative Return of all assets for the 10 years </a:t>
            </a:r>
          </a:p>
        </p:txBody>
      </p:sp>
      <p:sp>
        <p:nvSpPr>
          <p:cNvPr id="3" name="Content Placeholder 2">
            <a:extLst>
              <a:ext uri="{FF2B5EF4-FFF2-40B4-BE49-F238E27FC236}">
                <a16:creationId xmlns:a16="http://schemas.microsoft.com/office/drawing/2014/main" id="{B05DB370-19CB-084C-95F2-52C4C6313F79}"/>
              </a:ext>
            </a:extLst>
          </p:cNvPr>
          <p:cNvSpPr>
            <a:spLocks noGrp="1"/>
          </p:cNvSpPr>
          <p:nvPr>
            <p:ph idx="1"/>
          </p:nvPr>
        </p:nvSpPr>
        <p:spPr>
          <a:xfrm>
            <a:off x="1048229" y="1440065"/>
            <a:ext cx="3253869" cy="4351338"/>
          </a:xfrm>
        </p:spPr>
        <p:txBody>
          <a:bodyPr>
            <a:normAutofit/>
          </a:bodyPr>
          <a:lstStyle/>
          <a:p>
            <a:r>
              <a:rPr lang="en-US" sz="1800" dirty="0"/>
              <a:t>All assets have &gt;100% return within 10 years</a:t>
            </a:r>
          </a:p>
          <a:p>
            <a:r>
              <a:rPr lang="en-US" sz="1800" dirty="0"/>
              <a:t>The best performing asset return  &gt;300%</a:t>
            </a:r>
          </a:p>
          <a:p>
            <a:r>
              <a:rPr lang="en-US" sz="1800" dirty="0"/>
              <a:t>The least performing asset return  ~150%</a:t>
            </a:r>
          </a:p>
        </p:txBody>
      </p:sp>
      <p:sp>
        <p:nvSpPr>
          <p:cNvPr id="7" name="TextBox 6">
            <a:extLst>
              <a:ext uri="{FF2B5EF4-FFF2-40B4-BE49-F238E27FC236}">
                <a16:creationId xmlns:a16="http://schemas.microsoft.com/office/drawing/2014/main" id="{B3D7109B-04B1-D545-B345-854881979386}"/>
              </a:ext>
            </a:extLst>
          </p:cNvPr>
          <p:cNvSpPr txBox="1"/>
          <p:nvPr/>
        </p:nvSpPr>
        <p:spPr>
          <a:xfrm>
            <a:off x="981197" y="3435292"/>
            <a:ext cx="2901369" cy="1200329"/>
          </a:xfrm>
          <a:prstGeom prst="rect">
            <a:avLst/>
          </a:prstGeom>
          <a:solidFill>
            <a:srgbClr val="FFFF00"/>
          </a:solidFill>
        </p:spPr>
        <p:txBody>
          <a:bodyPr wrap="square" rtlCol="0">
            <a:spAutoFit/>
          </a:bodyPr>
          <a:lstStyle/>
          <a:p>
            <a:r>
              <a:rPr lang="en-US" sz="1200" dirty="0"/>
              <a:t>Add all assets.</a:t>
            </a:r>
          </a:p>
          <a:p>
            <a:endParaRPr lang="en-US" sz="1200" dirty="0"/>
          </a:p>
          <a:p>
            <a:r>
              <a:rPr lang="en-US" sz="1200" dirty="0"/>
              <a:t>Import separate legend from previous graph.</a:t>
            </a:r>
          </a:p>
          <a:p>
            <a:endParaRPr lang="en-US" sz="1200" dirty="0"/>
          </a:p>
          <a:p>
            <a:r>
              <a:rPr lang="en-US" sz="1200" dirty="0"/>
              <a:t>Note: </a:t>
            </a:r>
            <a:r>
              <a:rPr lang="en-US" sz="1200" dirty="0" err="1"/>
              <a:t>y_axis</a:t>
            </a:r>
            <a:r>
              <a:rPr lang="en-US" sz="1200" dirty="0"/>
              <a:t> renamed to Returns (no %)</a:t>
            </a:r>
          </a:p>
        </p:txBody>
      </p:sp>
      <p:pic>
        <p:nvPicPr>
          <p:cNvPr id="8" name="Picture 7" descr="A close up of a map&#10;&#10;Description automatically generated">
            <a:extLst>
              <a:ext uri="{FF2B5EF4-FFF2-40B4-BE49-F238E27FC236}">
                <a16:creationId xmlns:a16="http://schemas.microsoft.com/office/drawing/2014/main" id="{6E64082B-7B2F-1748-9BCD-90A0B36FA7CE}"/>
              </a:ext>
            </a:extLst>
          </p:cNvPr>
          <p:cNvPicPr>
            <a:picLocks noChangeAspect="1"/>
          </p:cNvPicPr>
          <p:nvPr/>
        </p:nvPicPr>
        <p:blipFill rotWithShape="1">
          <a:blip r:embed="rId3">
            <a:extLst>
              <a:ext uri="{28A0092B-C50C-407E-A947-70E740481C1C}">
                <a14:useLocalDpi xmlns:a14="http://schemas.microsoft.com/office/drawing/2010/main" val="0"/>
              </a:ext>
            </a:extLst>
          </a:blip>
          <a:srcRect l="5754" t="7842" r="975" b="5324"/>
          <a:stretch/>
        </p:blipFill>
        <p:spPr>
          <a:xfrm>
            <a:off x="5840190" y="1249907"/>
            <a:ext cx="5303581" cy="3291671"/>
          </a:xfrm>
          <a:prstGeom prst="rect">
            <a:avLst/>
          </a:prstGeom>
        </p:spPr>
      </p:pic>
      <p:graphicFrame>
        <p:nvGraphicFramePr>
          <p:cNvPr id="11" name="Table 10">
            <a:extLst>
              <a:ext uri="{FF2B5EF4-FFF2-40B4-BE49-F238E27FC236}">
                <a16:creationId xmlns:a16="http://schemas.microsoft.com/office/drawing/2014/main" id="{82B05766-CB26-0247-A8E9-5B090A7B0E21}"/>
              </a:ext>
            </a:extLst>
          </p:cNvPr>
          <p:cNvGraphicFramePr>
            <a:graphicFrameLocks noGrp="1"/>
          </p:cNvGraphicFramePr>
          <p:nvPr>
            <p:extLst>
              <p:ext uri="{D42A27DB-BD31-4B8C-83A1-F6EECF244321}">
                <p14:modId xmlns:p14="http://schemas.microsoft.com/office/powerpoint/2010/main" val="793995991"/>
              </p:ext>
            </p:extLst>
          </p:nvPr>
        </p:nvGraphicFramePr>
        <p:xfrm>
          <a:off x="875021" y="5608092"/>
          <a:ext cx="10197663" cy="884779"/>
        </p:xfrm>
        <a:graphic>
          <a:graphicData uri="http://schemas.openxmlformats.org/drawingml/2006/table">
            <a:tbl>
              <a:tblPr/>
              <a:tblGrid>
                <a:gridCol w="485603">
                  <a:extLst>
                    <a:ext uri="{9D8B030D-6E8A-4147-A177-3AD203B41FA5}">
                      <a16:colId xmlns:a16="http://schemas.microsoft.com/office/drawing/2014/main" val="107439923"/>
                    </a:ext>
                  </a:extLst>
                </a:gridCol>
                <a:gridCol w="485603">
                  <a:extLst>
                    <a:ext uri="{9D8B030D-6E8A-4147-A177-3AD203B41FA5}">
                      <a16:colId xmlns:a16="http://schemas.microsoft.com/office/drawing/2014/main" val="2961509559"/>
                    </a:ext>
                  </a:extLst>
                </a:gridCol>
                <a:gridCol w="485603">
                  <a:extLst>
                    <a:ext uri="{9D8B030D-6E8A-4147-A177-3AD203B41FA5}">
                      <a16:colId xmlns:a16="http://schemas.microsoft.com/office/drawing/2014/main" val="4155848140"/>
                    </a:ext>
                  </a:extLst>
                </a:gridCol>
                <a:gridCol w="485603">
                  <a:extLst>
                    <a:ext uri="{9D8B030D-6E8A-4147-A177-3AD203B41FA5}">
                      <a16:colId xmlns:a16="http://schemas.microsoft.com/office/drawing/2014/main" val="4104090202"/>
                    </a:ext>
                  </a:extLst>
                </a:gridCol>
                <a:gridCol w="485603">
                  <a:extLst>
                    <a:ext uri="{9D8B030D-6E8A-4147-A177-3AD203B41FA5}">
                      <a16:colId xmlns:a16="http://schemas.microsoft.com/office/drawing/2014/main" val="3548580572"/>
                    </a:ext>
                  </a:extLst>
                </a:gridCol>
                <a:gridCol w="485603">
                  <a:extLst>
                    <a:ext uri="{9D8B030D-6E8A-4147-A177-3AD203B41FA5}">
                      <a16:colId xmlns:a16="http://schemas.microsoft.com/office/drawing/2014/main" val="1516925529"/>
                    </a:ext>
                  </a:extLst>
                </a:gridCol>
                <a:gridCol w="485603">
                  <a:extLst>
                    <a:ext uri="{9D8B030D-6E8A-4147-A177-3AD203B41FA5}">
                      <a16:colId xmlns:a16="http://schemas.microsoft.com/office/drawing/2014/main" val="1619462281"/>
                    </a:ext>
                  </a:extLst>
                </a:gridCol>
                <a:gridCol w="485603">
                  <a:extLst>
                    <a:ext uri="{9D8B030D-6E8A-4147-A177-3AD203B41FA5}">
                      <a16:colId xmlns:a16="http://schemas.microsoft.com/office/drawing/2014/main" val="55664842"/>
                    </a:ext>
                  </a:extLst>
                </a:gridCol>
                <a:gridCol w="485603">
                  <a:extLst>
                    <a:ext uri="{9D8B030D-6E8A-4147-A177-3AD203B41FA5}">
                      <a16:colId xmlns:a16="http://schemas.microsoft.com/office/drawing/2014/main" val="206051703"/>
                    </a:ext>
                  </a:extLst>
                </a:gridCol>
                <a:gridCol w="485603">
                  <a:extLst>
                    <a:ext uri="{9D8B030D-6E8A-4147-A177-3AD203B41FA5}">
                      <a16:colId xmlns:a16="http://schemas.microsoft.com/office/drawing/2014/main" val="329853129"/>
                    </a:ext>
                  </a:extLst>
                </a:gridCol>
                <a:gridCol w="485603">
                  <a:extLst>
                    <a:ext uri="{9D8B030D-6E8A-4147-A177-3AD203B41FA5}">
                      <a16:colId xmlns:a16="http://schemas.microsoft.com/office/drawing/2014/main" val="3537445867"/>
                    </a:ext>
                  </a:extLst>
                </a:gridCol>
                <a:gridCol w="485603">
                  <a:extLst>
                    <a:ext uri="{9D8B030D-6E8A-4147-A177-3AD203B41FA5}">
                      <a16:colId xmlns:a16="http://schemas.microsoft.com/office/drawing/2014/main" val="1846104167"/>
                    </a:ext>
                  </a:extLst>
                </a:gridCol>
                <a:gridCol w="485603">
                  <a:extLst>
                    <a:ext uri="{9D8B030D-6E8A-4147-A177-3AD203B41FA5}">
                      <a16:colId xmlns:a16="http://schemas.microsoft.com/office/drawing/2014/main" val="558974005"/>
                    </a:ext>
                  </a:extLst>
                </a:gridCol>
                <a:gridCol w="485603">
                  <a:extLst>
                    <a:ext uri="{9D8B030D-6E8A-4147-A177-3AD203B41FA5}">
                      <a16:colId xmlns:a16="http://schemas.microsoft.com/office/drawing/2014/main" val="892102705"/>
                    </a:ext>
                  </a:extLst>
                </a:gridCol>
                <a:gridCol w="485603">
                  <a:extLst>
                    <a:ext uri="{9D8B030D-6E8A-4147-A177-3AD203B41FA5}">
                      <a16:colId xmlns:a16="http://schemas.microsoft.com/office/drawing/2014/main" val="2416091406"/>
                    </a:ext>
                  </a:extLst>
                </a:gridCol>
                <a:gridCol w="485603">
                  <a:extLst>
                    <a:ext uri="{9D8B030D-6E8A-4147-A177-3AD203B41FA5}">
                      <a16:colId xmlns:a16="http://schemas.microsoft.com/office/drawing/2014/main" val="3873077688"/>
                    </a:ext>
                  </a:extLst>
                </a:gridCol>
                <a:gridCol w="485603">
                  <a:extLst>
                    <a:ext uri="{9D8B030D-6E8A-4147-A177-3AD203B41FA5}">
                      <a16:colId xmlns:a16="http://schemas.microsoft.com/office/drawing/2014/main" val="3359626902"/>
                    </a:ext>
                  </a:extLst>
                </a:gridCol>
                <a:gridCol w="485603">
                  <a:extLst>
                    <a:ext uri="{9D8B030D-6E8A-4147-A177-3AD203B41FA5}">
                      <a16:colId xmlns:a16="http://schemas.microsoft.com/office/drawing/2014/main" val="1947898792"/>
                    </a:ext>
                  </a:extLst>
                </a:gridCol>
                <a:gridCol w="485603">
                  <a:extLst>
                    <a:ext uri="{9D8B030D-6E8A-4147-A177-3AD203B41FA5}">
                      <a16:colId xmlns:a16="http://schemas.microsoft.com/office/drawing/2014/main" val="1899360789"/>
                    </a:ext>
                  </a:extLst>
                </a:gridCol>
                <a:gridCol w="485603">
                  <a:extLst>
                    <a:ext uri="{9D8B030D-6E8A-4147-A177-3AD203B41FA5}">
                      <a16:colId xmlns:a16="http://schemas.microsoft.com/office/drawing/2014/main" val="3170604692"/>
                    </a:ext>
                  </a:extLst>
                </a:gridCol>
                <a:gridCol w="485603">
                  <a:extLst>
                    <a:ext uri="{9D8B030D-6E8A-4147-A177-3AD203B41FA5}">
                      <a16:colId xmlns:a16="http://schemas.microsoft.com/office/drawing/2014/main" val="2048621501"/>
                    </a:ext>
                  </a:extLst>
                </a:gridCol>
              </a:tblGrid>
              <a:tr h="126397">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SP500</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AAL</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BAC</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COST</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CVX</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CL</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DAL</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DIS</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JNJ</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KO</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MCD</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PEP</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PFE</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PG</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SBUX</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T</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TMUS</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WFC</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WMT</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XOM</a:t>
                      </a:r>
                    </a:p>
                  </a:txBody>
                  <a:tcPr marL="5778" marR="5778" marT="5778" marB="0" anchor="b">
                    <a:lnL>
                      <a:noFill/>
                    </a:lnL>
                    <a:lnR>
                      <a:noFill/>
                    </a:lnR>
                    <a:lnT>
                      <a:noFill/>
                    </a:lnT>
                    <a:lnB>
                      <a:noFill/>
                    </a:lnB>
                  </a:tcPr>
                </a:tc>
                <a:extLst>
                  <a:ext uri="{0D108BD9-81ED-4DB2-BD59-A6C34878D82A}">
                    <a16:rowId xmlns:a16="http://schemas.microsoft.com/office/drawing/2014/main" val="2964631267"/>
                  </a:ext>
                </a:extLst>
              </a:tr>
              <a:tr h="126397">
                <a:tc>
                  <a:txBody>
                    <a:bodyPr/>
                    <a:lstStyle/>
                    <a:p>
                      <a:pPr algn="l" fontAlgn="b"/>
                      <a:r>
                        <a:rPr lang="en-US" sz="700" b="0" i="0" u="none" strike="noStrike">
                          <a:solidFill>
                            <a:srgbClr val="000000"/>
                          </a:solidFill>
                          <a:effectLst/>
                          <a:latin typeface="Calibri" panose="020F0502020204030204" pitchFamily="34" charset="0"/>
                        </a:rPr>
                        <a:t>count</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extLst>
                  <a:ext uri="{0D108BD9-81ED-4DB2-BD59-A6C34878D82A}">
                    <a16:rowId xmlns:a16="http://schemas.microsoft.com/office/drawing/2014/main" val="2606650428"/>
                  </a:ext>
                </a:extLst>
              </a:tr>
              <a:tr h="126397">
                <a:tc>
                  <a:txBody>
                    <a:bodyPr/>
                    <a:lstStyle/>
                    <a:p>
                      <a:pPr algn="l" fontAlgn="b"/>
                      <a:r>
                        <a:rPr lang="en-US" sz="700" b="0" i="0" u="none" strike="noStrike">
                          <a:solidFill>
                            <a:srgbClr val="000000"/>
                          </a:solidFill>
                          <a:effectLst/>
                          <a:latin typeface="Calibri" panose="020F0502020204030204" pitchFamily="34" charset="0"/>
                        </a:rPr>
                        <a:t>mean</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1.83104765</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5.53372755</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1.26526476</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2.84832641</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1.80156984</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1.95091572</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2.8624747</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3.05537718</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1.90291562</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1.97400452</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2.3410098</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1.89488274</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1.98016985</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1.53533459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4.58845047</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1.8584931</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4.31434975</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1.74249642</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1.62959201</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1.53656463</a:t>
                      </a:r>
                    </a:p>
                  </a:txBody>
                  <a:tcPr marL="5778" marR="5778" marT="5778" marB="0" anchor="b">
                    <a:lnL>
                      <a:noFill/>
                    </a:lnL>
                    <a:lnR>
                      <a:noFill/>
                    </a:lnR>
                    <a:lnT>
                      <a:noFill/>
                    </a:lnT>
                    <a:lnB>
                      <a:noFill/>
                    </a:lnB>
                  </a:tcPr>
                </a:tc>
                <a:extLst>
                  <a:ext uri="{0D108BD9-81ED-4DB2-BD59-A6C34878D82A}">
                    <a16:rowId xmlns:a16="http://schemas.microsoft.com/office/drawing/2014/main" val="1604959834"/>
                  </a:ext>
                </a:extLst>
              </a:tr>
              <a:tr h="126397">
                <a:tc>
                  <a:txBody>
                    <a:bodyPr/>
                    <a:lstStyle/>
                    <a:p>
                      <a:pPr algn="l" fontAlgn="b"/>
                      <a:r>
                        <a:rPr lang="en-US" sz="700" b="0" i="0" u="none" strike="noStrike">
                          <a:solidFill>
                            <a:srgbClr val="000000"/>
                          </a:solidFill>
                          <a:effectLst/>
                          <a:latin typeface="Calibri" panose="020F0502020204030204" pitchFamily="34" charset="0"/>
                        </a:rPr>
                        <a:t>std</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0.53047462</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3.00531932</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0.57620666</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1.41337537</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0.37542312</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0.51630954</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1.5809339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1.27774506</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0.6720489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0.52503617</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1.02257909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0.6034693</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0.6619695</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0.41835587</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2.38018104</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0.42382978</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2.35749814</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0.50846301</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0.48798236</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0.21729116</a:t>
                      </a:r>
                    </a:p>
                  </a:txBody>
                  <a:tcPr marL="5778" marR="5778" marT="5778" marB="0" anchor="b">
                    <a:lnL>
                      <a:noFill/>
                    </a:lnL>
                    <a:lnR>
                      <a:noFill/>
                    </a:lnR>
                    <a:lnT>
                      <a:noFill/>
                    </a:lnT>
                    <a:lnB>
                      <a:noFill/>
                    </a:lnB>
                  </a:tcPr>
                </a:tc>
                <a:extLst>
                  <a:ext uri="{0D108BD9-81ED-4DB2-BD59-A6C34878D82A}">
                    <a16:rowId xmlns:a16="http://schemas.microsoft.com/office/drawing/2014/main" val="912005252"/>
                  </a:ext>
                </a:extLst>
              </a:tr>
              <a:tr h="126397">
                <a:tc>
                  <a:txBody>
                    <a:bodyPr/>
                    <a:lstStyle/>
                    <a:p>
                      <a:pPr algn="l" fontAlgn="b"/>
                      <a:r>
                        <a:rPr lang="en-US" sz="700" b="0" i="0" u="none" strike="noStrike">
                          <a:solidFill>
                            <a:srgbClr val="000000"/>
                          </a:solidFill>
                          <a:effectLst/>
                          <a:latin typeface="Calibri" panose="020F0502020204030204" pitchFamily="34" charset="0"/>
                        </a:rPr>
                        <a:t>min</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0.96377553</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0.88595174</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0.36156827</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0.95704021</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0.95987346</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0.96568292</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0.60883842</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1.06</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0.91783</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0.93958825</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1.02</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1.02606134</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0.78036859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0.98843231</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1.05</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0.9879012</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0.82458208</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0.91060372</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0.89699433</a:t>
                      </a:r>
                    </a:p>
                  </a:txBody>
                  <a:tcPr marL="5778" marR="5778" marT="5778" marB="0" anchor="b">
                    <a:lnL>
                      <a:noFill/>
                    </a:lnL>
                    <a:lnR>
                      <a:noFill/>
                    </a:lnR>
                    <a:lnT>
                      <a:noFill/>
                    </a:lnT>
                    <a:lnB>
                      <a:noFill/>
                    </a:lnB>
                  </a:tcPr>
                </a:tc>
                <a:extLst>
                  <a:ext uri="{0D108BD9-81ED-4DB2-BD59-A6C34878D82A}">
                    <a16:rowId xmlns:a16="http://schemas.microsoft.com/office/drawing/2014/main" val="4128827133"/>
                  </a:ext>
                </a:extLst>
              </a:tr>
              <a:tr h="126397">
                <a:tc>
                  <a:txBody>
                    <a:bodyPr/>
                    <a:lstStyle/>
                    <a:p>
                      <a:pPr algn="l" fontAlgn="b"/>
                      <a:r>
                        <a:rPr lang="en-US" sz="700" b="0" i="0" u="none" strike="noStrike" dirty="0">
                          <a:solidFill>
                            <a:srgbClr val="000000"/>
                          </a:solidFill>
                          <a:effectLst/>
                          <a:latin typeface="Calibri" panose="020F0502020204030204" pitchFamily="34" charset="0"/>
                        </a:rPr>
                        <a:t>max</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2.93820531</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10.4623426</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2.6299749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6.50902856</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2.44543175</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2.66587586</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5.41850951</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5.75583508</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3.14842513</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3.20936811</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4.81955</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3.15983786</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3.3337903</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2.76782565</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10.7465934</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2.6625178</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9.22560132</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2.72763518</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2.90068771</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1.83651027</a:t>
                      </a:r>
                    </a:p>
                  </a:txBody>
                  <a:tcPr marL="5778" marR="5778" marT="5778" marB="0" anchor="b">
                    <a:lnL>
                      <a:noFill/>
                    </a:lnL>
                    <a:lnR>
                      <a:noFill/>
                    </a:lnR>
                    <a:lnT>
                      <a:noFill/>
                    </a:lnT>
                    <a:lnB>
                      <a:noFill/>
                    </a:lnB>
                  </a:tcPr>
                </a:tc>
                <a:extLst>
                  <a:ext uri="{0D108BD9-81ED-4DB2-BD59-A6C34878D82A}">
                    <a16:rowId xmlns:a16="http://schemas.microsoft.com/office/drawing/2014/main" val="3047816482"/>
                  </a:ext>
                </a:extLst>
              </a:tr>
              <a:tr h="126397">
                <a:tc>
                  <a:txBody>
                    <a:bodyPr/>
                    <a:lstStyle/>
                    <a:p>
                      <a:pPr algn="l" fontAlgn="b"/>
                      <a:r>
                        <a:rPr lang="en-US" sz="700" b="0" i="0" u="none" strike="noStrike">
                          <a:solidFill>
                            <a:srgbClr val="000000"/>
                          </a:solidFill>
                          <a:effectLst/>
                          <a:latin typeface="Calibri" panose="020F0502020204030204" pitchFamily="34" charset="0"/>
                        </a:rPr>
                        <a:t>ave_max = </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4.46817731</a:t>
                      </a:r>
                    </a:p>
                  </a:txBody>
                  <a:tcPr marL="5778" marR="5778" marT="5778" marB="0" anchor="b">
                    <a:lnL>
                      <a:noFill/>
                    </a:lnL>
                    <a:lnR>
                      <a:noFill/>
                    </a:lnR>
                    <a:lnT>
                      <a:noFill/>
                    </a:lnT>
                    <a:lnB>
                      <a:noFill/>
                    </a:lnB>
                    <a:solidFill>
                      <a:srgbClr val="FFFF00"/>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dirty="0">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dirty="0">
                        <a:solidFill>
                          <a:srgbClr val="000000"/>
                        </a:solidFill>
                        <a:effectLst/>
                        <a:latin typeface="Calibri" panose="020F0502020204030204" pitchFamily="34" charset="0"/>
                      </a:endParaRPr>
                    </a:p>
                  </a:txBody>
                  <a:tcPr marL="5778" marR="5778" marT="5778" marB="0" anchor="b">
                    <a:lnL>
                      <a:noFill/>
                    </a:lnL>
                    <a:lnR>
                      <a:noFill/>
                    </a:lnR>
                    <a:lnT>
                      <a:noFill/>
                    </a:lnT>
                    <a:lnB>
                      <a:noFill/>
                    </a:lnB>
                  </a:tcPr>
                </a:tc>
                <a:extLst>
                  <a:ext uri="{0D108BD9-81ED-4DB2-BD59-A6C34878D82A}">
                    <a16:rowId xmlns:a16="http://schemas.microsoft.com/office/drawing/2014/main" val="2009820607"/>
                  </a:ext>
                </a:extLst>
              </a:tr>
            </a:tbl>
          </a:graphicData>
        </a:graphic>
      </p:graphicFrame>
      <p:graphicFrame>
        <p:nvGraphicFramePr>
          <p:cNvPr id="12" name="Table 11">
            <a:extLst>
              <a:ext uri="{FF2B5EF4-FFF2-40B4-BE49-F238E27FC236}">
                <a16:creationId xmlns:a16="http://schemas.microsoft.com/office/drawing/2014/main" id="{9DB6673F-DF79-D44B-A44D-D55B419F16AA}"/>
              </a:ext>
            </a:extLst>
          </p:cNvPr>
          <p:cNvGraphicFramePr>
            <a:graphicFrameLocks noGrp="1"/>
          </p:cNvGraphicFramePr>
          <p:nvPr>
            <p:extLst>
              <p:ext uri="{D42A27DB-BD31-4B8C-83A1-F6EECF244321}">
                <p14:modId xmlns:p14="http://schemas.microsoft.com/office/powerpoint/2010/main" val="353478633"/>
              </p:ext>
            </p:extLst>
          </p:nvPr>
        </p:nvGraphicFramePr>
        <p:xfrm>
          <a:off x="875021" y="4658823"/>
          <a:ext cx="10515604" cy="823599"/>
        </p:xfrm>
        <a:graphic>
          <a:graphicData uri="http://schemas.openxmlformats.org/drawingml/2006/table">
            <a:tbl>
              <a:tblPr/>
              <a:tblGrid>
                <a:gridCol w="477982">
                  <a:extLst>
                    <a:ext uri="{9D8B030D-6E8A-4147-A177-3AD203B41FA5}">
                      <a16:colId xmlns:a16="http://schemas.microsoft.com/office/drawing/2014/main" val="2608516267"/>
                    </a:ext>
                  </a:extLst>
                </a:gridCol>
                <a:gridCol w="477982">
                  <a:extLst>
                    <a:ext uri="{9D8B030D-6E8A-4147-A177-3AD203B41FA5}">
                      <a16:colId xmlns:a16="http://schemas.microsoft.com/office/drawing/2014/main" val="540357350"/>
                    </a:ext>
                  </a:extLst>
                </a:gridCol>
                <a:gridCol w="477982">
                  <a:extLst>
                    <a:ext uri="{9D8B030D-6E8A-4147-A177-3AD203B41FA5}">
                      <a16:colId xmlns:a16="http://schemas.microsoft.com/office/drawing/2014/main" val="2334560219"/>
                    </a:ext>
                  </a:extLst>
                </a:gridCol>
                <a:gridCol w="477982">
                  <a:extLst>
                    <a:ext uri="{9D8B030D-6E8A-4147-A177-3AD203B41FA5}">
                      <a16:colId xmlns:a16="http://schemas.microsoft.com/office/drawing/2014/main" val="55072678"/>
                    </a:ext>
                  </a:extLst>
                </a:gridCol>
                <a:gridCol w="477982">
                  <a:extLst>
                    <a:ext uri="{9D8B030D-6E8A-4147-A177-3AD203B41FA5}">
                      <a16:colId xmlns:a16="http://schemas.microsoft.com/office/drawing/2014/main" val="3879291674"/>
                    </a:ext>
                  </a:extLst>
                </a:gridCol>
                <a:gridCol w="477982">
                  <a:extLst>
                    <a:ext uri="{9D8B030D-6E8A-4147-A177-3AD203B41FA5}">
                      <a16:colId xmlns:a16="http://schemas.microsoft.com/office/drawing/2014/main" val="2303931142"/>
                    </a:ext>
                  </a:extLst>
                </a:gridCol>
                <a:gridCol w="477982">
                  <a:extLst>
                    <a:ext uri="{9D8B030D-6E8A-4147-A177-3AD203B41FA5}">
                      <a16:colId xmlns:a16="http://schemas.microsoft.com/office/drawing/2014/main" val="4238800591"/>
                    </a:ext>
                  </a:extLst>
                </a:gridCol>
                <a:gridCol w="477982">
                  <a:extLst>
                    <a:ext uri="{9D8B030D-6E8A-4147-A177-3AD203B41FA5}">
                      <a16:colId xmlns:a16="http://schemas.microsoft.com/office/drawing/2014/main" val="540907353"/>
                    </a:ext>
                  </a:extLst>
                </a:gridCol>
                <a:gridCol w="477982">
                  <a:extLst>
                    <a:ext uri="{9D8B030D-6E8A-4147-A177-3AD203B41FA5}">
                      <a16:colId xmlns:a16="http://schemas.microsoft.com/office/drawing/2014/main" val="1572595442"/>
                    </a:ext>
                  </a:extLst>
                </a:gridCol>
                <a:gridCol w="477982">
                  <a:extLst>
                    <a:ext uri="{9D8B030D-6E8A-4147-A177-3AD203B41FA5}">
                      <a16:colId xmlns:a16="http://schemas.microsoft.com/office/drawing/2014/main" val="2792352549"/>
                    </a:ext>
                  </a:extLst>
                </a:gridCol>
                <a:gridCol w="477982">
                  <a:extLst>
                    <a:ext uri="{9D8B030D-6E8A-4147-A177-3AD203B41FA5}">
                      <a16:colId xmlns:a16="http://schemas.microsoft.com/office/drawing/2014/main" val="3135695890"/>
                    </a:ext>
                  </a:extLst>
                </a:gridCol>
                <a:gridCol w="477982">
                  <a:extLst>
                    <a:ext uri="{9D8B030D-6E8A-4147-A177-3AD203B41FA5}">
                      <a16:colId xmlns:a16="http://schemas.microsoft.com/office/drawing/2014/main" val="1101065522"/>
                    </a:ext>
                  </a:extLst>
                </a:gridCol>
                <a:gridCol w="477982">
                  <a:extLst>
                    <a:ext uri="{9D8B030D-6E8A-4147-A177-3AD203B41FA5}">
                      <a16:colId xmlns:a16="http://schemas.microsoft.com/office/drawing/2014/main" val="2841990081"/>
                    </a:ext>
                  </a:extLst>
                </a:gridCol>
                <a:gridCol w="477982">
                  <a:extLst>
                    <a:ext uri="{9D8B030D-6E8A-4147-A177-3AD203B41FA5}">
                      <a16:colId xmlns:a16="http://schemas.microsoft.com/office/drawing/2014/main" val="1227726440"/>
                    </a:ext>
                  </a:extLst>
                </a:gridCol>
                <a:gridCol w="477982">
                  <a:extLst>
                    <a:ext uri="{9D8B030D-6E8A-4147-A177-3AD203B41FA5}">
                      <a16:colId xmlns:a16="http://schemas.microsoft.com/office/drawing/2014/main" val="912808047"/>
                    </a:ext>
                  </a:extLst>
                </a:gridCol>
                <a:gridCol w="477982">
                  <a:extLst>
                    <a:ext uri="{9D8B030D-6E8A-4147-A177-3AD203B41FA5}">
                      <a16:colId xmlns:a16="http://schemas.microsoft.com/office/drawing/2014/main" val="247966417"/>
                    </a:ext>
                  </a:extLst>
                </a:gridCol>
                <a:gridCol w="477982">
                  <a:extLst>
                    <a:ext uri="{9D8B030D-6E8A-4147-A177-3AD203B41FA5}">
                      <a16:colId xmlns:a16="http://schemas.microsoft.com/office/drawing/2014/main" val="2568971291"/>
                    </a:ext>
                  </a:extLst>
                </a:gridCol>
                <a:gridCol w="477982">
                  <a:extLst>
                    <a:ext uri="{9D8B030D-6E8A-4147-A177-3AD203B41FA5}">
                      <a16:colId xmlns:a16="http://schemas.microsoft.com/office/drawing/2014/main" val="966587027"/>
                    </a:ext>
                  </a:extLst>
                </a:gridCol>
                <a:gridCol w="477982">
                  <a:extLst>
                    <a:ext uri="{9D8B030D-6E8A-4147-A177-3AD203B41FA5}">
                      <a16:colId xmlns:a16="http://schemas.microsoft.com/office/drawing/2014/main" val="2460272991"/>
                    </a:ext>
                  </a:extLst>
                </a:gridCol>
                <a:gridCol w="477982">
                  <a:extLst>
                    <a:ext uri="{9D8B030D-6E8A-4147-A177-3AD203B41FA5}">
                      <a16:colId xmlns:a16="http://schemas.microsoft.com/office/drawing/2014/main" val="741793378"/>
                    </a:ext>
                  </a:extLst>
                </a:gridCol>
                <a:gridCol w="477982">
                  <a:extLst>
                    <a:ext uri="{9D8B030D-6E8A-4147-A177-3AD203B41FA5}">
                      <a16:colId xmlns:a16="http://schemas.microsoft.com/office/drawing/2014/main" val="2425490913"/>
                    </a:ext>
                  </a:extLst>
                </a:gridCol>
                <a:gridCol w="477982">
                  <a:extLst>
                    <a:ext uri="{9D8B030D-6E8A-4147-A177-3AD203B41FA5}">
                      <a16:colId xmlns:a16="http://schemas.microsoft.com/office/drawing/2014/main" val="1417071729"/>
                    </a:ext>
                  </a:extLst>
                </a:gridCol>
              </a:tblGrid>
              <a:tr h="117657">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SP500</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AAL</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BAC</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COST</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CVX</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CL</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DAL</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DIS</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JNJ</a:t>
                      </a:r>
                    </a:p>
                  </a:txBody>
                  <a:tcPr marL="5515" marR="5515" marT="5515"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KO</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MCD</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NFLX</a:t>
                      </a:r>
                    </a:p>
                  </a:txBody>
                  <a:tcPr marL="5515" marR="5515" marT="5515" marB="0" anchor="b">
                    <a:lnL>
                      <a:noFill/>
                    </a:lnL>
                    <a:lnR>
                      <a:noFill/>
                    </a:lnR>
                    <a:lnT>
                      <a:noFill/>
                    </a:lnT>
                    <a:lnB>
                      <a:noFill/>
                    </a:lnB>
                    <a:solidFill>
                      <a:srgbClr val="FFFF00"/>
                    </a:solidFill>
                  </a:tcPr>
                </a:tc>
                <a:tc>
                  <a:txBody>
                    <a:bodyPr/>
                    <a:lstStyle/>
                    <a:p>
                      <a:pPr algn="l" fontAlgn="b"/>
                      <a:r>
                        <a:rPr lang="en-US" sz="700" b="0" i="0" u="none" strike="noStrike">
                          <a:solidFill>
                            <a:srgbClr val="000000"/>
                          </a:solidFill>
                          <a:effectLst/>
                          <a:latin typeface="Calibri" panose="020F0502020204030204" pitchFamily="34" charset="0"/>
                        </a:rPr>
                        <a:t>PEP</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PFE</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PG</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SBUX</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T</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TMUS</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WFC</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WMT</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XOM</a:t>
                      </a:r>
                    </a:p>
                  </a:txBody>
                  <a:tcPr marL="5515" marR="5515" marT="5515" marB="0" anchor="b">
                    <a:lnL>
                      <a:noFill/>
                    </a:lnL>
                    <a:lnR>
                      <a:noFill/>
                    </a:lnR>
                    <a:lnT>
                      <a:noFill/>
                    </a:lnT>
                    <a:lnB>
                      <a:noFill/>
                    </a:lnB>
                  </a:tcPr>
                </a:tc>
                <a:extLst>
                  <a:ext uri="{0D108BD9-81ED-4DB2-BD59-A6C34878D82A}">
                    <a16:rowId xmlns:a16="http://schemas.microsoft.com/office/drawing/2014/main" val="2905272009"/>
                  </a:ext>
                </a:extLst>
              </a:tr>
              <a:tr h="117657">
                <a:tc>
                  <a:txBody>
                    <a:bodyPr/>
                    <a:lstStyle/>
                    <a:p>
                      <a:pPr algn="l" fontAlgn="b"/>
                      <a:r>
                        <a:rPr lang="en-US" sz="700" b="0" i="0" u="none" strike="noStrike">
                          <a:solidFill>
                            <a:srgbClr val="000000"/>
                          </a:solidFill>
                          <a:effectLst/>
                          <a:latin typeface="Calibri" panose="020F0502020204030204" pitchFamily="34" charset="0"/>
                        </a:rPr>
                        <a:t>count</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solidFill>
                      <a:srgbClr val="FFFF00"/>
                    </a:solidFill>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extLst>
                  <a:ext uri="{0D108BD9-81ED-4DB2-BD59-A6C34878D82A}">
                    <a16:rowId xmlns:a16="http://schemas.microsoft.com/office/drawing/2014/main" val="4034661164"/>
                  </a:ext>
                </a:extLst>
              </a:tr>
              <a:tr h="117657">
                <a:tc>
                  <a:txBody>
                    <a:bodyPr/>
                    <a:lstStyle/>
                    <a:p>
                      <a:pPr algn="l" fontAlgn="b"/>
                      <a:r>
                        <a:rPr lang="en-US" sz="700" b="0" i="0" u="none" strike="noStrike">
                          <a:solidFill>
                            <a:srgbClr val="000000"/>
                          </a:solidFill>
                          <a:effectLst/>
                          <a:latin typeface="Calibri" panose="020F0502020204030204" pitchFamily="34" charset="0"/>
                        </a:rPr>
                        <a:t>mean</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1.83104765</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5.53372755</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1.26526476</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2.84832641</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1.80156984</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1.95091572</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2.8624747</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3.05537718</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1.90291562</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1.97400452</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2.3410098</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13.0043989</a:t>
                      </a:r>
                    </a:p>
                  </a:txBody>
                  <a:tcPr marL="5515" marR="5515" marT="5515" marB="0" anchor="b">
                    <a:lnL>
                      <a:noFill/>
                    </a:lnL>
                    <a:lnR>
                      <a:noFill/>
                    </a:lnR>
                    <a:lnT>
                      <a:noFill/>
                    </a:lnT>
                    <a:lnB>
                      <a:noFill/>
                    </a:lnB>
                    <a:solidFill>
                      <a:srgbClr val="FFFF00"/>
                    </a:solidFill>
                  </a:tcPr>
                </a:tc>
                <a:tc>
                  <a:txBody>
                    <a:bodyPr/>
                    <a:lstStyle/>
                    <a:p>
                      <a:pPr algn="r" fontAlgn="b"/>
                      <a:r>
                        <a:rPr lang="en-US" sz="700" b="0" i="0" u="none" strike="noStrike">
                          <a:solidFill>
                            <a:srgbClr val="000000"/>
                          </a:solidFill>
                          <a:effectLst/>
                          <a:latin typeface="Calibri" panose="020F0502020204030204" pitchFamily="34" charset="0"/>
                        </a:rPr>
                        <a:t>1.89488274</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1.98016985</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1.53533459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4.58845047</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1.8584931</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4.31434975</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1.74249642</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1.62959201</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1.53656463</a:t>
                      </a:r>
                    </a:p>
                  </a:txBody>
                  <a:tcPr marL="5515" marR="5515" marT="5515" marB="0" anchor="b">
                    <a:lnL>
                      <a:noFill/>
                    </a:lnL>
                    <a:lnR>
                      <a:noFill/>
                    </a:lnR>
                    <a:lnT>
                      <a:noFill/>
                    </a:lnT>
                    <a:lnB>
                      <a:noFill/>
                    </a:lnB>
                  </a:tcPr>
                </a:tc>
                <a:extLst>
                  <a:ext uri="{0D108BD9-81ED-4DB2-BD59-A6C34878D82A}">
                    <a16:rowId xmlns:a16="http://schemas.microsoft.com/office/drawing/2014/main" val="3154861862"/>
                  </a:ext>
                </a:extLst>
              </a:tr>
              <a:tr h="117657">
                <a:tc>
                  <a:txBody>
                    <a:bodyPr/>
                    <a:lstStyle/>
                    <a:p>
                      <a:pPr algn="l" fontAlgn="b"/>
                      <a:r>
                        <a:rPr lang="en-US" sz="700" b="0" i="0" u="none" strike="noStrike">
                          <a:solidFill>
                            <a:srgbClr val="000000"/>
                          </a:solidFill>
                          <a:effectLst/>
                          <a:latin typeface="Calibri" panose="020F0502020204030204" pitchFamily="34" charset="0"/>
                        </a:rPr>
                        <a:t>std</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0.53047462</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3.00531932</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0.57620666</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1.41337537</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0.37542312</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0.51630954</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1.5809339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1.27774506</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0.6720489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0.52503617</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1.02257909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12.9635067</a:t>
                      </a:r>
                    </a:p>
                  </a:txBody>
                  <a:tcPr marL="5515" marR="5515" marT="5515" marB="0" anchor="b">
                    <a:lnL>
                      <a:noFill/>
                    </a:lnL>
                    <a:lnR>
                      <a:noFill/>
                    </a:lnR>
                    <a:lnT>
                      <a:noFill/>
                    </a:lnT>
                    <a:lnB>
                      <a:noFill/>
                    </a:lnB>
                    <a:solidFill>
                      <a:srgbClr val="FFFF00"/>
                    </a:solidFill>
                  </a:tcPr>
                </a:tc>
                <a:tc>
                  <a:txBody>
                    <a:bodyPr/>
                    <a:lstStyle/>
                    <a:p>
                      <a:pPr algn="r" fontAlgn="b"/>
                      <a:r>
                        <a:rPr lang="en-US" sz="700" b="0" i="0" u="none" strike="noStrike">
                          <a:solidFill>
                            <a:srgbClr val="000000"/>
                          </a:solidFill>
                          <a:effectLst/>
                          <a:latin typeface="Calibri" panose="020F0502020204030204" pitchFamily="34" charset="0"/>
                        </a:rPr>
                        <a:t>0.6034693</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0.6619695</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0.41835587</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2.38018104</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0.42382978</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2.35749814</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0.50846301</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0.48798236</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0.21729116</a:t>
                      </a:r>
                    </a:p>
                  </a:txBody>
                  <a:tcPr marL="5515" marR="5515" marT="5515" marB="0" anchor="b">
                    <a:lnL>
                      <a:noFill/>
                    </a:lnL>
                    <a:lnR>
                      <a:noFill/>
                    </a:lnR>
                    <a:lnT>
                      <a:noFill/>
                    </a:lnT>
                    <a:lnB>
                      <a:noFill/>
                    </a:lnB>
                  </a:tcPr>
                </a:tc>
                <a:extLst>
                  <a:ext uri="{0D108BD9-81ED-4DB2-BD59-A6C34878D82A}">
                    <a16:rowId xmlns:a16="http://schemas.microsoft.com/office/drawing/2014/main" val="3099801780"/>
                  </a:ext>
                </a:extLst>
              </a:tr>
              <a:tr h="117657">
                <a:tc>
                  <a:txBody>
                    <a:bodyPr/>
                    <a:lstStyle/>
                    <a:p>
                      <a:pPr algn="l" fontAlgn="b"/>
                      <a:r>
                        <a:rPr lang="en-US" sz="700" b="0" i="0" u="none" strike="noStrike">
                          <a:solidFill>
                            <a:srgbClr val="000000"/>
                          </a:solidFill>
                          <a:effectLst/>
                          <a:latin typeface="Calibri" panose="020F0502020204030204" pitchFamily="34" charset="0"/>
                        </a:rPr>
                        <a:t>min</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0.96377553</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0.88595174</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0.36156827</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0.95704021</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0.95987346</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0.96568292</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0.60883842</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1.06</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0.91783</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0.93958825</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1.02</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0.85408017</a:t>
                      </a:r>
                    </a:p>
                  </a:txBody>
                  <a:tcPr marL="5515" marR="5515" marT="5515" marB="0" anchor="b">
                    <a:lnL>
                      <a:noFill/>
                    </a:lnL>
                    <a:lnR>
                      <a:noFill/>
                    </a:lnR>
                    <a:lnT>
                      <a:noFill/>
                    </a:lnT>
                    <a:lnB>
                      <a:noFill/>
                    </a:lnB>
                    <a:solidFill>
                      <a:srgbClr val="FFFF00"/>
                    </a:solidFill>
                  </a:tcPr>
                </a:tc>
                <a:tc>
                  <a:txBody>
                    <a:bodyPr/>
                    <a:lstStyle/>
                    <a:p>
                      <a:pPr algn="r" fontAlgn="b"/>
                      <a:r>
                        <a:rPr lang="en-US" sz="700" b="0" i="0" u="none" strike="noStrike">
                          <a:solidFill>
                            <a:srgbClr val="000000"/>
                          </a:solidFill>
                          <a:effectLst/>
                          <a:latin typeface="Calibri" panose="020F0502020204030204" pitchFamily="34" charset="0"/>
                        </a:rPr>
                        <a:t>1.02606134</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0.78036859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0.98843231</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1.05</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0.9879012</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0.82458208</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0.91060372</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0.89699433</a:t>
                      </a:r>
                    </a:p>
                  </a:txBody>
                  <a:tcPr marL="5515" marR="5515" marT="5515" marB="0" anchor="b">
                    <a:lnL>
                      <a:noFill/>
                    </a:lnL>
                    <a:lnR>
                      <a:noFill/>
                    </a:lnR>
                    <a:lnT>
                      <a:noFill/>
                    </a:lnT>
                    <a:lnB>
                      <a:noFill/>
                    </a:lnB>
                  </a:tcPr>
                </a:tc>
                <a:extLst>
                  <a:ext uri="{0D108BD9-81ED-4DB2-BD59-A6C34878D82A}">
                    <a16:rowId xmlns:a16="http://schemas.microsoft.com/office/drawing/2014/main" val="2753170771"/>
                  </a:ext>
                </a:extLst>
              </a:tr>
              <a:tr h="117657">
                <a:tc>
                  <a:txBody>
                    <a:bodyPr/>
                    <a:lstStyle/>
                    <a:p>
                      <a:pPr algn="l" fontAlgn="b"/>
                      <a:r>
                        <a:rPr lang="en-US" sz="700" b="0" i="0" u="none" strike="noStrike" dirty="0">
                          <a:solidFill>
                            <a:srgbClr val="000000"/>
                          </a:solidFill>
                          <a:effectLst/>
                          <a:latin typeface="Calibri" panose="020F0502020204030204" pitchFamily="34" charset="0"/>
                        </a:rPr>
                        <a:t>max</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2.93820531</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10.4623426</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2.6299749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6.50902856</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2.44543175</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2.66587586</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5.41850951</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5.75583508</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3.14842513</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3.20936811</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4.81955</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43.4501631</a:t>
                      </a:r>
                    </a:p>
                  </a:txBody>
                  <a:tcPr marL="5515" marR="5515" marT="5515" marB="0" anchor="b">
                    <a:lnL>
                      <a:noFill/>
                    </a:lnL>
                    <a:lnR>
                      <a:noFill/>
                    </a:lnR>
                    <a:lnT>
                      <a:noFill/>
                    </a:lnT>
                    <a:lnB>
                      <a:noFill/>
                    </a:lnB>
                    <a:solidFill>
                      <a:srgbClr val="FFFF00"/>
                    </a:solidFill>
                  </a:tcPr>
                </a:tc>
                <a:tc>
                  <a:txBody>
                    <a:bodyPr/>
                    <a:lstStyle/>
                    <a:p>
                      <a:pPr algn="r" fontAlgn="b"/>
                      <a:r>
                        <a:rPr lang="en-US" sz="700" b="0" i="0" u="none" strike="noStrike">
                          <a:solidFill>
                            <a:srgbClr val="000000"/>
                          </a:solidFill>
                          <a:effectLst/>
                          <a:latin typeface="Calibri" panose="020F0502020204030204" pitchFamily="34" charset="0"/>
                        </a:rPr>
                        <a:t>3.15983786</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3.3337903</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2.76782565</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10.7465934</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2.6625178</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9.22560132</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2.72763518</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2.90068771</a:t>
                      </a:r>
                    </a:p>
                  </a:txBody>
                  <a:tcPr marL="5515" marR="5515" marT="5515"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1.83651027</a:t>
                      </a:r>
                    </a:p>
                  </a:txBody>
                  <a:tcPr marL="5515" marR="5515" marT="5515" marB="0" anchor="b">
                    <a:lnL>
                      <a:noFill/>
                    </a:lnL>
                    <a:lnR>
                      <a:noFill/>
                    </a:lnR>
                    <a:lnT>
                      <a:noFill/>
                    </a:lnT>
                    <a:lnB>
                      <a:noFill/>
                    </a:lnB>
                  </a:tcPr>
                </a:tc>
                <a:extLst>
                  <a:ext uri="{0D108BD9-81ED-4DB2-BD59-A6C34878D82A}">
                    <a16:rowId xmlns:a16="http://schemas.microsoft.com/office/drawing/2014/main" val="4250833394"/>
                  </a:ext>
                </a:extLst>
              </a:tr>
              <a:tr h="117657">
                <a:tc>
                  <a:txBody>
                    <a:bodyPr/>
                    <a:lstStyle/>
                    <a:p>
                      <a:pPr algn="l" fontAlgn="b"/>
                      <a:r>
                        <a:rPr lang="en-US" sz="700" b="0" i="0" u="none" strike="noStrike">
                          <a:solidFill>
                            <a:srgbClr val="000000"/>
                          </a:solidFill>
                          <a:effectLst/>
                          <a:latin typeface="Calibri" panose="020F0502020204030204" pitchFamily="34" charset="0"/>
                        </a:rPr>
                        <a:t>ave_max = </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6.32446235</a:t>
                      </a:r>
                    </a:p>
                  </a:txBody>
                  <a:tcPr marL="5515" marR="5515" marT="5515" marB="0" anchor="b">
                    <a:lnL>
                      <a:noFill/>
                    </a:lnL>
                    <a:lnR>
                      <a:noFill/>
                    </a:lnR>
                    <a:lnT>
                      <a:noFill/>
                    </a:lnT>
                    <a:lnB>
                      <a:noFill/>
                    </a:lnB>
                    <a:solidFill>
                      <a:srgbClr val="FFFF00"/>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dirty="0">
                        <a:solidFill>
                          <a:srgbClr val="000000"/>
                        </a:solidFill>
                        <a:effectLst/>
                        <a:latin typeface="Calibri" panose="020F0502020204030204" pitchFamily="34" charset="0"/>
                      </a:endParaRPr>
                    </a:p>
                  </a:txBody>
                  <a:tcPr marL="5515" marR="5515" marT="5515" marB="0" anchor="b">
                    <a:lnL>
                      <a:noFill/>
                    </a:lnL>
                    <a:lnR>
                      <a:noFill/>
                    </a:lnR>
                    <a:lnT>
                      <a:noFill/>
                    </a:lnT>
                    <a:lnB>
                      <a:noFill/>
                    </a:lnB>
                  </a:tcPr>
                </a:tc>
                <a:extLst>
                  <a:ext uri="{0D108BD9-81ED-4DB2-BD59-A6C34878D82A}">
                    <a16:rowId xmlns:a16="http://schemas.microsoft.com/office/drawing/2014/main" val="221075081"/>
                  </a:ext>
                </a:extLst>
              </a:tr>
            </a:tbl>
          </a:graphicData>
        </a:graphic>
      </p:graphicFrame>
      <p:sp>
        <p:nvSpPr>
          <p:cNvPr id="9" name="TextBox 8">
            <a:extLst>
              <a:ext uri="{FF2B5EF4-FFF2-40B4-BE49-F238E27FC236}">
                <a16:creationId xmlns:a16="http://schemas.microsoft.com/office/drawing/2014/main" id="{E256C769-8F37-4E45-ACBC-2B1FE9AF4E20}"/>
              </a:ext>
            </a:extLst>
          </p:cNvPr>
          <p:cNvSpPr txBox="1"/>
          <p:nvPr/>
        </p:nvSpPr>
        <p:spPr>
          <a:xfrm>
            <a:off x="3949598" y="3816225"/>
            <a:ext cx="2064924" cy="830997"/>
          </a:xfrm>
          <a:prstGeom prst="rect">
            <a:avLst/>
          </a:prstGeom>
          <a:solidFill>
            <a:srgbClr val="92D050"/>
          </a:solidFill>
        </p:spPr>
        <p:txBody>
          <a:bodyPr wrap="square" rtlCol="0">
            <a:spAutoFit/>
          </a:bodyPr>
          <a:lstStyle/>
          <a:p>
            <a:r>
              <a:rPr lang="en-US" sz="1200" dirty="0"/>
              <a:t>No change in this slide cause if we keep the slide I made, it adds a more depth explanation on the images</a:t>
            </a:r>
          </a:p>
        </p:txBody>
      </p:sp>
    </p:spTree>
    <p:extLst>
      <p:ext uri="{BB962C8B-B14F-4D97-AF65-F5344CB8AC3E}">
        <p14:creationId xmlns:p14="http://schemas.microsoft.com/office/powerpoint/2010/main" val="3299784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5A418-4E7E-2C4E-B5C5-41272CB924EE}"/>
              </a:ext>
            </a:extLst>
          </p:cNvPr>
          <p:cNvSpPr>
            <a:spLocks noGrp="1"/>
          </p:cNvSpPr>
          <p:nvPr>
            <p:ph type="title"/>
          </p:nvPr>
        </p:nvSpPr>
        <p:spPr>
          <a:xfrm>
            <a:off x="838200" y="365126"/>
            <a:ext cx="10515600" cy="1001337"/>
          </a:xfrm>
        </p:spPr>
        <p:txBody>
          <a:bodyPr/>
          <a:lstStyle/>
          <a:p>
            <a:r>
              <a:rPr lang="en-US" dirty="0"/>
              <a:t>Relative Standard Deviation or Volatility </a:t>
            </a:r>
          </a:p>
        </p:txBody>
      </p:sp>
      <p:sp>
        <p:nvSpPr>
          <p:cNvPr id="3" name="Content Placeholder 2">
            <a:extLst>
              <a:ext uri="{FF2B5EF4-FFF2-40B4-BE49-F238E27FC236}">
                <a16:creationId xmlns:a16="http://schemas.microsoft.com/office/drawing/2014/main" id="{1643B42A-EBDD-E74A-9B20-787AF1A9F5C1}"/>
              </a:ext>
            </a:extLst>
          </p:cNvPr>
          <p:cNvSpPr>
            <a:spLocks noGrp="1"/>
          </p:cNvSpPr>
          <p:nvPr>
            <p:ph idx="1"/>
          </p:nvPr>
        </p:nvSpPr>
        <p:spPr>
          <a:xfrm>
            <a:off x="359040" y="2265866"/>
            <a:ext cx="10515600" cy="4227008"/>
          </a:xfrm>
        </p:spPr>
        <p:txBody>
          <a:bodyPr>
            <a:normAutofit fontScale="92500" lnSpcReduction="10000"/>
          </a:bodyPr>
          <a:lstStyle/>
          <a:p>
            <a:pPr marL="0" indent="0">
              <a:buNone/>
            </a:pPr>
            <a:endParaRPr lang="en-US" dirty="0"/>
          </a:p>
          <a:p>
            <a:endParaRPr lang="en-US" dirty="0"/>
          </a:p>
          <a:p>
            <a:endParaRPr lang="en-US" dirty="0"/>
          </a:p>
          <a:p>
            <a:endParaRPr lang="en-US" dirty="0"/>
          </a:p>
          <a:p>
            <a:endParaRPr lang="en-US" dirty="0"/>
          </a:p>
          <a:p>
            <a:endParaRPr lang="en-US" dirty="0"/>
          </a:p>
          <a:p>
            <a:endParaRPr lang="en-US" dirty="0"/>
          </a:p>
          <a:p>
            <a:r>
              <a:rPr lang="en-US" dirty="0"/>
              <a:t>All within 3.5 to 5.5% with the </a:t>
            </a:r>
            <a:r>
              <a:rPr lang="en-US" dirty="0">
                <a:solidFill>
                  <a:schemeClr val="accent2">
                    <a:lumMod val="75000"/>
                  </a:schemeClr>
                </a:solidFill>
              </a:rPr>
              <a:t>2 oil &amp; gas assets </a:t>
            </a:r>
            <a:r>
              <a:rPr lang="en-US" dirty="0"/>
              <a:t>having the highest risk</a:t>
            </a:r>
          </a:p>
          <a:p>
            <a:r>
              <a:rPr lang="en-US" sz="2400" i="1" dirty="0"/>
              <a:t>Speculators and day traders love risky assets while long term favor more stable assets</a:t>
            </a:r>
          </a:p>
          <a:p>
            <a:pPr marL="0" indent="0">
              <a:buNone/>
            </a:pPr>
            <a:endParaRPr lang="en-US" dirty="0"/>
          </a:p>
        </p:txBody>
      </p:sp>
      <p:pic>
        <p:nvPicPr>
          <p:cNvPr id="5" name="Picture 4" descr="A screenshot of a cell phone&#10;&#10;Description automatically generated">
            <a:extLst>
              <a:ext uri="{FF2B5EF4-FFF2-40B4-BE49-F238E27FC236}">
                <a16:creationId xmlns:a16="http://schemas.microsoft.com/office/drawing/2014/main" id="{B384423D-1DFA-F047-971E-65627C51B3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12956"/>
            <a:ext cx="9264383" cy="4053168"/>
          </a:xfrm>
          <a:prstGeom prst="rect">
            <a:avLst/>
          </a:prstGeom>
        </p:spPr>
      </p:pic>
      <p:sp>
        <p:nvSpPr>
          <p:cNvPr id="8" name="TextBox 7">
            <a:extLst>
              <a:ext uri="{FF2B5EF4-FFF2-40B4-BE49-F238E27FC236}">
                <a16:creationId xmlns:a16="http://schemas.microsoft.com/office/drawing/2014/main" id="{EE7736A8-BCE8-EA4F-A4FA-0829E5EBB2A2}"/>
              </a:ext>
            </a:extLst>
          </p:cNvPr>
          <p:cNvSpPr txBox="1"/>
          <p:nvPr/>
        </p:nvSpPr>
        <p:spPr>
          <a:xfrm>
            <a:off x="9200271" y="1702838"/>
            <a:ext cx="3055842" cy="2031325"/>
          </a:xfrm>
          <a:prstGeom prst="rect">
            <a:avLst/>
          </a:prstGeom>
          <a:solidFill>
            <a:srgbClr val="FFFF00"/>
          </a:solidFill>
        </p:spPr>
        <p:txBody>
          <a:bodyPr wrap="square" rtlCol="0">
            <a:spAutoFit/>
          </a:bodyPr>
          <a:lstStyle/>
          <a:p>
            <a:r>
              <a:rPr lang="en-US" dirty="0"/>
              <a:t>Only leave one plot.</a:t>
            </a:r>
          </a:p>
          <a:p>
            <a:endParaRPr lang="en-US" dirty="0"/>
          </a:p>
          <a:p>
            <a:r>
              <a:rPr lang="en-US" dirty="0"/>
              <a:t>Make the graph as big as possible.</a:t>
            </a:r>
          </a:p>
          <a:p>
            <a:endParaRPr lang="en-US" dirty="0"/>
          </a:p>
          <a:p>
            <a:r>
              <a:rPr lang="en-US" dirty="0"/>
              <a:t>Collect all figures in a separate folder. </a:t>
            </a:r>
          </a:p>
        </p:txBody>
      </p:sp>
      <p:sp>
        <p:nvSpPr>
          <p:cNvPr id="6" name="TextBox 5">
            <a:extLst>
              <a:ext uri="{FF2B5EF4-FFF2-40B4-BE49-F238E27FC236}">
                <a16:creationId xmlns:a16="http://schemas.microsoft.com/office/drawing/2014/main" id="{A98B9F06-0FA1-4DDE-8C17-16F6280C0148}"/>
              </a:ext>
            </a:extLst>
          </p:cNvPr>
          <p:cNvSpPr txBox="1"/>
          <p:nvPr/>
        </p:nvSpPr>
        <p:spPr>
          <a:xfrm>
            <a:off x="9200271" y="3786770"/>
            <a:ext cx="1175141" cy="373845"/>
          </a:xfrm>
          <a:prstGeom prst="rect">
            <a:avLst/>
          </a:prstGeom>
          <a:solidFill>
            <a:srgbClr val="92D050"/>
          </a:solidFill>
        </p:spPr>
        <p:txBody>
          <a:bodyPr wrap="square" rtlCol="0">
            <a:spAutoFit/>
          </a:bodyPr>
          <a:lstStyle/>
          <a:p>
            <a:r>
              <a:rPr lang="en-US" dirty="0"/>
              <a:t>No change</a:t>
            </a:r>
          </a:p>
        </p:txBody>
      </p:sp>
    </p:spTree>
    <p:extLst>
      <p:ext uri="{BB962C8B-B14F-4D97-AF65-F5344CB8AC3E}">
        <p14:creationId xmlns:p14="http://schemas.microsoft.com/office/powerpoint/2010/main" val="1517065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TotalTime>
  <Words>1521</Words>
  <Application>Microsoft Office PowerPoint</Application>
  <PresentationFormat>Widescreen</PresentationFormat>
  <Paragraphs>405</Paragraphs>
  <Slides>14</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Predictive Analysis of 20 Large Cap US Assets </vt:lpstr>
      <vt:lpstr>Objective &amp; Scope</vt:lpstr>
      <vt:lpstr>Assets Included in the Analysis: S&amp;P500 (^GSPC)</vt:lpstr>
      <vt:lpstr>An extract from our work in Jupyter notebook</vt:lpstr>
      <vt:lpstr>Plot of monthly returns of all assets </vt:lpstr>
      <vt:lpstr>Monthly Return of 2 Oil &amp; Gas Assets </vt:lpstr>
      <vt:lpstr>Plot of Cumulative Returns of all Assets</vt:lpstr>
      <vt:lpstr>Cumulative Return of all assets for the 10 years </vt:lpstr>
      <vt:lpstr>Relative Standard Deviation or Volatility </vt:lpstr>
      <vt:lpstr>Correlation Matrix of All Assets </vt:lpstr>
      <vt:lpstr>Predict the future Price of 2 assets with relative high and low STD – CVX and NFLX</vt:lpstr>
      <vt:lpstr>Predict the future Price of 2 assets with relative high and low STD – CVX and NFLX</vt:lpstr>
      <vt:lpstr>Integrity of Data of the 2 Assets </vt:lpstr>
      <vt:lpstr>Conclusions ---WIP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Analysis of 20 Large Cap US Assets </dc:title>
  <dc:creator>Clay Beaver</dc:creator>
  <cp:lastModifiedBy>Bueze Okose</cp:lastModifiedBy>
  <cp:revision>53</cp:revision>
  <dcterms:created xsi:type="dcterms:W3CDTF">2020-06-20T19:48:04Z</dcterms:created>
  <dcterms:modified xsi:type="dcterms:W3CDTF">2020-06-22T04:40:59Z</dcterms:modified>
</cp:coreProperties>
</file>