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8"/>
  </p:notesMasterIdLst>
  <p:sldIdLst>
    <p:sldId id="256" r:id="rId2"/>
    <p:sldId id="258" r:id="rId3"/>
    <p:sldId id="259" r:id="rId4"/>
    <p:sldId id="274" r:id="rId5"/>
    <p:sldId id="261" r:id="rId6"/>
    <p:sldId id="264" r:id="rId7"/>
    <p:sldId id="271" r:id="rId8"/>
    <p:sldId id="275" r:id="rId9"/>
    <p:sldId id="263" r:id="rId10"/>
    <p:sldId id="265" r:id="rId11"/>
    <p:sldId id="266" r:id="rId12"/>
    <p:sldId id="272" r:id="rId13"/>
    <p:sldId id="269" r:id="rId14"/>
    <p:sldId id="273" r:id="rId15"/>
    <p:sldId id="27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3" autoAdjust="0"/>
    <p:restoredTop sz="72857" autoAdjust="0"/>
  </p:normalViewPr>
  <p:slideViewPr>
    <p:cSldViewPr snapToGrid="0">
      <p:cViewPr varScale="1">
        <p:scale>
          <a:sx n="71" d="100"/>
          <a:sy n="71" d="100"/>
        </p:scale>
        <p:origin x="9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stocks are in the large capitalization or “large cap” category, each with a market cap &gt; $10 billion</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Generally large cap stocks are less volatile to systemic risk/effect</a:t>
            </a:r>
          </a:p>
          <a:p>
            <a:pPr marL="342900" marR="0" lvl="0" indent="-342900">
              <a:spcBef>
                <a:spcPts val="0"/>
              </a:spcBef>
              <a:spcAft>
                <a:spcPts val="0"/>
              </a:spcAft>
              <a:buFont typeface="Symbol" panose="05050102010706020507" pitchFamily="18" charset="2"/>
              <a:buChar char=""/>
            </a:pPr>
            <a:r>
              <a:rPr lang="en-US" sz="1200" i="1" dirty="0">
                <a:effectLst/>
                <a:latin typeface="Calibri" panose="020F0502020204030204" pitchFamily="34" charset="0"/>
                <a:ea typeface="Calibri" panose="020F0502020204030204" pitchFamily="34" charset="0"/>
                <a:cs typeface="Times New Roman" panose="02020603050405020304" pitchFamily="18" charset="0"/>
              </a:rPr>
              <a:t>Attractive to risk averse investors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selected stocks are part of the S&amp;P500 index</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S&amp;P500 covers over 80% of America equity market by capitalization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3</a:t>
            </a:fld>
            <a:endParaRPr lang="en-US"/>
          </a:p>
        </p:txBody>
      </p:sp>
    </p:spTree>
    <p:extLst>
      <p:ext uri="{BB962C8B-B14F-4D97-AF65-F5344CB8AC3E}">
        <p14:creationId xmlns:p14="http://schemas.microsoft.com/office/powerpoint/2010/main" val="28478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could be responsible for the high spread within the NFLX price distribution and non-conformity with the model?</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price breakout above $200 happened in 2019</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90% of NFLX prices in 2019 (month 100 and above) are above the line equation and could be outliers if regression was limited to Q1 of 2019.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NFLX members-base more than doubled at the end of Q3 of 2019 with massive international expansion resulting in more than 60% of its subscribers being international. </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good is the data? To answer the question around the credibility of the assets data we created box plots of their monthly price to give us a quick visual understanding of the distribution and skewness/dispersion/variability.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CVX appears to have normal distribution. A shorter box indicates a less dispersed distribution which aligns with our earlier calculation of CVX’s STD.</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NFLX has a positive skew and the longer box show greater degree of spread.  This also aligns with our previous observations.</a:t>
            </a:r>
          </a:p>
        </p:txBody>
      </p:sp>
      <p:sp>
        <p:nvSpPr>
          <p:cNvPr id="4" name="Slide Number Placeholder 3"/>
          <p:cNvSpPr>
            <a:spLocks noGrp="1"/>
          </p:cNvSpPr>
          <p:nvPr>
            <p:ph type="sldNum" sz="quarter" idx="5"/>
          </p:nvPr>
        </p:nvSpPr>
        <p:spPr/>
        <p:txBody>
          <a:bodyPr/>
          <a:lstStyle/>
          <a:p>
            <a:fld id="{5B0439F7-BA01-A541-95AE-C6E45E2F4003}" type="slidenum">
              <a:rPr lang="en-US" smtClean="0"/>
              <a:t>13</a:t>
            </a:fld>
            <a:endParaRPr lang="en-US"/>
          </a:p>
        </p:txBody>
      </p:sp>
    </p:spTree>
    <p:extLst>
      <p:ext uri="{BB962C8B-B14F-4D97-AF65-F5344CB8AC3E}">
        <p14:creationId xmlns:p14="http://schemas.microsoft.com/office/powerpoint/2010/main" val="763483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also consider the possibility of a more conservative predictor for price with multiple regression by introducing another dependent variable. We added the US unemployment rate for 10 years coinciding with the years included in our analysis</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purpose we imported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module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sklearn.linear_model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CVX: The introduction of an additional variable resulted in a more conservative or better fitting prediction of CVX’s Jan and Feb prices within the STD.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NFLX: The model didn’t provide a better prediction further alluding to its non-conformity with others in the pack.</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14</a:t>
            </a:fld>
            <a:endParaRPr lang="en-US"/>
          </a:p>
        </p:txBody>
      </p:sp>
    </p:spTree>
    <p:extLst>
      <p:ext uri="{BB962C8B-B14F-4D97-AF65-F5344CB8AC3E}">
        <p14:creationId xmlns:p14="http://schemas.microsoft.com/office/powerpoint/2010/main" val="2735816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Old slide information is here:</a:t>
            </a:r>
          </a:p>
          <a:p>
            <a:r>
              <a:rPr lang="en-US" sz="4000" dirty="0"/>
              <a:t>Stock prices are Time Series</a:t>
            </a:r>
          </a:p>
          <a:p>
            <a:r>
              <a:rPr lang="en-US" sz="4000" dirty="0"/>
              <a:t>Day trading is speculative and risky</a:t>
            </a:r>
          </a:p>
          <a:p>
            <a:r>
              <a:rPr lang="en-US" sz="4000" dirty="0"/>
              <a:t>The sure way to make good returns on your investment is long term holding “buy and hold” </a:t>
            </a:r>
          </a:p>
          <a:p>
            <a:r>
              <a:rPr lang="en-US" sz="4000" dirty="0"/>
              <a:t>Make your portfolio selections with a mix of lowly correlated assets </a:t>
            </a:r>
          </a:p>
          <a:p>
            <a:r>
              <a:rPr lang="en-US" sz="4000" dirty="0"/>
              <a:t>Regression analysis may be able to tell the future trend of an asset price because prices are time series …however, there are other variables other than time that determines the future price of an asset.</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15</a:t>
            </a:fld>
            <a:endParaRPr lang="en-US"/>
          </a:p>
        </p:txBody>
      </p:sp>
    </p:spTree>
    <p:extLst>
      <p:ext uri="{BB962C8B-B14F-4D97-AF65-F5344CB8AC3E}">
        <p14:creationId xmlns:p14="http://schemas.microsoft.com/office/powerpoint/2010/main" val="425804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4</a:t>
            </a:fld>
            <a:endParaRPr lang="en-US"/>
          </a:p>
        </p:txBody>
      </p:sp>
    </p:spTree>
    <p:extLst>
      <p:ext uri="{BB962C8B-B14F-4D97-AF65-F5344CB8AC3E}">
        <p14:creationId xmlns:p14="http://schemas.microsoft.com/office/powerpoint/2010/main" val="258089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compute each stocks monthly returns, we used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pct_change</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Note that stock return is not the same as the price. Return is the % change of today’s closing price from yesterday’s closing price.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line plot here shows the monthly returns of all stocks against time.  Monthly Return is the dependent variable while time is the independent variable. The time period covered is 120 months from Jan 2010 to Dec 2019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shown in the graph, returns are volatile, and they all swing on average +/- 2% on a monthly basis except for Netflix which we’ll talk about later in the presentation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next slide we will magnify on the returns of 2 assets in the same industry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Long term investors are mostly interested in cumulative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This only appeals to a day trader </a:t>
            </a:r>
            <a:endParaRPr lang="en-US" dirty="0"/>
          </a:p>
          <a:p>
            <a:r>
              <a:rPr lang="en-US" dirty="0"/>
              <a:t>The highest peaks are not from SP500 – it is actually from Netflix.</a:t>
            </a:r>
          </a:p>
          <a:p>
            <a:r>
              <a:rPr lang="en-US" dirty="0"/>
              <a:t>”Cut the wire / Cut the cord” – that’s when Netflix started going off the trend.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Netflix in January 2012 starts its expansion in Europe, launching in the UK and Ireland. By September it has expanded to Scandinavian countries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Same plot as previous slide, but with only 2 stocks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the monthly returns of the 2 US oil &amp; gas giants.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As shown in the line plot and the histogram distribution ---their returns have similar spread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returns except for a few instances when CVX  posted &gt;10% returns which appeared to be outliers. </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On top is a line plot of cumulative returns of all assets against time.  For this plot we use the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cumprod</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to calculate individual stocks cumulative returns.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a non-sophisticated investor your interest should be the growth of your investment- “What will my investment be worth after x-years?”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Cumulative returns is the measure of the growth of  investment after x years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Again, as you can see in the plot, NFLX completely broke out from the lot. Netflix has seen unprecedented growth since 2009, and has pushed some notable companies out of the industry, such as Blockbuster, and continue to be a threat to established companies like Fox or CBS.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$1000 investment in NFLX in Jan 2010 would be worth $36,300 by the end of 2019, but a note of caution because it’s not all rosy. Netflix lost almost 50% of its value in Oct 2011, as seen in the plot, when they announced the split of a DVD and streaming business called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Qwisker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now, let’s consider the Netflix phenomenon as an outlier and we’ll decouple it from the group in the next slide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you can see here, all companies maintained a healthy growth over the ten years period.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 investment of $1000 in the least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(XOM)</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Jan 2010 will be worth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$1,573.30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While an investment of  $1000 in the best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(SBUX)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Jan 2010 </a:t>
            </a:r>
            <a:r>
              <a:rPr lang="en-US" sz="1200" dirty="0">
                <a:effectLst/>
                <a:latin typeface="Calibri" panose="020F0502020204030204" pitchFamily="34" charset="0"/>
                <a:ea typeface="Calibri" panose="020F0502020204030204" pitchFamily="34" charset="0"/>
                <a:cs typeface="Times New Roman" panose="02020603050405020304" pitchFamily="18" charset="0"/>
              </a:rPr>
              <a:t>will be worth</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$9,873.90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large cap companies, your strategy to grow your investment should be long term holding or “Buy and Hold”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8</a:t>
            </a:fld>
            <a:endParaRPr lang="en-US"/>
          </a:p>
        </p:txBody>
      </p:sp>
    </p:spTree>
    <p:extLst>
      <p:ext uri="{BB962C8B-B14F-4D97-AF65-F5344CB8AC3E}">
        <p14:creationId xmlns:p14="http://schemas.microsoft.com/office/powerpoint/2010/main" val="27741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is always some risk in every undertaking and even greater when you put your money in a company you have no clue about its operations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 we used pandas standard deviation function/method to calculate the std of the stocks monthly returns. This is a measure of the volatility of the return.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in this context, STD is the dispersion of each stocks return relative to its mean value (variance). A higher STD indicates more datapoints are further away from the mean within the data set and a large return range.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stocks except for few are within 3.5 to 5.5% and of course the standout is NFLX. The range as seen here are typical of the large-cap S&amp;P 500 stocks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Note that a low STD isn’t necessarily the holy grail of investments. Young and aggressive investors typically go for above average std assets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Also note that std are very susceptible to outliers.</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created a correlation matrix of the stock returns with pandas CORR function</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objective of this aspect of our analysis is to understand the degree of linear relationships between pairs of stocks and to use analytics tools to shed more light on the concept of a diversified portfolio. (Do not put all your eggs in one basket)</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range is -1 to +1.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rule of thumb:</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-1 or 1 (perfect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+/- 0.7 (strong correlation)</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&gt;=  +/- 0.5 (moderate)</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&lt;=  +/- 0.3 (weak)</a:t>
            </a:r>
          </a:p>
          <a:p>
            <a:pPr marL="342900" marR="0" lvl="0" indent="-342900">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0 (no linear relation sip)</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Take a look at assets within same industry BAC/WFC; AAL/DAL; CVX/XOM and note that they have strong correlation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take a look at individual assets correlation with S&amp;P 500….very hard to find assets within the S&amp;P500 index with &lt;0.3 correlation with the market.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take away here is to have a mix of lowly correlated assets in your portfolio. </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Next we will focus on 2 assets and make an attempt to predict their future stock price with regression model ….the assets are CVX with the strongest correlation with the market and NFLX with the lowest correlation with the market …also NFLX returns have the highest volatility while CVX have a much lower volatility relative to NFLX</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a:xfrm>
            <a:off x="6447172" y="3081137"/>
            <a:ext cx="5240627" cy="2056123"/>
          </a:xfrm>
        </p:spPr>
        <p:txBody>
          <a:bodyPr anchor="t">
            <a:normAutofit/>
          </a:bodyPr>
          <a:lstStyle/>
          <a:p>
            <a:pPr algn="l"/>
            <a:r>
              <a:rPr lang="en-US" sz="3600" dirty="0">
                <a:solidFill>
                  <a:srgbClr val="000000"/>
                </a:solidFill>
              </a:rPr>
              <a:t>Performance Analysis of 20 Large Cap US Assets with Pandas</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a:xfrm>
            <a:off x="6447172" y="2242306"/>
            <a:ext cx="4805691" cy="838831"/>
          </a:xfrm>
        </p:spPr>
        <p:txBody>
          <a:bodyPr anchor="b">
            <a:normAutofit/>
          </a:bodyPr>
          <a:lstStyle/>
          <a:p>
            <a:pPr algn="l"/>
            <a:r>
              <a:rPr lang="en-US" sz="1800" dirty="0">
                <a:solidFill>
                  <a:srgbClr val="000000"/>
                </a:solidFill>
              </a:rPr>
              <a:t>Team 9:  Clay, Tunde, Lucas, Irina</a:t>
            </a:r>
          </a:p>
          <a:p>
            <a:pPr algn="l"/>
            <a:endParaRPr lang="en-US" sz="1800" dirty="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nda">
            <a:extLst>
              <a:ext uri="{FF2B5EF4-FFF2-40B4-BE49-F238E27FC236}">
                <a16:creationId xmlns:a16="http://schemas.microsoft.com/office/drawing/2014/main" id="{2C462C34-D992-437A-A067-87BCB528E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7">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49">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04672" y="5033994"/>
            <a:ext cx="10579398" cy="118970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Correlation Matrix of All Assets </a:t>
            </a:r>
          </a:p>
        </p:txBody>
      </p:sp>
      <p:sp>
        <p:nvSpPr>
          <p:cNvPr id="56" name="Rectangle 51">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8429" y="201654"/>
            <a:ext cx="8288407" cy="3627272"/>
          </a:xfrm>
          <a:prstGeom prst="rect">
            <a:avLst/>
          </a:prstGeom>
        </p:spPr>
      </p:pic>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477905" y="3828926"/>
            <a:ext cx="3669985" cy="741971"/>
          </a:xfrm>
        </p:spPr>
        <p:txBody>
          <a:bodyPr anchor="ctr">
            <a:normAutofit/>
          </a:bodyPr>
          <a:lstStyle/>
          <a:p>
            <a:r>
              <a:rPr lang="en-US" sz="1900" dirty="0">
                <a:solidFill>
                  <a:srgbClr val="000000"/>
                </a:solidFill>
              </a:rPr>
              <a:t>A measure of linear relationship between 2 assets.</a:t>
            </a:r>
          </a:p>
        </p:txBody>
      </p:sp>
      <p:sp>
        <p:nvSpPr>
          <p:cNvPr id="46" name="Oval 45">
            <a:extLst>
              <a:ext uri="{FF2B5EF4-FFF2-40B4-BE49-F238E27FC236}">
                <a16:creationId xmlns:a16="http://schemas.microsoft.com/office/drawing/2014/main" id="{BDE5B7F8-B4EB-4E45-B926-76DE7C335310}"/>
              </a:ext>
            </a:extLst>
          </p:cNvPr>
          <p:cNvSpPr/>
          <p:nvPr/>
        </p:nvSpPr>
        <p:spPr>
          <a:xfrm rot="20195107">
            <a:off x="743970" y="50575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8F8326-3E62-4351-9F30-0AFCC7212700}"/>
              </a:ext>
            </a:extLst>
          </p:cNvPr>
          <p:cNvSpPr/>
          <p:nvPr/>
        </p:nvSpPr>
        <p:spPr>
          <a:xfrm rot="20195107">
            <a:off x="1328827" y="83614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356C682-0B93-493C-AEFC-3A6E6A33C9BE}"/>
              </a:ext>
            </a:extLst>
          </p:cNvPr>
          <p:cNvSpPr/>
          <p:nvPr/>
        </p:nvSpPr>
        <p:spPr>
          <a:xfrm rot="20195107">
            <a:off x="1967143" y="115329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3847D9A-2CF2-4AFB-B839-DCA8C97F3B86}"/>
              </a:ext>
            </a:extLst>
          </p:cNvPr>
          <p:cNvSpPr/>
          <p:nvPr/>
        </p:nvSpPr>
        <p:spPr>
          <a:xfrm rot="20195107">
            <a:off x="2553474" y="14649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CBE1C-D470-4EE7-A67A-49365A7B0AA4}"/>
              </a:ext>
            </a:extLst>
          </p:cNvPr>
          <p:cNvSpPr/>
          <p:nvPr/>
        </p:nvSpPr>
        <p:spPr>
          <a:xfrm rot="20195107">
            <a:off x="3139806" y="1776700"/>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D934C73-C212-450A-A6EB-22070A67050C}"/>
              </a:ext>
            </a:extLst>
          </p:cNvPr>
          <p:cNvSpPr/>
          <p:nvPr/>
        </p:nvSpPr>
        <p:spPr>
          <a:xfrm rot="20195107">
            <a:off x="3733977" y="209384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10494B-9671-4075-A553-E9B54CA92D85}"/>
              </a:ext>
            </a:extLst>
          </p:cNvPr>
          <p:cNvSpPr/>
          <p:nvPr/>
        </p:nvSpPr>
        <p:spPr>
          <a:xfrm rot="20195107">
            <a:off x="4328148" y="240219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457F012-8778-43C2-942B-46842033A91D}"/>
              </a:ext>
            </a:extLst>
          </p:cNvPr>
          <p:cNvSpPr/>
          <p:nvPr/>
        </p:nvSpPr>
        <p:spPr>
          <a:xfrm rot="20195107">
            <a:off x="4922320" y="27325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7C12AF7-A154-45A9-B3CE-B0DC5A9D615E}"/>
              </a:ext>
            </a:extLst>
          </p:cNvPr>
          <p:cNvSpPr/>
          <p:nvPr/>
        </p:nvSpPr>
        <p:spPr>
          <a:xfrm rot="20195107">
            <a:off x="5505636" y="3074588"/>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4F95FE4-130C-43B5-933F-DC04C51F4EBC}"/>
              </a:ext>
            </a:extLst>
          </p:cNvPr>
          <p:cNvSpPr/>
          <p:nvPr/>
        </p:nvSpPr>
        <p:spPr>
          <a:xfrm rot="20195107">
            <a:off x="6115054" y="337570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1A6B104-4430-46C2-9303-265D64BD285C}"/>
              </a:ext>
            </a:extLst>
          </p:cNvPr>
          <p:cNvSpPr/>
          <p:nvPr/>
        </p:nvSpPr>
        <p:spPr>
          <a:xfrm rot="20195107">
            <a:off x="3546025" y="139561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398F56D-6131-4966-9BE9-7652FDA9A725}"/>
              </a:ext>
            </a:extLst>
          </p:cNvPr>
          <p:cNvSpPr/>
          <p:nvPr/>
        </p:nvSpPr>
        <p:spPr>
          <a:xfrm rot="20195107">
            <a:off x="3839145" y="139561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4C23217-BF98-4D67-9011-1625171FE865}"/>
              </a:ext>
            </a:extLst>
          </p:cNvPr>
          <p:cNvSpPr/>
          <p:nvPr/>
        </p:nvSpPr>
        <p:spPr>
          <a:xfrm rot="20195107">
            <a:off x="4428217" y="155950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9602A5E-DB4B-48AE-99FF-3C66A760B522}"/>
              </a:ext>
            </a:extLst>
          </p:cNvPr>
          <p:cNvSpPr/>
          <p:nvPr/>
        </p:nvSpPr>
        <p:spPr>
          <a:xfrm rot="20195107">
            <a:off x="5017289" y="1386995"/>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9E255E9-3595-4AC2-AE76-C4F8FF6BB844}"/>
              </a:ext>
            </a:extLst>
          </p:cNvPr>
          <p:cNvSpPr/>
          <p:nvPr/>
        </p:nvSpPr>
        <p:spPr>
          <a:xfrm rot="20195107">
            <a:off x="5017288" y="203434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1C4E8F1-B519-445F-A855-5F66A04ED0AF}"/>
              </a:ext>
            </a:extLst>
          </p:cNvPr>
          <p:cNvSpPr/>
          <p:nvPr/>
        </p:nvSpPr>
        <p:spPr>
          <a:xfrm rot="20195107">
            <a:off x="5328540" y="1386993"/>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7CECAE6-88E5-49A3-970D-B7A027545703}"/>
              </a:ext>
            </a:extLst>
          </p:cNvPr>
          <p:cNvSpPr/>
          <p:nvPr/>
        </p:nvSpPr>
        <p:spPr>
          <a:xfrm rot="20195107">
            <a:off x="5618291" y="186227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5139C2C-C86D-4792-8CD9-851150AE1144}"/>
              </a:ext>
            </a:extLst>
          </p:cNvPr>
          <p:cNvSpPr/>
          <p:nvPr/>
        </p:nvSpPr>
        <p:spPr>
          <a:xfrm rot="20195107">
            <a:off x="6199257" y="1056630"/>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9292F93-DB0A-47C8-B871-C1A6651A6676}"/>
              </a:ext>
            </a:extLst>
          </p:cNvPr>
          <p:cNvSpPr/>
          <p:nvPr/>
        </p:nvSpPr>
        <p:spPr>
          <a:xfrm rot="20195107">
            <a:off x="6517066" y="1237129"/>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46F4F0A-D3D7-4527-9AA2-0D16CD39FE7C}"/>
              </a:ext>
            </a:extLst>
          </p:cNvPr>
          <p:cNvSpPr/>
          <p:nvPr/>
        </p:nvSpPr>
        <p:spPr>
          <a:xfrm rot="20195107">
            <a:off x="2634107" y="1883712"/>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DA989F-B798-4EB2-8DAD-AEC85ACF7199}"/>
              </a:ext>
            </a:extLst>
          </p:cNvPr>
          <p:cNvSpPr/>
          <p:nvPr/>
        </p:nvSpPr>
        <p:spPr>
          <a:xfrm>
            <a:off x="7873340" y="2682269"/>
            <a:ext cx="4092783" cy="1028411"/>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A492EEA-21AC-4777-91CB-A01184B54FA7}"/>
              </a:ext>
            </a:extLst>
          </p:cNvPr>
          <p:cNvSpPr txBox="1"/>
          <p:nvPr/>
        </p:nvSpPr>
        <p:spPr>
          <a:xfrm>
            <a:off x="8212691" y="2740361"/>
            <a:ext cx="3922181" cy="73866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a:p>
            <a:endParaRPr lang="en-US" dirty="0"/>
          </a:p>
        </p:txBody>
      </p:sp>
      <p:sp>
        <p:nvSpPr>
          <p:cNvPr id="9" name="TextBox 8">
            <a:extLst>
              <a:ext uri="{FF2B5EF4-FFF2-40B4-BE49-F238E27FC236}">
                <a16:creationId xmlns:a16="http://schemas.microsoft.com/office/drawing/2014/main" id="{B6E8D4E7-5233-4E80-B909-F0C4981E1641}"/>
              </a:ext>
            </a:extLst>
          </p:cNvPr>
          <p:cNvSpPr txBox="1"/>
          <p:nvPr/>
        </p:nvSpPr>
        <p:spPr>
          <a:xfrm>
            <a:off x="8687097" y="3273408"/>
            <a:ext cx="3241593"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a:p>
            <a:endParaRPr lang="en-US" sz="1200" dirty="0"/>
          </a:p>
        </p:txBody>
      </p:sp>
      <p:sp>
        <p:nvSpPr>
          <p:cNvPr id="72" name="Oval 71">
            <a:extLst>
              <a:ext uri="{FF2B5EF4-FFF2-40B4-BE49-F238E27FC236}">
                <a16:creationId xmlns:a16="http://schemas.microsoft.com/office/drawing/2014/main" id="{4ED623D6-4202-4F3D-9897-226A5988DA32}"/>
              </a:ext>
            </a:extLst>
          </p:cNvPr>
          <p:cNvSpPr/>
          <p:nvPr/>
        </p:nvSpPr>
        <p:spPr>
          <a:xfrm rot="20195107">
            <a:off x="7970637" y="2800856"/>
            <a:ext cx="247806" cy="23809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59C890E-ADED-4BDF-B7C3-991BC35D42D3}"/>
              </a:ext>
            </a:extLst>
          </p:cNvPr>
          <p:cNvSpPr/>
          <p:nvPr/>
        </p:nvSpPr>
        <p:spPr>
          <a:xfrm>
            <a:off x="7993314" y="32800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C8ABBB-D831-4A36-9D65-77BC7F5175AB}"/>
              </a:ext>
            </a:extLst>
          </p:cNvPr>
          <p:cNvSpPr txBox="1"/>
          <p:nvPr/>
        </p:nvSpPr>
        <p:spPr>
          <a:xfrm>
            <a:off x="3964042" y="3845153"/>
            <a:ext cx="3602202"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What is the impact of a change on one asset on the other asset?</a:t>
            </a:r>
          </a:p>
          <a:p>
            <a:endParaRPr lang="en-US" dirty="0"/>
          </a:p>
        </p:txBody>
      </p:sp>
      <p:sp>
        <p:nvSpPr>
          <p:cNvPr id="16" name="TextBox 15">
            <a:extLst>
              <a:ext uri="{FF2B5EF4-FFF2-40B4-BE49-F238E27FC236}">
                <a16:creationId xmlns:a16="http://schemas.microsoft.com/office/drawing/2014/main" id="{D83929BE-C6BF-43ED-8AC5-0A3CB7686E0B}"/>
              </a:ext>
            </a:extLst>
          </p:cNvPr>
          <p:cNvSpPr txBox="1"/>
          <p:nvPr/>
        </p:nvSpPr>
        <p:spPr>
          <a:xfrm>
            <a:off x="7415237" y="3835557"/>
            <a:ext cx="396883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rPr>
              <a:t>Notice the level of correlation among assets within the same industry</a:t>
            </a:r>
          </a:p>
          <a:p>
            <a:endParaRPr lang="en-US" dirty="0"/>
          </a:p>
        </p:txBody>
      </p:sp>
      <p:graphicFrame>
        <p:nvGraphicFramePr>
          <p:cNvPr id="36" name="Table 35">
            <a:extLst>
              <a:ext uri="{FF2B5EF4-FFF2-40B4-BE49-F238E27FC236}">
                <a16:creationId xmlns:a16="http://schemas.microsoft.com/office/drawing/2014/main" id="{1F6CDF1A-04D3-4946-A407-24C24976A382}"/>
              </a:ext>
            </a:extLst>
          </p:cNvPr>
          <p:cNvGraphicFramePr>
            <a:graphicFrameLocks noGrp="1"/>
          </p:cNvGraphicFramePr>
          <p:nvPr>
            <p:extLst>
              <p:ext uri="{D42A27DB-BD31-4B8C-83A1-F6EECF244321}">
                <p14:modId xmlns:p14="http://schemas.microsoft.com/office/powerpoint/2010/main" val="3946580493"/>
              </p:ext>
            </p:extLst>
          </p:nvPr>
        </p:nvGraphicFramePr>
        <p:xfrm>
          <a:off x="7887209" y="158879"/>
          <a:ext cx="4055350" cy="2486862"/>
        </p:xfrm>
        <a:graphic>
          <a:graphicData uri="http://schemas.openxmlformats.org/drawingml/2006/table">
            <a:tbl>
              <a:tblPr firstRow="1" bandRow="1">
                <a:tableStyleId>{5C22544A-7EE6-4342-B048-85BDC9FD1C3A}</a:tableStyleId>
              </a:tblPr>
              <a:tblGrid>
                <a:gridCol w="2027675">
                  <a:extLst>
                    <a:ext uri="{9D8B030D-6E8A-4147-A177-3AD203B41FA5}">
                      <a16:colId xmlns:a16="http://schemas.microsoft.com/office/drawing/2014/main" val="1762385235"/>
                    </a:ext>
                  </a:extLst>
                </a:gridCol>
                <a:gridCol w="2027675">
                  <a:extLst>
                    <a:ext uri="{9D8B030D-6E8A-4147-A177-3AD203B41FA5}">
                      <a16:colId xmlns:a16="http://schemas.microsoft.com/office/drawing/2014/main" val="2559053845"/>
                    </a:ext>
                  </a:extLst>
                </a:gridCol>
              </a:tblGrid>
              <a:tr h="237950">
                <a:tc>
                  <a:txBody>
                    <a:bodyPr/>
                    <a:lstStyle/>
                    <a:p>
                      <a:r>
                        <a:rPr lang="en-US" sz="1000" b="0" dirty="0">
                          <a:solidFill>
                            <a:schemeClr val="tx1"/>
                          </a:solidFill>
                        </a:rPr>
                        <a:t>Bank of America (BAC)</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Wells Fargo (WFC)</a:t>
                      </a:r>
                    </a:p>
                  </a:txBody>
                  <a:tcPr>
                    <a:solidFill>
                      <a:schemeClr val="accent1">
                        <a:lumMod val="20000"/>
                        <a:lumOff val="80000"/>
                      </a:schemeClr>
                    </a:solidFill>
                  </a:tcPr>
                </a:tc>
                <a:extLst>
                  <a:ext uri="{0D108BD9-81ED-4DB2-BD59-A6C34878D82A}">
                    <a16:rowId xmlns:a16="http://schemas.microsoft.com/office/drawing/2014/main" val="620246511"/>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ExxonMobil (XOM)</a:t>
                      </a:r>
                    </a:p>
                  </a:txBody>
                  <a:tcPr/>
                </a:tc>
                <a:tc>
                  <a:txBody>
                    <a:bodyPr/>
                    <a:lstStyle/>
                    <a:p>
                      <a:r>
                        <a:rPr lang="en-US" sz="1000" dirty="0"/>
                        <a:t>Chevron (CVX)</a:t>
                      </a:r>
                    </a:p>
                  </a:txBody>
                  <a:tcPr/>
                </a:tc>
                <a:extLst>
                  <a:ext uri="{0D108BD9-81ED-4DB2-BD59-A6C34878D82A}">
                    <a16:rowId xmlns:a16="http://schemas.microsoft.com/office/drawing/2014/main" val="3399292747"/>
                  </a:ext>
                </a:extLst>
              </a:tr>
              <a:tr h="237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T-Mobile (TMUS)</a:t>
                      </a:r>
                    </a:p>
                  </a:txBody>
                  <a:tcPr/>
                </a:tc>
                <a:extLst>
                  <a:ext uri="{0D108BD9-81ED-4DB2-BD59-A6C34878D82A}">
                    <a16:rowId xmlns:a16="http://schemas.microsoft.com/office/drawing/2014/main" val="2954096174"/>
                  </a:ext>
                </a:extLst>
              </a:tr>
              <a:tr h="237950">
                <a:tc>
                  <a:txBody>
                    <a:bodyPr/>
                    <a:lstStyle/>
                    <a:p>
                      <a:r>
                        <a:rPr lang="en-US" sz="10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Netflix (NFLX)</a:t>
                      </a:r>
                    </a:p>
                  </a:txBody>
                  <a:tcPr/>
                </a:tc>
                <a:extLst>
                  <a:ext uri="{0D108BD9-81ED-4DB2-BD59-A6C34878D82A}">
                    <a16:rowId xmlns:a16="http://schemas.microsoft.com/office/drawing/2014/main" val="107799913"/>
                  </a:ext>
                </a:extLst>
              </a:tr>
              <a:tr h="237950">
                <a:tc>
                  <a:txBody>
                    <a:bodyPr/>
                    <a:lstStyle/>
                    <a:p>
                      <a:r>
                        <a:rPr lang="en-US" sz="10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Starbucks (SBUX)</a:t>
                      </a:r>
                    </a:p>
                  </a:txBody>
                  <a:tcPr/>
                </a:tc>
                <a:extLst>
                  <a:ext uri="{0D108BD9-81ED-4DB2-BD59-A6C34878D82A}">
                    <a16:rowId xmlns:a16="http://schemas.microsoft.com/office/drawing/2014/main" val="3549269148"/>
                  </a:ext>
                </a:extLst>
              </a:tr>
              <a:tr h="237950">
                <a:tc>
                  <a:txBody>
                    <a:bodyPr/>
                    <a:lstStyle/>
                    <a:p>
                      <a:r>
                        <a:rPr lang="en-US" sz="10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Colgate-Palmolive (PL)</a:t>
                      </a:r>
                    </a:p>
                  </a:txBody>
                  <a:tcPr/>
                </a:tc>
                <a:extLst>
                  <a:ext uri="{0D108BD9-81ED-4DB2-BD59-A6C34878D82A}">
                    <a16:rowId xmlns:a16="http://schemas.microsoft.com/office/drawing/2014/main" val="3778457991"/>
                  </a:ext>
                </a:extLst>
              </a:tr>
              <a:tr h="237950">
                <a:tc>
                  <a:txBody>
                    <a:bodyPr/>
                    <a:lstStyle/>
                    <a:p>
                      <a:r>
                        <a:rPr lang="en-US" sz="10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Pfizer (PFE)</a:t>
                      </a:r>
                    </a:p>
                  </a:txBody>
                  <a:tcPr/>
                </a:tc>
                <a:extLst>
                  <a:ext uri="{0D108BD9-81ED-4DB2-BD59-A6C34878D82A}">
                    <a16:rowId xmlns:a16="http://schemas.microsoft.com/office/drawing/2014/main" val="733843617"/>
                  </a:ext>
                </a:extLst>
              </a:tr>
              <a:tr h="237950">
                <a:tc>
                  <a:txBody>
                    <a:bodyPr/>
                    <a:lstStyle/>
                    <a:p>
                      <a:r>
                        <a:rPr lang="en-US" sz="1000" dirty="0"/>
                        <a:t>American Airlines (AAL)</a:t>
                      </a:r>
                    </a:p>
                  </a:txBody>
                  <a:tcPr/>
                </a:tc>
                <a:tc>
                  <a:txBody>
                    <a:bodyPr/>
                    <a:lstStyle/>
                    <a:p>
                      <a:r>
                        <a:rPr lang="en-US" sz="1000" dirty="0"/>
                        <a:t>Delta Airlines (DAL</a:t>
                      </a:r>
                    </a:p>
                  </a:txBody>
                  <a:tcPr/>
                </a:tc>
                <a:extLst>
                  <a:ext uri="{0D108BD9-81ED-4DB2-BD59-A6C34878D82A}">
                    <a16:rowId xmlns:a16="http://schemas.microsoft.com/office/drawing/2014/main" val="830901630"/>
                  </a:ext>
                </a:extLst>
              </a:tr>
              <a:tr h="237950">
                <a:tc>
                  <a:txBody>
                    <a:bodyPr/>
                    <a:lstStyle/>
                    <a:p>
                      <a:r>
                        <a:rPr lang="en-US" sz="10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Pepsi (PEP)</a:t>
                      </a:r>
                    </a:p>
                  </a:txBody>
                  <a:tcPr/>
                </a:tc>
                <a:extLst>
                  <a:ext uri="{0D108BD9-81ED-4DB2-BD59-A6C34878D82A}">
                    <a16:rowId xmlns:a16="http://schemas.microsoft.com/office/drawing/2014/main" val="3271918228"/>
                  </a:ext>
                </a:extLst>
              </a:tr>
              <a:tr h="292302">
                <a:tc>
                  <a:txBody>
                    <a:bodyPr/>
                    <a:lstStyle/>
                    <a:p>
                      <a:r>
                        <a:rPr lang="en-US" sz="1000" dirty="0"/>
                        <a:t>Walmart (WMT) </a:t>
                      </a:r>
                    </a:p>
                  </a:txBody>
                  <a:tcPr/>
                </a:tc>
                <a:tc>
                  <a:txBody>
                    <a:bodyPr/>
                    <a:lstStyle/>
                    <a:p>
                      <a:r>
                        <a:rPr lang="en-US" sz="1000" dirty="0"/>
                        <a:t>Costco (COST) </a:t>
                      </a:r>
                    </a:p>
                  </a:txBody>
                  <a:tcPr/>
                </a:tc>
                <a:extLst>
                  <a:ext uri="{0D108BD9-81ED-4DB2-BD59-A6C34878D82A}">
                    <a16:rowId xmlns:a16="http://schemas.microsoft.com/office/drawing/2014/main" val="2486614001"/>
                  </a:ext>
                </a:extLst>
              </a:tr>
            </a:tbl>
          </a:graphicData>
        </a:graphic>
      </p:graphicFrame>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457200"/>
            <a:ext cx="10579398" cy="1299411"/>
          </a:xfrm>
        </p:spPr>
        <p:txBody>
          <a:bodyPr>
            <a:normAutofit/>
          </a:bodyPr>
          <a:lstStyle/>
          <a:p>
            <a:r>
              <a:rPr lang="en-US" sz="41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7" name="Rectangle 16">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20" y="2569211"/>
            <a:ext cx="8829487" cy="3862898"/>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7291974" y="4826742"/>
            <a:ext cx="4768412" cy="1747066"/>
          </a:xfrm>
        </p:spPr>
        <p:txBody>
          <a:bodyPr anchor="ctr">
            <a:normAutofit fontScale="92500" lnSpcReduction="10000"/>
          </a:bodyPr>
          <a:lstStyle/>
          <a:p>
            <a:r>
              <a:rPr lang="en-US" sz="1900" dirty="0">
                <a:solidFill>
                  <a:srgbClr val="000000"/>
                </a:solidFill>
              </a:rPr>
              <a:t>The STD of CVX price is 18.1. </a:t>
            </a:r>
          </a:p>
          <a:p>
            <a:r>
              <a:rPr lang="en-US" sz="1900" dirty="0">
                <a:solidFill>
                  <a:srgbClr val="000000"/>
                </a:solidFill>
              </a:rPr>
              <a:t>The Jan forecasted price is within +/- CVX STD, while Feb is outside the STD. </a:t>
            </a:r>
          </a:p>
          <a:p>
            <a:r>
              <a:rPr lang="en-US" sz="1900" dirty="0">
                <a:solidFill>
                  <a:srgbClr val="000000"/>
                </a:solidFill>
              </a:rPr>
              <a:t>This can be attributed to the price war between Russia and Saudi Arabia that sent crude oil prices tumbling into the negative. </a:t>
            </a:r>
          </a:p>
        </p:txBody>
      </p:sp>
      <p:sp>
        <p:nvSpPr>
          <p:cNvPr id="7" name="TextBox 6">
            <a:extLst>
              <a:ext uri="{FF2B5EF4-FFF2-40B4-BE49-F238E27FC236}">
                <a16:creationId xmlns:a16="http://schemas.microsoft.com/office/drawing/2014/main" id="{A4FEE946-2758-4B2D-8FD3-8AEA96CF98AC}"/>
              </a:ext>
            </a:extLst>
          </p:cNvPr>
          <p:cNvSpPr txBox="1"/>
          <p:nvPr/>
        </p:nvSpPr>
        <p:spPr>
          <a:xfrm>
            <a:off x="7002882" y="2484592"/>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114.30</a:t>
            </a:r>
          </a:p>
          <a:p>
            <a:pPr marL="1657350" lvl="3" indent="-285750">
              <a:spcAft>
                <a:spcPts val="600"/>
              </a:spcAft>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7002883" y="3537279"/>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CVX: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pPr>
              <a:spcAft>
                <a:spcPts val="600"/>
              </a:spcAft>
            </a:pPr>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04672" y="5033994"/>
            <a:ext cx="10579398" cy="1189708"/>
          </a:xfrm>
        </p:spPr>
        <p:txBody>
          <a:bodyPr>
            <a:normAutofit/>
          </a:bodyPr>
          <a:lstStyle/>
          <a:p>
            <a:r>
              <a:rPr lang="en-US" sz="3700">
                <a:solidFill>
                  <a:srgbClr val="FFFFFF"/>
                </a:solidFill>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19" name="Rectangle 18">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197" y="506366"/>
            <a:ext cx="9291724" cy="4065127"/>
          </a:xfrm>
          <a:prstGeom prst="rect">
            <a:avLst/>
          </a:prstGeom>
        </p:spPr>
      </p:pic>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283450" y="2505187"/>
            <a:ext cx="4294207" cy="1393277"/>
          </a:xfrm>
        </p:spPr>
        <p:txBody>
          <a:bodyPr anchor="ctr">
            <a:normAutofit/>
          </a:bodyPr>
          <a:lstStyle/>
          <a:p>
            <a:r>
              <a:rPr lang="en-US" sz="1900" dirty="0">
                <a:solidFill>
                  <a:srgbClr val="000000"/>
                </a:solidFill>
              </a:rPr>
              <a:t>The STD of NFLX price is 115.71. </a:t>
            </a:r>
          </a:p>
          <a:p>
            <a:r>
              <a:rPr lang="en-US" sz="1900" dirty="0">
                <a:solidFill>
                  <a:srgbClr val="000000"/>
                </a:solidFill>
              </a:rPr>
              <a:t>The Jan and Feb forecasted prices are within +/- NFLX STD.</a:t>
            </a:r>
          </a:p>
          <a:p>
            <a:r>
              <a:rPr lang="en-US" sz="1900" dirty="0">
                <a:solidFill>
                  <a:srgbClr val="000000"/>
                </a:solidFill>
              </a:rPr>
              <a:t>This can be attributed by three things…</a:t>
            </a:r>
          </a:p>
        </p:txBody>
      </p:sp>
      <p:sp>
        <p:nvSpPr>
          <p:cNvPr id="7" name="TextBox 6">
            <a:extLst>
              <a:ext uri="{FF2B5EF4-FFF2-40B4-BE49-F238E27FC236}">
                <a16:creationId xmlns:a16="http://schemas.microsoft.com/office/drawing/2014/main" id="{A4FEE946-2758-4B2D-8FD3-8AEA96CF98AC}"/>
              </a:ext>
            </a:extLst>
          </p:cNvPr>
          <p:cNvSpPr txBox="1"/>
          <p:nvPr/>
        </p:nvSpPr>
        <p:spPr>
          <a:xfrm>
            <a:off x="-30866" y="316400"/>
            <a:ext cx="5154112" cy="1077218"/>
          </a:xfrm>
          <a:prstGeom prst="rect">
            <a:avLst/>
          </a:prstGeom>
          <a:noFill/>
        </p:spPr>
        <p:txBody>
          <a:bodyPr wrap="square" rtlCol="0">
            <a:spAutoFit/>
          </a:bodyPr>
          <a:lstStyle/>
          <a:p>
            <a:pPr algn="ctr">
              <a:spcAft>
                <a:spcPts val="600"/>
              </a:spcAft>
            </a:pPr>
            <a:r>
              <a:rPr lang="en-US" dirty="0"/>
              <a:t>Forecasted closing price based on regression model:</a:t>
            </a:r>
          </a:p>
          <a:p>
            <a:pPr marL="1657350" lvl="3" indent="-285750">
              <a:spcAft>
                <a:spcPts val="600"/>
              </a:spcAft>
              <a:buFont typeface="Arial" panose="020B0604020202020204" pitchFamily="34" charset="0"/>
              <a:buChar char="•"/>
            </a:pPr>
            <a:r>
              <a:rPr lang="en-US" dirty="0"/>
              <a:t>Jan 2020: 298.02</a:t>
            </a:r>
          </a:p>
          <a:p>
            <a:pPr marL="1657350" lvl="3" indent="-285750">
              <a:spcAft>
                <a:spcPts val="600"/>
              </a:spcAft>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33914" y="1380071"/>
            <a:ext cx="4928937" cy="1431161"/>
          </a:xfrm>
          <a:prstGeom prst="rect">
            <a:avLst/>
          </a:prstGeom>
          <a:noFill/>
        </p:spPr>
        <p:txBody>
          <a:bodyPr wrap="square" rtlCol="0">
            <a:spAutoFit/>
          </a:bodyPr>
          <a:lstStyle/>
          <a:p>
            <a:pPr lvl="0" algn="ctr">
              <a:spcAft>
                <a:spcPts val="600"/>
              </a:spcAft>
            </a:pPr>
            <a:r>
              <a:rPr lang="en-US" dirty="0">
                <a:solidFill>
                  <a:prstClr val="black"/>
                </a:solidFill>
              </a:rPr>
              <a:t>The actual closing price for NFLX: </a:t>
            </a:r>
          </a:p>
          <a:p>
            <a:pPr marL="1657350" lvl="3" indent="-285750">
              <a:spcAft>
                <a:spcPts val="600"/>
              </a:spcAft>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spcAft>
                <a:spcPts val="600"/>
              </a:spcAft>
              <a:buFont typeface="Arial" panose="020B0604020202020204" pitchFamily="34" charset="0"/>
              <a:buChar char="•"/>
            </a:pPr>
            <a:r>
              <a:rPr lang="en-US" dirty="0">
                <a:solidFill>
                  <a:prstClr val="black"/>
                </a:solidFill>
              </a:rPr>
              <a:t>Feb 2020: </a:t>
            </a:r>
            <a:r>
              <a:rPr lang="en-US" dirty="0">
                <a:solidFill>
                  <a:srgbClr val="00B050"/>
                </a:solidFill>
              </a:rPr>
              <a:t>369.03</a:t>
            </a:r>
          </a:p>
          <a:p>
            <a:pPr>
              <a:spcAft>
                <a:spcPts val="600"/>
              </a:spcAft>
            </a:pPr>
            <a:endParaRPr lang="en-US" dirty="0"/>
          </a:p>
        </p:txBody>
      </p:sp>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Data Integrity of the 2 Assets </a:t>
            </a:r>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6546" r="8576" b="7459"/>
          <a:stretch/>
        </p:blipFill>
        <p:spPr>
          <a:xfrm>
            <a:off x="797170" y="2753936"/>
            <a:ext cx="6481124" cy="3795145"/>
          </a:xfrm>
          <a:prstGeom prst="rect">
            <a:avLst/>
          </a:prstGeom>
        </p:spPr>
      </p:pic>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7365248" y="3048000"/>
            <a:ext cx="4029582" cy="3689517"/>
          </a:xfrm>
        </p:spPr>
        <p:txBody>
          <a:bodyPr anchor="ctr">
            <a:normAutofit/>
          </a:bodyPr>
          <a:lstStyle/>
          <a:p>
            <a:r>
              <a:rPr lang="en-US" sz="1900" dirty="0">
                <a:solidFill>
                  <a:srgbClr val="000000"/>
                </a:solidFill>
              </a:rPr>
              <a:t>The box plot lends some credence to the Jan 2020 price of NFLX with all prices &gt;120 as outliers </a:t>
            </a:r>
          </a:p>
          <a:p>
            <a:r>
              <a:rPr lang="en-US" sz="1900" dirty="0">
                <a:solidFill>
                  <a:srgbClr val="000000"/>
                </a:solidFill>
              </a:rPr>
              <a:t>50% of your data is in the box.</a:t>
            </a:r>
          </a:p>
          <a:p>
            <a:r>
              <a:rPr lang="en-US" sz="1900" dirty="0">
                <a:solidFill>
                  <a:srgbClr val="000000"/>
                </a:solidFill>
              </a:rPr>
              <a:t>Orange line represents the median.</a:t>
            </a:r>
          </a:p>
          <a:p>
            <a:r>
              <a:rPr lang="en-US" sz="1900" dirty="0">
                <a:solidFill>
                  <a:srgbClr val="000000"/>
                </a:solidFill>
              </a:rPr>
              <a:t>The narrower the box the closer the majority of data is to the median.</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289670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3719964E-B66F-9F4D-9520-C6D62A97ED13}"/>
              </a:ext>
            </a:extLst>
          </p:cNvPr>
          <p:cNvSpPr>
            <a:spLocks noGrp="1"/>
          </p:cNvSpPr>
          <p:nvPr>
            <p:ph type="title"/>
          </p:nvPr>
        </p:nvSpPr>
        <p:spPr>
          <a:xfrm>
            <a:off x="128955" y="1401859"/>
            <a:ext cx="4187552" cy="4054282"/>
          </a:xfrm>
        </p:spPr>
        <p:txBody>
          <a:bodyPr>
            <a:normAutofit/>
          </a:bodyPr>
          <a:lstStyle/>
          <a:p>
            <a:pPr algn="ctr"/>
            <a:r>
              <a:rPr lang="en-US" sz="2800" dirty="0">
                <a:solidFill>
                  <a:srgbClr val="FFFFFF"/>
                </a:solidFill>
              </a:rPr>
              <a:t>Multiple Regression with </a:t>
            </a:r>
            <a:r>
              <a:rPr lang="en-US" sz="2800" dirty="0" err="1">
                <a:solidFill>
                  <a:srgbClr val="FFFFFF"/>
                </a:solidFill>
              </a:rPr>
              <a:t>SkLearn.Linear_Model</a:t>
            </a:r>
            <a:endParaRPr lang="en-US" sz="2800" dirty="0">
              <a:solidFill>
                <a:srgbClr val="FFFFFF"/>
              </a:solidFill>
            </a:endParaRPr>
          </a:p>
        </p:txBody>
      </p:sp>
      <p:sp>
        <p:nvSpPr>
          <p:cNvPr id="3" name="Content Placeholder 2">
            <a:extLst>
              <a:ext uri="{FF2B5EF4-FFF2-40B4-BE49-F238E27FC236}">
                <a16:creationId xmlns:a16="http://schemas.microsoft.com/office/drawing/2014/main" id="{F7265012-292D-754A-9BEC-3E3BD69EFD5C}"/>
              </a:ext>
            </a:extLst>
          </p:cNvPr>
          <p:cNvSpPr>
            <a:spLocks noGrp="1"/>
          </p:cNvSpPr>
          <p:nvPr>
            <p:ph idx="1"/>
          </p:nvPr>
        </p:nvSpPr>
        <p:spPr>
          <a:xfrm>
            <a:off x="5005754" y="1072857"/>
            <a:ext cx="7057290" cy="4642595"/>
          </a:xfrm>
        </p:spPr>
        <p:txBody>
          <a:bodyPr anchor="ctr">
            <a:normAutofit/>
          </a:bodyPr>
          <a:lstStyle/>
          <a:p>
            <a:r>
              <a:rPr lang="en-US" sz="1400" dirty="0">
                <a:solidFill>
                  <a:srgbClr val="FFFFFF"/>
                </a:solidFill>
              </a:rPr>
              <a:t>Added “US Unemployment rate” for 2010 to 2019 as the second  dependent variable alongside “Time”</a:t>
            </a:r>
          </a:p>
          <a:p>
            <a:endParaRPr lang="en-US" sz="1400" dirty="0">
              <a:solidFill>
                <a:srgbClr val="FFFFFF"/>
              </a:solidFill>
            </a:endParaRPr>
          </a:p>
          <a:p>
            <a:r>
              <a:rPr lang="en-US" sz="1400" dirty="0">
                <a:solidFill>
                  <a:srgbClr val="FFFFFF"/>
                </a:solidFill>
              </a:rPr>
              <a:t>Price = intercept + coefficient1*time + coefficient2*unemp_rate</a:t>
            </a:r>
          </a:p>
          <a:p>
            <a:pPr marL="0" indent="0">
              <a:buNone/>
            </a:pPr>
            <a:endParaRPr lang="en-US" sz="1400" dirty="0">
              <a:solidFill>
                <a:srgbClr val="FFFFFF"/>
              </a:solidFill>
            </a:endParaRPr>
          </a:p>
          <a:p>
            <a:r>
              <a:rPr lang="en-US" sz="1400" dirty="0">
                <a:solidFill>
                  <a:srgbClr val="FFFFFF"/>
                </a:solidFill>
              </a:rPr>
              <a:t>CVX Model:-9.567894331153013 [0.86705591 7.28598621]</a:t>
            </a:r>
          </a:p>
          <a:p>
            <a:pPr lvl="1">
              <a:buFont typeface="Courier New" panose="02070309020205020404" pitchFamily="49" charset="0"/>
              <a:buChar char="o"/>
            </a:pPr>
            <a:r>
              <a:rPr lang="en-US" sz="1400" dirty="0">
                <a:solidFill>
                  <a:srgbClr val="FFFFFF"/>
                </a:solidFill>
              </a:rPr>
              <a:t>cvx_jan2020 = -9.568 + (0.867*121) + (7.286*0.036) = 95.60</a:t>
            </a:r>
          </a:p>
          <a:p>
            <a:pPr lvl="1">
              <a:buFont typeface="Courier New" panose="02070309020205020404" pitchFamily="49" charset="0"/>
              <a:buChar char="o"/>
            </a:pPr>
            <a:r>
              <a:rPr lang="en-US" sz="1400" dirty="0">
                <a:solidFill>
                  <a:srgbClr val="FFFFFF"/>
                </a:solidFill>
              </a:rPr>
              <a:t>cvx_feb2020 = -9.568 + (0.867*122) + (7.286*0.035) = 96.46</a:t>
            </a:r>
          </a:p>
          <a:p>
            <a:pPr lvl="1">
              <a:buFont typeface="Courier New" panose="02070309020205020404" pitchFamily="49" charset="0"/>
              <a:buChar char="o"/>
            </a:pPr>
            <a:r>
              <a:rPr lang="en-US" sz="1400" dirty="0">
                <a:solidFill>
                  <a:srgbClr val="FFFFFF"/>
                </a:solidFill>
              </a:rPr>
              <a:t>Both forecasted prices within CVX actual price and std of +/-18.1</a:t>
            </a:r>
          </a:p>
          <a:p>
            <a:pPr marL="457200" lvl="1" indent="0">
              <a:buNone/>
            </a:pPr>
            <a:endParaRPr lang="en-US" sz="1400" dirty="0">
              <a:solidFill>
                <a:srgbClr val="FFFFFF"/>
              </a:solidFill>
            </a:endParaRPr>
          </a:p>
          <a:p>
            <a:r>
              <a:rPr lang="en-US" sz="1400" dirty="0">
                <a:solidFill>
                  <a:srgbClr val="FFFFFF"/>
                </a:solidFill>
              </a:rPr>
              <a:t>NFLX Model: -945.0750550498519 [ 8.28553905 91.42047607]</a:t>
            </a:r>
          </a:p>
          <a:p>
            <a:pPr lvl="1">
              <a:buFont typeface="Courier New" panose="02070309020205020404" pitchFamily="49" charset="0"/>
              <a:buChar char="o"/>
            </a:pPr>
            <a:r>
              <a:rPr lang="en-US" sz="1400" dirty="0">
                <a:solidFill>
                  <a:srgbClr val="FFFFFF"/>
                </a:solidFill>
              </a:rPr>
              <a:t>nflx_jan2020 = -945.075 + (8.286*121) + (91.42*0.036) = 60.82</a:t>
            </a:r>
          </a:p>
          <a:p>
            <a:pPr lvl="1">
              <a:buFont typeface="Courier New" panose="02070309020205020404" pitchFamily="49" charset="0"/>
              <a:buChar char="o"/>
            </a:pPr>
            <a:r>
              <a:rPr lang="en-US" sz="1400" dirty="0">
                <a:solidFill>
                  <a:srgbClr val="FFFFFF"/>
                </a:solidFill>
              </a:rPr>
              <a:t>nflx_feb2020 = -945.075 + (8.286*122) + (91.42*0.035) = 69.02</a:t>
            </a:r>
          </a:p>
          <a:p>
            <a:pPr lvl="1">
              <a:buFont typeface="Courier New" panose="02070309020205020404" pitchFamily="49" charset="0"/>
              <a:buChar char="o"/>
            </a:pPr>
            <a:r>
              <a:rPr lang="en-US" sz="1400" dirty="0">
                <a:solidFill>
                  <a:srgbClr val="FFFFFF"/>
                </a:solidFill>
              </a:rPr>
              <a:t>Both forecasted prices out of range with NFLX actual price and std of +/- 115.71</a:t>
            </a:r>
          </a:p>
          <a:p>
            <a:endParaRPr lang="en-US" sz="1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2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Conclusions</a:t>
            </a:r>
            <a:endParaRPr lang="en-US" i="1" dirty="0">
              <a:solidFill>
                <a:srgbClr val="FFFFFF"/>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5741894" y="242047"/>
            <a:ext cx="6037730" cy="6615953"/>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Our analysis has shown Python/Panda as an effective tool in financial data analytics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Stock prices are time series with predictable trends especially during period of economic stability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 trading is speculative and highly risky. You should stay away from it If you are risk-averse and your strategy is to grow your investment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Daily/Monthly volatility only appeals to experts, day traders, and those with insider information which is illegal. </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Monthly or daily returns should not be a factor when you are making investment decisions, though they are a good indicator of periodic volatility of an asset</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Cumulative returns should be your primary focus when thinking about growing your capital with stocks</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Make your portfolio selection with a mix of lowly correlated assets . Also include assets that have low correlation with the market to provide some balance against systemic risk</a:t>
            </a:r>
          </a:p>
          <a:p>
            <a:pPr marL="0" marR="0" lvl="0" indent="0">
              <a:spcBef>
                <a:spcPts val="0"/>
              </a:spcBef>
              <a:spcAft>
                <a:spcPts val="0"/>
              </a:spcAft>
              <a:buNone/>
            </a:pP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use multiple regressions for price prediction there is no one variable fit all to use alongside Time. Each stock unique situation and industry knowledge will provide an insight into variables that impact their price movement.  </a:t>
            </a:r>
          </a:p>
          <a:p>
            <a:endParaRPr lang="en-US" sz="1300" dirty="0">
              <a:solidFill>
                <a:srgbClr val="000000"/>
              </a:solidFill>
            </a:endParaRPr>
          </a:p>
        </p:txBody>
      </p:sp>
    </p:spTree>
    <p:extLst>
      <p:ext uri="{BB962C8B-B14F-4D97-AF65-F5344CB8AC3E}">
        <p14:creationId xmlns:p14="http://schemas.microsoft.com/office/powerpoint/2010/main" val="363856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C9873D-703A-4873-A919-364CBF04038E}"/>
              </a:ext>
            </a:extLst>
          </p:cNvPr>
          <p:cNvSpPr>
            <a:spLocks noGrp="1"/>
          </p:cNvSpPr>
          <p:nvPr>
            <p:ph type="ctrTitle"/>
          </p:nvPr>
        </p:nvSpPr>
        <p:spPr>
          <a:xfrm>
            <a:off x="6903862" y="3071021"/>
            <a:ext cx="4805996" cy="1297115"/>
          </a:xfrm>
        </p:spPr>
        <p:txBody>
          <a:bodyPr anchor="t">
            <a:normAutofit/>
          </a:bodyPr>
          <a:lstStyle/>
          <a:p>
            <a:pPr algn="l"/>
            <a:r>
              <a:rPr lang="en-US" sz="8000" dirty="0">
                <a:solidFill>
                  <a:srgbClr val="000000"/>
                </a:solidFill>
              </a:rPr>
              <a:t>Thank you</a:t>
            </a:r>
          </a:p>
        </p:txBody>
      </p:sp>
      <p:sp>
        <p:nvSpPr>
          <p:cNvPr id="2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Panda">
            <a:extLst>
              <a:ext uri="{FF2B5EF4-FFF2-40B4-BE49-F238E27FC236}">
                <a16:creationId xmlns:a16="http://schemas.microsoft.com/office/drawing/2014/main" id="{0F1715C5-DF30-4D56-8CEE-424F27AAB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875" y="1805175"/>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2612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Objective &amp; Scope</a:t>
            </a:r>
          </a:p>
        </p:txBody>
      </p:sp>
      <p:sp>
        <p:nvSpPr>
          <p:cNvPr id="34" name="Content Placeholder 2">
            <a:extLst>
              <a:ext uri="{FF2B5EF4-FFF2-40B4-BE49-F238E27FC236}">
                <a16:creationId xmlns:a16="http://schemas.microsoft.com/office/drawing/2014/main" id="{84C75F8A-1EA1-AE40-83D9-721D2AA492DB}"/>
              </a:ext>
            </a:extLst>
          </p:cNvPr>
          <p:cNvSpPr>
            <a:spLocks noGrp="1"/>
          </p:cNvSpPr>
          <p:nvPr>
            <p:ph idx="1"/>
          </p:nvPr>
        </p:nvSpPr>
        <p:spPr>
          <a:xfrm>
            <a:off x="6090574" y="801866"/>
            <a:ext cx="5841596" cy="6056134"/>
          </a:xfrm>
        </p:spPr>
        <p:txBody>
          <a:bodyPr anchor="ctr">
            <a:normAutofit/>
          </a:bodyPr>
          <a:lstStyle/>
          <a:p>
            <a:pPr marL="0" indent="0">
              <a:buNone/>
            </a:pPr>
            <a:r>
              <a:rPr lang="en-US" sz="2000" b="1" dirty="0">
                <a:solidFill>
                  <a:srgbClr val="000000"/>
                </a:solidFill>
              </a:rPr>
              <a:t>Objective: </a:t>
            </a:r>
            <a:r>
              <a:rPr lang="en-US" sz="2000" dirty="0">
                <a:solidFill>
                  <a:srgbClr val="000000"/>
                </a:solidFill>
              </a:rPr>
              <a:t>To analyze the performance of 20 large-cap US companies that are leaders in their respective industry sector over a period of 10 years (2010 to 2019) alongside the S&amp;P 500.  </a:t>
            </a:r>
          </a:p>
          <a:p>
            <a:pPr marL="0" indent="0">
              <a:buNone/>
            </a:pPr>
            <a:r>
              <a:rPr lang="en-US" sz="2000" b="1" dirty="0">
                <a:solidFill>
                  <a:srgbClr val="000000"/>
                </a:solidFill>
              </a:rPr>
              <a:t>Scope:</a:t>
            </a:r>
          </a:p>
          <a:p>
            <a:r>
              <a:rPr lang="en-US" sz="2000" dirty="0">
                <a:solidFill>
                  <a:srgbClr val="000000"/>
                </a:solidFill>
              </a:rPr>
              <a:t>Determine relative performance of assets’ returns over the 10 years period </a:t>
            </a:r>
          </a:p>
          <a:p>
            <a:r>
              <a:rPr lang="en-US" sz="2000" dirty="0">
                <a:solidFill>
                  <a:srgbClr val="000000"/>
                </a:solidFill>
              </a:rPr>
              <a:t>Determine relative volatility or riskiness of the assets </a:t>
            </a:r>
          </a:p>
          <a:p>
            <a:r>
              <a:rPr lang="en-US" sz="2000" dirty="0">
                <a:solidFill>
                  <a:srgbClr val="000000"/>
                </a:solidFill>
              </a:rPr>
              <a:t>Determine correlation among the assets and the S&amp;P 500</a:t>
            </a:r>
          </a:p>
          <a:p>
            <a:r>
              <a:rPr lang="en-US" sz="2000" dirty="0">
                <a:solidFill>
                  <a:srgbClr val="000000"/>
                </a:solidFill>
              </a:rPr>
              <a:t>Forecast expected price/return of a low-risk asset and a high-risk asset </a:t>
            </a:r>
          </a:p>
          <a:p>
            <a:r>
              <a:rPr lang="en-US" sz="2000" dirty="0">
                <a:solidFill>
                  <a:srgbClr val="000000"/>
                </a:solidFill>
              </a:rPr>
              <a:t>At the end of this presentation, our intention to use data analytics tools to deliver a crash course on “Stock Market 101” </a:t>
            </a:r>
          </a:p>
          <a:p>
            <a:r>
              <a:rPr lang="en-US" sz="2000" dirty="0">
                <a:solidFill>
                  <a:srgbClr val="000000"/>
                </a:solidFill>
              </a:rPr>
              <a:t>All analysis was done in </a:t>
            </a:r>
            <a:r>
              <a:rPr lang="en-US" sz="2000" dirty="0" err="1">
                <a:solidFill>
                  <a:srgbClr val="000000"/>
                </a:solidFill>
              </a:rPr>
              <a:t>Jupyter</a:t>
            </a:r>
            <a:r>
              <a:rPr lang="en-US" sz="2000" dirty="0">
                <a:solidFill>
                  <a:srgbClr val="000000"/>
                </a:solidFill>
              </a:rPr>
              <a:t> notebook with Pandas</a:t>
            </a: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rPr>
              <a:t>Assets Included in the Analysis:</a:t>
            </a:r>
            <a:br>
              <a:rPr lang="en-US" dirty="0">
                <a:solidFill>
                  <a:srgbClr val="FFFFFF"/>
                </a:solidFill>
              </a:rPr>
            </a:br>
            <a:r>
              <a:rPr lang="en-US" b="1" dirty="0">
                <a:solidFill>
                  <a:srgbClr val="FFFFFF"/>
                </a:solidFill>
              </a:rPr>
              <a:t>S&amp;P500 (^GSPC)</a:t>
            </a: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3">
            <a:extLst>
              <a:ext uri="{FF2B5EF4-FFF2-40B4-BE49-F238E27FC236}">
                <a16:creationId xmlns:a16="http://schemas.microsoft.com/office/drawing/2014/main" id="{CC0A5FD3-10CF-BA4E-BD65-DF7239ED060C}"/>
              </a:ext>
            </a:extLst>
          </p:cNvPr>
          <p:cNvGraphicFramePr>
            <a:graphicFrameLocks/>
          </p:cNvGraphicFramePr>
          <p:nvPr>
            <p:extLst>
              <p:ext uri="{D42A27DB-BD31-4B8C-83A1-F6EECF244321}">
                <p14:modId xmlns:p14="http://schemas.microsoft.com/office/powerpoint/2010/main" val="1260709105"/>
              </p:ext>
            </p:extLst>
          </p:nvPr>
        </p:nvGraphicFramePr>
        <p:xfrm>
          <a:off x="2311568" y="2390514"/>
          <a:ext cx="7565605" cy="4010286"/>
        </p:xfrm>
        <a:graphic>
          <a:graphicData uri="http://schemas.openxmlformats.org/drawingml/2006/table">
            <a:tbl>
              <a:tblPr firstRow="1" bandRow="1">
                <a:tableStyleId>{5C22544A-7EE6-4342-B048-85BDC9FD1C3A}</a:tableStyleId>
              </a:tblPr>
              <a:tblGrid>
                <a:gridCol w="2514411">
                  <a:extLst>
                    <a:ext uri="{9D8B030D-6E8A-4147-A177-3AD203B41FA5}">
                      <a16:colId xmlns:a16="http://schemas.microsoft.com/office/drawing/2014/main" val="4158976773"/>
                    </a:ext>
                  </a:extLst>
                </a:gridCol>
                <a:gridCol w="2637447">
                  <a:extLst>
                    <a:ext uri="{9D8B030D-6E8A-4147-A177-3AD203B41FA5}">
                      <a16:colId xmlns:a16="http://schemas.microsoft.com/office/drawing/2014/main" val="2406677304"/>
                    </a:ext>
                  </a:extLst>
                </a:gridCol>
                <a:gridCol w="2413747">
                  <a:extLst>
                    <a:ext uri="{9D8B030D-6E8A-4147-A177-3AD203B41FA5}">
                      <a16:colId xmlns:a16="http://schemas.microsoft.com/office/drawing/2014/main" val="1177051047"/>
                    </a:ext>
                  </a:extLst>
                </a:gridCol>
              </a:tblGrid>
              <a:tr h="343293">
                <a:tc>
                  <a:txBody>
                    <a:bodyPr/>
                    <a:lstStyle/>
                    <a:p>
                      <a:r>
                        <a:rPr lang="en-US" sz="1600" dirty="0"/>
                        <a:t>Industry</a:t>
                      </a:r>
                    </a:p>
                  </a:txBody>
                  <a:tcPr marL="52741" marR="52741" marT="26370" marB="26370"/>
                </a:tc>
                <a:tc>
                  <a:txBody>
                    <a:bodyPr/>
                    <a:lstStyle/>
                    <a:p>
                      <a:r>
                        <a:rPr lang="en-US" sz="1600"/>
                        <a:t>Asset 1 (Ticker Symbol)</a:t>
                      </a:r>
                    </a:p>
                  </a:txBody>
                  <a:tcPr marL="52741" marR="52741" marT="26370" marB="26370"/>
                </a:tc>
                <a:tc>
                  <a:txBody>
                    <a:bodyPr/>
                    <a:lstStyle/>
                    <a:p>
                      <a:r>
                        <a:rPr lang="en-US" sz="1600" dirty="0"/>
                        <a:t>Asset 2 (Ticker Symbol)</a:t>
                      </a:r>
                    </a:p>
                  </a:txBody>
                  <a:tcPr marL="52741" marR="52741" marT="26370" marB="26370"/>
                </a:tc>
                <a:extLst>
                  <a:ext uri="{0D108BD9-81ED-4DB2-BD59-A6C34878D82A}">
                    <a16:rowId xmlns:a16="http://schemas.microsoft.com/office/drawing/2014/main" val="118588658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Banks</a:t>
                      </a:r>
                    </a:p>
                  </a:txBody>
                  <a:tcPr marL="52741" marR="52741" marT="26370" marB="26370"/>
                </a:tc>
                <a:tc>
                  <a:txBody>
                    <a:bodyPr/>
                    <a:lstStyle/>
                    <a:p>
                      <a:r>
                        <a:rPr lang="en-US" sz="1600"/>
                        <a:t>Bank of America (BAC)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Wells Fargo (WFC)</a:t>
                      </a:r>
                    </a:p>
                  </a:txBody>
                  <a:tcPr marL="52741" marR="52741" marT="26370" marB="26370"/>
                </a:tc>
                <a:extLst>
                  <a:ext uri="{0D108BD9-81ED-4DB2-BD59-A6C34878D82A}">
                    <a16:rowId xmlns:a16="http://schemas.microsoft.com/office/drawing/2014/main" val="854050226"/>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Integrated Oil &amp; Gas</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ExxonMobil (XOM)</a:t>
                      </a:r>
                    </a:p>
                  </a:txBody>
                  <a:tcPr marL="52741" marR="52741" marT="26370" marB="26370"/>
                </a:tc>
                <a:tc>
                  <a:txBody>
                    <a:bodyPr/>
                    <a:lstStyle/>
                    <a:p>
                      <a:r>
                        <a:rPr lang="en-US" sz="1600"/>
                        <a:t>Chevron (CVX)</a:t>
                      </a:r>
                    </a:p>
                  </a:txBody>
                  <a:tcPr marL="52741" marR="52741" marT="26370" marB="26370"/>
                </a:tc>
                <a:extLst>
                  <a:ext uri="{0D108BD9-81ED-4DB2-BD59-A6C34878D82A}">
                    <a16:rowId xmlns:a16="http://schemas.microsoft.com/office/drawing/2014/main" val="1970850969"/>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Telecommunications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AT&amp;T (T)</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T-Mobile (TMUS)</a:t>
                      </a:r>
                    </a:p>
                  </a:txBody>
                  <a:tcPr marL="52741" marR="52741" marT="26370" marB="26370"/>
                </a:tc>
                <a:extLst>
                  <a:ext uri="{0D108BD9-81ED-4DB2-BD59-A6C34878D82A}">
                    <a16:rowId xmlns:a16="http://schemas.microsoft.com/office/drawing/2014/main" val="62388434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Entertainment</a:t>
                      </a:r>
                    </a:p>
                  </a:txBody>
                  <a:tcPr marL="52741" marR="52741" marT="26370" marB="26370"/>
                </a:tc>
                <a:tc>
                  <a:txBody>
                    <a:bodyPr/>
                    <a:lstStyle/>
                    <a:p>
                      <a:r>
                        <a:rPr lang="en-US" sz="1600"/>
                        <a:t>Disney (DIS)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Netflix (NFLX)</a:t>
                      </a:r>
                    </a:p>
                  </a:txBody>
                  <a:tcPr marL="52741" marR="52741" marT="26370" marB="26370"/>
                </a:tc>
                <a:extLst>
                  <a:ext uri="{0D108BD9-81ED-4DB2-BD59-A6C34878D82A}">
                    <a16:rowId xmlns:a16="http://schemas.microsoft.com/office/drawing/2014/main" val="3436875460"/>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Restaurants</a:t>
                      </a:r>
                    </a:p>
                  </a:txBody>
                  <a:tcPr marL="52741" marR="52741" marT="26370" marB="26370"/>
                </a:tc>
                <a:tc>
                  <a:txBody>
                    <a:bodyPr/>
                    <a:lstStyle/>
                    <a:p>
                      <a:r>
                        <a:rPr lang="en-US" sz="1600"/>
                        <a:t>McDonald (MCD)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Starbucks (SBUX)</a:t>
                      </a:r>
                    </a:p>
                  </a:txBody>
                  <a:tcPr marL="52741" marR="52741" marT="26370" marB="26370"/>
                </a:tc>
                <a:extLst>
                  <a:ext uri="{0D108BD9-81ED-4DB2-BD59-A6C34878D82A}">
                    <a16:rowId xmlns:a16="http://schemas.microsoft.com/office/drawing/2014/main" val="81881865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Household Products</a:t>
                      </a:r>
                    </a:p>
                  </a:txBody>
                  <a:tcPr marL="52741" marR="52741" marT="26370" marB="26370"/>
                </a:tc>
                <a:tc>
                  <a:txBody>
                    <a:bodyPr/>
                    <a:lstStyle/>
                    <a:p>
                      <a:r>
                        <a:rPr lang="en-US" sz="1600"/>
                        <a:t>Procter &amp; Gamble (PG)</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Colgate-Palmolive (PL)</a:t>
                      </a:r>
                    </a:p>
                  </a:txBody>
                  <a:tcPr marL="52741" marR="52741" marT="26370" marB="26370"/>
                </a:tc>
                <a:extLst>
                  <a:ext uri="{0D108BD9-81ED-4DB2-BD59-A6C34878D82A}">
                    <a16:rowId xmlns:a16="http://schemas.microsoft.com/office/drawing/2014/main" val="3947157221"/>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Pharmaceuticals</a:t>
                      </a:r>
                    </a:p>
                  </a:txBody>
                  <a:tcPr marL="52741" marR="52741" marT="26370" marB="26370"/>
                </a:tc>
                <a:tc>
                  <a:txBody>
                    <a:bodyPr/>
                    <a:lstStyle/>
                    <a:p>
                      <a:r>
                        <a:rPr lang="en-US" sz="1600"/>
                        <a:t>Johnson &amp; Johnson (JNJ)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Pfizer (PFE)</a:t>
                      </a:r>
                    </a:p>
                  </a:txBody>
                  <a:tcPr marL="52741" marR="52741" marT="26370" marB="26370"/>
                </a:tc>
                <a:extLst>
                  <a:ext uri="{0D108BD9-81ED-4DB2-BD59-A6C34878D82A}">
                    <a16:rowId xmlns:a16="http://schemas.microsoft.com/office/drawing/2014/main" val="190528403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Airlines</a:t>
                      </a:r>
                    </a:p>
                  </a:txBody>
                  <a:tcPr marL="52741" marR="52741" marT="26370" marB="26370"/>
                </a:tc>
                <a:tc>
                  <a:txBody>
                    <a:bodyPr/>
                    <a:lstStyle/>
                    <a:p>
                      <a:r>
                        <a:rPr lang="en-US" sz="1600"/>
                        <a:t>American Airlines (AAL)</a:t>
                      </a:r>
                    </a:p>
                  </a:txBody>
                  <a:tcPr marL="52741" marR="52741" marT="26370" marB="26370"/>
                </a:tc>
                <a:tc>
                  <a:txBody>
                    <a:bodyPr/>
                    <a:lstStyle/>
                    <a:p>
                      <a:r>
                        <a:rPr lang="en-US" sz="1600"/>
                        <a:t>Delta Airlines (DAL</a:t>
                      </a:r>
                    </a:p>
                  </a:txBody>
                  <a:tcPr marL="52741" marR="52741" marT="26370" marB="26370"/>
                </a:tc>
                <a:extLst>
                  <a:ext uri="{0D108BD9-81ED-4DB2-BD59-A6C34878D82A}">
                    <a16:rowId xmlns:a16="http://schemas.microsoft.com/office/drawing/2014/main" val="214380186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Soft Drinks</a:t>
                      </a:r>
                    </a:p>
                  </a:txBody>
                  <a:tcPr marL="52741" marR="52741" marT="26370" marB="26370"/>
                </a:tc>
                <a:tc>
                  <a:txBody>
                    <a:bodyPr/>
                    <a:lstStyle/>
                    <a:p>
                      <a:r>
                        <a:rPr lang="en-US" sz="1600"/>
                        <a:t>Coca Cola (KO)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Pepsi (PEP)</a:t>
                      </a:r>
                    </a:p>
                  </a:txBody>
                  <a:tcPr marL="52741" marR="52741" marT="26370" marB="26370"/>
                </a:tc>
                <a:extLst>
                  <a:ext uri="{0D108BD9-81ED-4DB2-BD59-A6C34878D82A}">
                    <a16:rowId xmlns:a16="http://schemas.microsoft.com/office/drawing/2014/main" val="1793781680"/>
                  </a:ext>
                </a:extLst>
              </a:tr>
              <a:tr h="57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Hypermarkets and Super Centers</a:t>
                      </a:r>
                    </a:p>
                  </a:txBody>
                  <a:tcPr marL="52741" marR="52741" marT="26370" marB="26370"/>
                </a:tc>
                <a:tc>
                  <a:txBody>
                    <a:bodyPr/>
                    <a:lstStyle/>
                    <a:p>
                      <a:r>
                        <a:rPr lang="en-US" sz="1600"/>
                        <a:t>Walmart (WMT) </a:t>
                      </a:r>
                    </a:p>
                  </a:txBody>
                  <a:tcPr marL="52741" marR="52741" marT="26370" marB="26370"/>
                </a:tc>
                <a:tc>
                  <a:txBody>
                    <a:bodyPr/>
                    <a:lstStyle/>
                    <a:p>
                      <a:r>
                        <a:rPr lang="en-US" sz="1600" dirty="0"/>
                        <a:t>Costco (COST) </a:t>
                      </a:r>
                    </a:p>
                  </a:txBody>
                  <a:tcPr marL="52741" marR="52741" marT="26370" marB="26370"/>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chemeClr val="bg1"/>
                </a:solidFill>
              </a:rPr>
              <a:t>An extract from our work in </a:t>
            </a:r>
            <a:r>
              <a:rPr lang="en-US" dirty="0" err="1">
                <a:solidFill>
                  <a:schemeClr val="bg1"/>
                </a:solidFill>
              </a:rPr>
              <a:t>Jupyter</a:t>
            </a:r>
            <a:r>
              <a:rPr lang="en-US" dirty="0">
                <a:solidFill>
                  <a:schemeClr val="bg1"/>
                </a:solidFill>
              </a:rPr>
              <a:t> notebook</a:t>
            </a:r>
            <a:endParaRPr lang="en-US" b="1" dirty="0">
              <a:solidFill>
                <a:schemeClr val="bg1"/>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4C656D1-5D4C-46E7-B566-0910D7BF7B1B}"/>
              </a:ext>
            </a:extLst>
          </p:cNvPr>
          <p:cNvPicPr>
            <a:picLocks noGrp="1" noChangeAspect="1"/>
          </p:cNvPicPr>
          <p:nvPr>
            <p:ph idx="1"/>
          </p:nvPr>
        </p:nvPicPr>
        <p:blipFill>
          <a:blip r:embed="rId4"/>
          <a:stretch>
            <a:fillRect/>
          </a:stretch>
        </p:blipFill>
        <p:spPr>
          <a:xfrm>
            <a:off x="0" y="2339679"/>
            <a:ext cx="5285738" cy="4061121"/>
          </a:xfrm>
          <a:prstGeom prst="rect">
            <a:avLst/>
          </a:prstGeom>
        </p:spPr>
      </p:pic>
      <p:pic>
        <p:nvPicPr>
          <p:cNvPr id="9" name="Picture 8">
            <a:extLst>
              <a:ext uri="{FF2B5EF4-FFF2-40B4-BE49-F238E27FC236}">
                <a16:creationId xmlns:a16="http://schemas.microsoft.com/office/drawing/2014/main" id="{6FEE4673-2236-4403-A081-01DDC12AF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97" y="2435273"/>
            <a:ext cx="5721408" cy="409231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D689E40-9A02-421F-A6C2-CD620574F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264" y="2379851"/>
            <a:ext cx="5876150" cy="4092319"/>
          </a:xfrm>
          <a:prstGeom prst="rect">
            <a:avLst/>
          </a:prstGeom>
        </p:spPr>
      </p:pic>
    </p:spTree>
    <p:extLst>
      <p:ext uri="{BB962C8B-B14F-4D97-AF65-F5344CB8AC3E}">
        <p14:creationId xmlns:p14="http://schemas.microsoft.com/office/powerpoint/2010/main" val="212531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Plot of monthly returns of all assets </a:t>
            </a: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0BDA700-1E2F-FB4F-8B85-C8FB56E78D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23154" y="2213811"/>
            <a:ext cx="8745692" cy="4664978"/>
          </a:xfrm>
          <a:prstGeom prst="rect">
            <a:avLst/>
          </a:prstGeom>
        </p:spPr>
      </p:pic>
      <p:sp>
        <p:nvSpPr>
          <p:cNvPr id="5" name="Content Placeholder 4">
            <a:extLst>
              <a:ext uri="{FF2B5EF4-FFF2-40B4-BE49-F238E27FC236}">
                <a16:creationId xmlns:a16="http://schemas.microsoft.com/office/drawing/2014/main" id="{A3FFED2B-91A2-414A-9901-06E602DC4BD2}"/>
              </a:ext>
            </a:extLst>
          </p:cNvPr>
          <p:cNvSpPr>
            <a:spLocks noGrp="1"/>
          </p:cNvSpPr>
          <p:nvPr>
            <p:ph idx="1"/>
          </p:nvPr>
        </p:nvSpPr>
        <p:spPr>
          <a:xfrm>
            <a:off x="466998" y="6983226"/>
            <a:ext cx="10917072" cy="1236701"/>
          </a:xfrm>
        </p:spPr>
        <p:txBody>
          <a:bodyPr/>
          <a:lstStyle/>
          <a:p>
            <a:endParaRPr lang="en-US" dirty="0"/>
          </a:p>
        </p:txBody>
      </p:sp>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964760" y="804328"/>
            <a:ext cx="6091312" cy="1205821"/>
          </a:xfrm>
        </p:spPr>
        <p:txBody>
          <a:bodyPr>
            <a:normAutofit/>
          </a:bodyPr>
          <a:lstStyle/>
          <a:p>
            <a:r>
              <a:rPr lang="en-US" sz="4000" dirty="0">
                <a:solidFill>
                  <a:srgbClr val="FEFFFF"/>
                </a:solidFill>
              </a:rPr>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023600" y="1012507"/>
            <a:ext cx="3758690" cy="940679"/>
          </a:xfrm>
        </p:spPr>
        <p:txBody>
          <a:bodyPr>
            <a:normAutofit/>
          </a:bodyPr>
          <a:lstStyle/>
          <a:p>
            <a:pPr marL="0" indent="0">
              <a:buNone/>
            </a:pPr>
            <a:endParaRPr lang="en-US" sz="1500" dirty="0"/>
          </a:p>
          <a:p>
            <a:r>
              <a:rPr lang="en-US" sz="1500" dirty="0"/>
              <a:t>Can clearly see that both assets have similar positive and negative returns </a:t>
            </a:r>
          </a:p>
          <a:p>
            <a:endParaRPr lang="en-US" sz="1500" dirty="0"/>
          </a:p>
        </p:txBody>
      </p:sp>
      <p:pic>
        <p:nvPicPr>
          <p:cNvPr id="10" name="Picture 9" descr="A screenshot of a cell phone&#10;&#10;Description automatically generated">
            <a:extLst>
              <a:ext uri="{FF2B5EF4-FFF2-40B4-BE49-F238E27FC236}">
                <a16:creationId xmlns:a16="http://schemas.microsoft.com/office/drawing/2014/main" id="{188E4981-A12E-364E-B3B0-2D62E271A016}"/>
              </a:ext>
            </a:extLst>
          </p:cNvPr>
          <p:cNvPicPr>
            <a:picLocks noChangeAspect="1"/>
          </p:cNvPicPr>
          <p:nvPr/>
        </p:nvPicPr>
        <p:blipFill rotWithShape="1">
          <a:blip r:embed="rId3">
            <a:extLst>
              <a:ext uri="{28A0092B-C50C-407E-A947-70E740481C1C}">
                <a14:useLocalDpi xmlns:a14="http://schemas.microsoft.com/office/drawing/2010/main" val="0"/>
              </a:ext>
            </a:extLst>
          </a:blip>
          <a:srcRect l="3443" r="9672"/>
          <a:stretch/>
        </p:blipFill>
        <p:spPr>
          <a:xfrm>
            <a:off x="-140633" y="3249467"/>
            <a:ext cx="7480538" cy="286272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312CEEA-65EE-6748-8F71-FF19332BF257}"/>
              </a:ext>
            </a:extLst>
          </p:cNvPr>
          <p:cNvPicPr>
            <a:picLocks noChangeAspect="1"/>
          </p:cNvPicPr>
          <p:nvPr/>
        </p:nvPicPr>
        <p:blipFill rotWithShape="1">
          <a:blip r:embed="rId4">
            <a:extLst>
              <a:ext uri="{28A0092B-C50C-407E-A947-70E740481C1C}">
                <a14:useLocalDpi xmlns:a14="http://schemas.microsoft.com/office/drawing/2010/main" val="0"/>
              </a:ext>
            </a:extLst>
          </a:blip>
          <a:srcRect l="6433" r="5704"/>
          <a:stretch/>
        </p:blipFill>
        <p:spPr>
          <a:xfrm>
            <a:off x="7339905" y="2354089"/>
            <a:ext cx="4797641" cy="3873154"/>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Cumulative Returns of all Assets over 10 years</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724939" y="153351"/>
            <a:ext cx="6603536"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logo&#10;&#10;Description automatically generated">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939" y="3657939"/>
            <a:ext cx="6467060" cy="2823024"/>
          </a:xfrm>
          <a:prstGeom prst="rect">
            <a:avLst/>
          </a:prstGeom>
        </p:spPr>
      </p:pic>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984930" cy="282090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Cumulative Returns without NFLX &amp; SP500</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704775" y="121546"/>
            <a:ext cx="6590485"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72121" y="3670852"/>
            <a:ext cx="6446324" cy="2823024"/>
          </a:xfrm>
          <a:prstGeom prst="rect">
            <a:avLst/>
          </a:prstGeom>
        </p:spPr>
      </p:pic>
    </p:spTree>
    <p:extLst>
      <p:ext uri="{BB962C8B-B14F-4D97-AF65-F5344CB8AC3E}">
        <p14:creationId xmlns:p14="http://schemas.microsoft.com/office/powerpoint/2010/main" val="387306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9597316" y="3269788"/>
            <a:ext cx="2238779" cy="2702798"/>
          </a:xfrm>
        </p:spPr>
        <p:txBody>
          <a:bodyPr anchor="ctr">
            <a:normAutofit/>
          </a:bodyPr>
          <a:lstStyle/>
          <a:p>
            <a:r>
              <a:rPr lang="en-US" sz="1900" i="1" dirty="0">
                <a:solidFill>
                  <a:srgbClr val="000000"/>
                </a:solidFill>
              </a:rPr>
              <a:t>Speculators and day traders love risky assets while long term favor more stable assets</a:t>
            </a:r>
          </a:p>
          <a:p>
            <a:pPr marL="0" indent="0">
              <a:buNone/>
            </a:pPr>
            <a:endParaRPr lang="en-US" sz="1900" dirty="0">
              <a:solidFill>
                <a:srgbClr val="000000"/>
              </a:solidFill>
            </a:endParaRPr>
          </a:p>
        </p:txBody>
      </p:sp>
      <p:pic>
        <p:nvPicPr>
          <p:cNvPr id="5" name="Picture 4" descr="A screenshot of a cell phone&#10;&#10;Description automatically generated">
            <a:extLst>
              <a:ext uri="{FF2B5EF4-FFF2-40B4-BE49-F238E27FC236}">
                <a16:creationId xmlns:a16="http://schemas.microsoft.com/office/drawing/2014/main" id="{B384423D-1DFA-F047-971E-65627C51B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8" y="2625253"/>
            <a:ext cx="9526441" cy="4167816"/>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2515</Words>
  <Application>Microsoft Office PowerPoint</Application>
  <PresentationFormat>Widescreen</PresentationFormat>
  <Paragraphs>215</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Symbol</vt:lpstr>
      <vt:lpstr>Times New Roman</vt:lpstr>
      <vt:lpstr>Office Theme</vt:lpstr>
      <vt:lpstr>Performance Analysis of 20 Large Cap US Assets with Pandas</vt:lpstr>
      <vt:lpstr>Objective &amp; Scope</vt:lpstr>
      <vt:lpstr>Assets Included in the Analysis: S&amp;P500 (^GSPC)</vt:lpstr>
      <vt:lpstr>An extract from our work in Jupyter notebook</vt:lpstr>
      <vt:lpstr>Plot of monthly returns of all assets </vt:lpstr>
      <vt:lpstr>Monthly Return of 2 Oil &amp; Gas Assets </vt:lpstr>
      <vt:lpstr>Cumulative Returns of all Assets over 10 years</vt:lpstr>
      <vt:lpstr>Cumulative Returns without NFLX &amp; SP500</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Data Integrity of the 2 Assets </vt:lpstr>
      <vt:lpstr>Multiple Regression with SkLearn.Linear_Model</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20 Large Cap US Assets with Pandas</dc:title>
  <dc:creator>Clay Beaver</dc:creator>
  <cp:lastModifiedBy>Clay Beaver</cp:lastModifiedBy>
  <cp:revision>1</cp:revision>
  <dcterms:created xsi:type="dcterms:W3CDTF">2020-06-23T19:57:01Z</dcterms:created>
  <dcterms:modified xsi:type="dcterms:W3CDTF">2020-06-23T20:01:32Z</dcterms:modified>
</cp:coreProperties>
</file>