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3" r:id="rId1"/>
  </p:sldMasterIdLst>
  <p:notesMasterIdLst>
    <p:notesMasterId r:id="rId16"/>
  </p:notesMasterIdLst>
  <p:sldIdLst>
    <p:sldId id="256" r:id="rId2"/>
    <p:sldId id="258" r:id="rId3"/>
    <p:sldId id="259" r:id="rId4"/>
    <p:sldId id="257" r:id="rId5"/>
    <p:sldId id="261" r:id="rId6"/>
    <p:sldId id="264" r:id="rId7"/>
    <p:sldId id="271" r:id="rId8"/>
    <p:sldId id="262" r:id="rId9"/>
    <p:sldId id="263" r:id="rId10"/>
    <p:sldId id="265" r:id="rId11"/>
    <p:sldId id="266" r:id="rId12"/>
    <p:sldId id="272"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7404"/>
    <a:srgbClr val="FE9202"/>
    <a:srgbClr val="FA8A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18" autoAdjust="0"/>
    <p:restoredTop sz="82143" autoAdjust="0"/>
  </p:normalViewPr>
  <p:slideViewPr>
    <p:cSldViewPr snapToGrid="0">
      <p:cViewPr varScale="1">
        <p:scale>
          <a:sx n="92" d="100"/>
          <a:sy n="92" d="100"/>
        </p:scale>
        <p:origin x="32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7483A9-E084-4649-A19B-B92CB0DE91A3}" type="datetimeFigureOut">
              <a:rPr lang="en-US" smtClean="0"/>
              <a:t>6/22/2020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464D38-78EB-6A4F-BCA2-1B202E646C54}" type="slidenum">
              <a:rPr lang="en-US" smtClean="0"/>
              <a:t>‹#›</a:t>
            </a:fld>
            <a:endParaRPr lang="en-US"/>
          </a:p>
        </p:txBody>
      </p:sp>
    </p:spTree>
    <p:extLst>
      <p:ext uri="{BB962C8B-B14F-4D97-AF65-F5344CB8AC3E}">
        <p14:creationId xmlns:p14="http://schemas.microsoft.com/office/powerpoint/2010/main" val="375333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highest peaks are not from SP500 – it is actually from Netflix.</a:t>
            </a:r>
          </a:p>
          <a:p>
            <a:r>
              <a:rPr lang="en-US" dirty="0"/>
              <a:t>”Cut the wire / Cut the cord” – that’s when Netflix started going off the trend.</a:t>
            </a:r>
          </a:p>
          <a:p>
            <a:endParaRPr lang="en-US" dirty="0"/>
          </a:p>
          <a:p>
            <a:r>
              <a:rPr lang="en-US" dirty="0"/>
              <a:t>Irina Notes:     </a:t>
            </a:r>
            <a:r>
              <a:rPr lang="en-US" sz="1200" dirty="0">
                <a:ln w="0"/>
                <a:effectLst>
                  <a:outerShdw blurRad="38100" dist="19050" dir="2700000" algn="tl" rotWithShape="0">
                    <a:schemeClr val="dk1">
                      <a:alpha val="40000"/>
                    </a:schemeClr>
                  </a:outerShdw>
                </a:effectLst>
              </a:rPr>
              <a:t>Cannot really use this view, as too much noise.</a:t>
            </a:r>
            <a:br>
              <a:rPr lang="en-US" sz="1200" dirty="0">
                <a:ln w="0"/>
                <a:effectLst>
                  <a:outerShdw blurRad="38100" dist="19050" dir="2700000" algn="tl" rotWithShape="0">
                    <a:schemeClr val="dk1">
                      <a:alpha val="40000"/>
                    </a:schemeClr>
                  </a:outerShdw>
                </a:effectLst>
              </a:rPr>
            </a:br>
            <a:r>
              <a:rPr lang="en-US" sz="1200" dirty="0">
                <a:ln w="0"/>
                <a:effectLst>
                  <a:outerShdw blurRad="38100" dist="19050" dir="2700000" algn="tl" rotWithShape="0">
                    <a:schemeClr val="dk1">
                      <a:alpha val="40000"/>
                    </a:schemeClr>
                  </a:outerShdw>
                </a:effectLst>
              </a:rPr>
              <a:t>	Note: might need to take out the SP500.</a:t>
            </a:r>
          </a:p>
          <a:p>
            <a:r>
              <a:rPr lang="en-US" sz="1200" dirty="0">
                <a:ln w="0"/>
                <a:effectLst>
                  <a:outerShdw blurRad="38100" dist="19050" dir="2700000" algn="tl" rotWithShape="0">
                    <a:schemeClr val="dk1">
                      <a:alpha val="40000"/>
                    </a:schemeClr>
                  </a:outerShdw>
                </a:effectLst>
              </a:rPr>
              <a:t>	Note: change the </a:t>
            </a:r>
            <a:r>
              <a:rPr lang="en-US" sz="1200" dirty="0" err="1">
                <a:ln w="0"/>
                <a:effectLst>
                  <a:outerShdw blurRad="38100" dist="19050" dir="2700000" algn="tl" rotWithShape="0">
                    <a:schemeClr val="dk1">
                      <a:alpha val="40000"/>
                    </a:schemeClr>
                  </a:outerShdw>
                </a:effectLst>
              </a:rPr>
              <a:t>x_axis</a:t>
            </a:r>
            <a:r>
              <a:rPr lang="en-US" sz="1200" dirty="0">
                <a:ln w="0"/>
                <a:effectLst>
                  <a:outerShdw blurRad="38100" dist="19050" dir="2700000" algn="tl" rotWithShape="0">
                    <a:schemeClr val="dk1">
                      <a:alpha val="40000"/>
                    </a:schemeClr>
                  </a:outerShdw>
                </a:effectLst>
              </a:rPr>
              <a:t> to convert to  mm-YYYY. (in 2012, Netflix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n w="0"/>
                <a:effectLst>
                  <a:outerShdw blurRad="38100" dist="19050" dir="2700000" algn="tl" rotWithShape="0">
                    <a:schemeClr val="dk1">
                      <a:alpha val="40000"/>
                    </a:schemeClr>
                  </a:outerShdw>
                </a:effectLst>
              </a:rPr>
              <a:t>Lucas Notes:   </a:t>
            </a:r>
            <a:r>
              <a:rPr lang="en-US" dirty="0"/>
              <a:t>No change I believe we should keep This because it shows the large difference between Netflix and the Others</a:t>
            </a:r>
          </a:p>
          <a:p>
            <a:endParaRPr lang="en-US" dirty="0">
              <a:ln w="0"/>
              <a:effectLst>
                <a:outerShdw blurRad="38100" dist="19050" dir="2700000" algn="tl" rotWithShape="0">
                  <a:schemeClr val="dk1">
                    <a:alpha val="40000"/>
                  </a:schemeClr>
                </a:outerShdw>
              </a:effectLst>
            </a:endParaRPr>
          </a:p>
          <a:p>
            <a:endParaRPr lang="en-US" dirty="0"/>
          </a:p>
        </p:txBody>
      </p:sp>
      <p:sp>
        <p:nvSpPr>
          <p:cNvPr id="4" name="Slide Number Placeholder 3"/>
          <p:cNvSpPr>
            <a:spLocks noGrp="1"/>
          </p:cNvSpPr>
          <p:nvPr>
            <p:ph type="sldNum" sz="quarter" idx="5"/>
          </p:nvPr>
        </p:nvSpPr>
        <p:spPr/>
        <p:txBody>
          <a:bodyPr/>
          <a:lstStyle/>
          <a:p>
            <a:fld id="{5B0439F7-BA01-A541-95AE-C6E45E2F4003}" type="slidenum">
              <a:rPr lang="en-US" smtClean="0"/>
              <a:t>5</a:t>
            </a:fld>
            <a:endParaRPr lang="en-US"/>
          </a:p>
        </p:txBody>
      </p:sp>
    </p:spTree>
    <p:extLst>
      <p:ext uri="{BB962C8B-B14F-4D97-AF65-F5344CB8AC3E}">
        <p14:creationId xmlns:p14="http://schemas.microsoft.com/office/powerpoint/2010/main" val="25088130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a:t>This is a continuation of the previous slide. Now, when we look closer at two companies within the same industry, we can observe this behavior from the presented histogram plot.</a:t>
            </a:r>
          </a:p>
          <a:p>
            <a:endParaRPr lang="en-US" sz="2000" dirty="0"/>
          </a:p>
          <a:p>
            <a:r>
              <a:rPr lang="en-US" sz="2000" dirty="0"/>
              <a:t>Lucas Notes:   The intention is to use a different representation to avoid noisy data as in the previous graph. </a:t>
            </a:r>
          </a:p>
          <a:p>
            <a:r>
              <a:rPr lang="en-US" sz="2000" dirty="0"/>
              <a:t>	Import updated graphs.</a:t>
            </a:r>
          </a:p>
          <a:p>
            <a:endParaRPr lang="en-US" sz="2000" dirty="0"/>
          </a:p>
        </p:txBody>
      </p:sp>
      <p:sp>
        <p:nvSpPr>
          <p:cNvPr id="4" name="Slide Number Placeholder 3"/>
          <p:cNvSpPr>
            <a:spLocks noGrp="1"/>
          </p:cNvSpPr>
          <p:nvPr>
            <p:ph type="sldNum" sz="quarter" idx="5"/>
          </p:nvPr>
        </p:nvSpPr>
        <p:spPr/>
        <p:txBody>
          <a:bodyPr/>
          <a:lstStyle/>
          <a:p>
            <a:fld id="{5B0439F7-BA01-A541-95AE-C6E45E2F4003}" type="slidenum">
              <a:rPr lang="en-US" smtClean="0"/>
              <a:t>6</a:t>
            </a:fld>
            <a:endParaRPr lang="en-US"/>
          </a:p>
        </p:txBody>
      </p:sp>
    </p:spTree>
    <p:extLst>
      <p:ext uri="{BB962C8B-B14F-4D97-AF65-F5344CB8AC3E}">
        <p14:creationId xmlns:p14="http://schemas.microsoft.com/office/powerpoint/2010/main" val="3479521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Lucas Notes: </a:t>
            </a:r>
            <a:r>
              <a:rPr lang="en-US" sz="1200" dirty="0">
                <a:latin typeface="Times New Roman" panose="02020603050405020304" pitchFamily="18" charset="0"/>
                <a:cs typeface="Times New Roman" panose="02020603050405020304" pitchFamily="18" charset="0"/>
              </a:rPr>
              <a:t>A slide for the cumulative returns. I put this cause it showed the greatest display with the most graph  images for comparison in the notebook and project in whole for all 20 assets.</a:t>
            </a:r>
          </a:p>
          <a:p>
            <a:endParaRPr lang="en-US" dirty="0"/>
          </a:p>
        </p:txBody>
      </p:sp>
      <p:sp>
        <p:nvSpPr>
          <p:cNvPr id="4" name="Slide Number Placeholder 3"/>
          <p:cNvSpPr>
            <a:spLocks noGrp="1"/>
          </p:cNvSpPr>
          <p:nvPr>
            <p:ph type="sldNum" sz="quarter" idx="5"/>
          </p:nvPr>
        </p:nvSpPr>
        <p:spPr/>
        <p:txBody>
          <a:bodyPr/>
          <a:lstStyle/>
          <a:p>
            <a:fld id="{3C464D38-78EB-6A4F-BCA2-1B202E646C54}" type="slidenum">
              <a:rPr lang="en-US" smtClean="0"/>
              <a:t>7</a:t>
            </a:fld>
            <a:endParaRPr lang="en-US"/>
          </a:p>
        </p:txBody>
      </p:sp>
    </p:spTree>
    <p:extLst>
      <p:ext uri="{BB962C8B-B14F-4D97-AF65-F5344CB8AC3E}">
        <p14:creationId xmlns:p14="http://schemas.microsoft.com/office/powerpoint/2010/main" val="41104921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r>
              <a:rPr lang="en-US" dirty="0"/>
              <a:t>Note: focus on accumulative returns. Where investors make or lose money. </a:t>
            </a:r>
            <a:br>
              <a:rPr lang="en-US" dirty="0"/>
            </a:br>
            <a:r>
              <a:rPr lang="en-US" dirty="0"/>
              <a:t>Long-term investors see 1.5 – 3.0 times the return over 10 years period.</a:t>
            </a:r>
          </a:p>
          <a:p>
            <a:r>
              <a:rPr lang="en-US" dirty="0"/>
              <a:t>Speculators capture gains on the volatility of short-term market movements. </a:t>
            </a:r>
          </a:p>
          <a:p>
            <a:endParaRPr lang="en-US" dirty="0"/>
          </a:p>
          <a:p>
            <a:r>
              <a:rPr lang="en-US" dirty="0"/>
              <a:t>Irina Notes:     </a:t>
            </a:r>
            <a:r>
              <a:rPr lang="en-US" sz="1200" dirty="0"/>
              <a:t>Add all assets.</a:t>
            </a:r>
          </a:p>
          <a:p>
            <a:r>
              <a:rPr lang="en-US" sz="1200" dirty="0"/>
              <a:t>	Import separate legend from previous graph.</a:t>
            </a:r>
          </a:p>
          <a:p>
            <a:r>
              <a:rPr lang="en-US" sz="1200" dirty="0"/>
              <a:t>	Note: </a:t>
            </a:r>
            <a:r>
              <a:rPr lang="en-US" sz="1200" dirty="0" err="1"/>
              <a:t>y_axis</a:t>
            </a:r>
            <a:r>
              <a:rPr lang="en-US" sz="1200" dirty="0"/>
              <a:t> renamed to Returns (no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Lucas Notes:    No change in this slide cause if we keep the slide I made,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it adds a more depth explanation on the images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Clay notes:    Do we need all the data at bottom?  Keep this or Lucas’s previous slide?</a:t>
            </a:r>
          </a:p>
          <a:p>
            <a:endParaRPr lang="en-US" sz="1200" dirty="0"/>
          </a:p>
          <a:p>
            <a:endParaRPr lang="en-US" dirty="0"/>
          </a:p>
        </p:txBody>
      </p:sp>
      <p:sp>
        <p:nvSpPr>
          <p:cNvPr id="4" name="Slide Number Placeholder 3"/>
          <p:cNvSpPr>
            <a:spLocks noGrp="1"/>
          </p:cNvSpPr>
          <p:nvPr>
            <p:ph type="sldNum" sz="quarter" idx="5"/>
          </p:nvPr>
        </p:nvSpPr>
        <p:spPr/>
        <p:txBody>
          <a:bodyPr/>
          <a:lstStyle/>
          <a:p>
            <a:fld id="{5B0439F7-BA01-A541-95AE-C6E45E2F4003}" type="slidenum">
              <a:rPr lang="en-US" smtClean="0"/>
              <a:t>8</a:t>
            </a:fld>
            <a:endParaRPr lang="en-US"/>
          </a:p>
        </p:txBody>
      </p:sp>
    </p:spTree>
    <p:extLst>
      <p:ext uri="{BB962C8B-B14F-4D97-AF65-F5344CB8AC3E}">
        <p14:creationId xmlns:p14="http://schemas.microsoft.com/office/powerpoint/2010/main" val="2168716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chart </a:t>
            </a:r>
          </a:p>
          <a:p>
            <a:endParaRPr lang="en-US" dirty="0"/>
          </a:p>
          <a:p>
            <a:r>
              <a:rPr lang="en-US" dirty="0"/>
              <a:t>Irina Notes:     Only leave one plot.</a:t>
            </a:r>
          </a:p>
          <a:p>
            <a:r>
              <a:rPr lang="en-US" dirty="0"/>
              <a:t>	Make the graph as big as possible.</a:t>
            </a:r>
          </a:p>
          <a:p>
            <a:r>
              <a:rPr lang="en-US" dirty="0"/>
              <a:t>	Collect all figures in a separate folder. </a:t>
            </a:r>
          </a:p>
          <a:p>
            <a:r>
              <a:rPr lang="en-US" dirty="0"/>
              <a:t>Lucas Notes:   No Change</a:t>
            </a:r>
          </a:p>
        </p:txBody>
      </p:sp>
      <p:sp>
        <p:nvSpPr>
          <p:cNvPr id="4" name="Slide Number Placeholder 3"/>
          <p:cNvSpPr>
            <a:spLocks noGrp="1"/>
          </p:cNvSpPr>
          <p:nvPr>
            <p:ph type="sldNum" sz="quarter" idx="5"/>
          </p:nvPr>
        </p:nvSpPr>
        <p:spPr/>
        <p:txBody>
          <a:bodyPr/>
          <a:lstStyle/>
          <a:p>
            <a:fld id="{5B0439F7-BA01-A541-95AE-C6E45E2F4003}" type="slidenum">
              <a:rPr lang="en-US" smtClean="0"/>
              <a:t>9</a:t>
            </a:fld>
            <a:endParaRPr lang="en-US"/>
          </a:p>
        </p:txBody>
      </p:sp>
    </p:spTree>
    <p:extLst>
      <p:ext uri="{BB962C8B-B14F-4D97-AF65-F5344CB8AC3E}">
        <p14:creationId xmlns:p14="http://schemas.microsoft.com/office/powerpoint/2010/main" val="40187001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Irina Notes:     Highlight the correlating assets with better marking </a:t>
            </a:r>
            <a:r>
              <a:rPr lang="en-US" dirty="0">
                <a:sym typeface="Wingdings" pitchFamily="2" charset="2"/>
              </a:rPr>
              <a:t>.</a:t>
            </a:r>
            <a:br>
              <a:rPr lang="en-US" dirty="0">
                <a:sym typeface="Wingdings" pitchFamily="2" charset="2"/>
              </a:rPr>
            </a:br>
            <a:r>
              <a:rPr lang="en-US" dirty="0">
                <a:sym typeface="Wingdings" pitchFamily="2" charset="2"/>
              </a:rPr>
              <a:t>	Re-arrange the assets to have assets from the same industries in pairs.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Lucas Notes:    Added highlights and went through to find higher correlation in the general matrix</a:t>
            </a:r>
          </a:p>
          <a:p>
            <a:r>
              <a:rPr lang="en-US" dirty="0"/>
              <a:t>Clay Notes:     Adjusted Key on left</a:t>
            </a:r>
          </a:p>
        </p:txBody>
      </p:sp>
      <p:sp>
        <p:nvSpPr>
          <p:cNvPr id="4" name="Slide Number Placeholder 3"/>
          <p:cNvSpPr>
            <a:spLocks noGrp="1"/>
          </p:cNvSpPr>
          <p:nvPr>
            <p:ph type="sldNum" sz="quarter" idx="5"/>
          </p:nvPr>
        </p:nvSpPr>
        <p:spPr/>
        <p:txBody>
          <a:bodyPr/>
          <a:lstStyle/>
          <a:p>
            <a:fld id="{3C464D38-78EB-6A4F-BCA2-1B202E646C54}" type="slidenum">
              <a:rPr lang="en-US" smtClean="0"/>
              <a:t>10</a:t>
            </a:fld>
            <a:endParaRPr lang="en-US"/>
          </a:p>
        </p:txBody>
      </p:sp>
    </p:spTree>
    <p:extLst>
      <p:ext uri="{BB962C8B-B14F-4D97-AF65-F5344CB8AC3E}">
        <p14:creationId xmlns:p14="http://schemas.microsoft.com/office/powerpoint/2010/main" val="20531487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a:t>
            </a:r>
          </a:p>
          <a:p>
            <a:endParaRPr lang="en-US" dirty="0"/>
          </a:p>
          <a:p>
            <a:r>
              <a:rPr lang="en-US" dirty="0"/>
              <a:t>Irina Notes:     Keep the CVX but replace with an updated plot.</a:t>
            </a:r>
          </a:p>
          <a:p>
            <a:r>
              <a:rPr lang="en-US" dirty="0"/>
              <a:t>	Note: open to change, if more interesting companies observed.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Lucas Notes:   Updated the Image</a:t>
            </a:r>
          </a:p>
          <a:p>
            <a:endParaRPr lang="en-US" dirty="0"/>
          </a:p>
          <a:p>
            <a:endParaRPr lang="en-US" dirty="0"/>
          </a:p>
        </p:txBody>
      </p:sp>
      <p:sp>
        <p:nvSpPr>
          <p:cNvPr id="4" name="Slide Number Placeholder 3"/>
          <p:cNvSpPr>
            <a:spLocks noGrp="1"/>
          </p:cNvSpPr>
          <p:nvPr>
            <p:ph type="sldNum" sz="quarter" idx="5"/>
          </p:nvPr>
        </p:nvSpPr>
        <p:spPr/>
        <p:txBody>
          <a:bodyPr/>
          <a:lstStyle/>
          <a:p>
            <a:fld id="{5B0439F7-BA01-A541-95AE-C6E45E2F4003}" type="slidenum">
              <a:rPr lang="en-US" smtClean="0"/>
              <a:t>11</a:t>
            </a:fld>
            <a:endParaRPr lang="en-US"/>
          </a:p>
        </p:txBody>
      </p:sp>
    </p:spTree>
    <p:extLst>
      <p:ext uri="{BB962C8B-B14F-4D97-AF65-F5344CB8AC3E}">
        <p14:creationId xmlns:p14="http://schemas.microsoft.com/office/powerpoint/2010/main" val="3024818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a:t>
            </a:r>
          </a:p>
          <a:p>
            <a:endParaRPr lang="en-US" dirty="0"/>
          </a:p>
          <a:p>
            <a:r>
              <a:rPr lang="en-US" dirty="0"/>
              <a:t>Irina Notes:     Keep the CVX but replace with an updated plot.</a:t>
            </a:r>
          </a:p>
          <a:p>
            <a:r>
              <a:rPr lang="en-US" dirty="0"/>
              <a:t>	Note: open to change, if more interesting companies observed.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Lucas Notes:   Updated the Image</a:t>
            </a:r>
          </a:p>
          <a:p>
            <a:endParaRPr lang="en-US" dirty="0"/>
          </a:p>
          <a:p>
            <a:endParaRPr lang="en-US" dirty="0"/>
          </a:p>
        </p:txBody>
      </p:sp>
      <p:sp>
        <p:nvSpPr>
          <p:cNvPr id="4" name="Slide Number Placeholder 3"/>
          <p:cNvSpPr>
            <a:spLocks noGrp="1"/>
          </p:cNvSpPr>
          <p:nvPr>
            <p:ph type="sldNum" sz="quarter" idx="5"/>
          </p:nvPr>
        </p:nvSpPr>
        <p:spPr/>
        <p:txBody>
          <a:bodyPr/>
          <a:lstStyle/>
          <a:p>
            <a:fld id="{5B0439F7-BA01-A541-95AE-C6E45E2F4003}" type="slidenum">
              <a:rPr lang="en-US" smtClean="0"/>
              <a:t>12</a:t>
            </a:fld>
            <a:endParaRPr lang="en-US"/>
          </a:p>
        </p:txBody>
      </p:sp>
    </p:spTree>
    <p:extLst>
      <p:ext uri="{BB962C8B-B14F-4D97-AF65-F5344CB8AC3E}">
        <p14:creationId xmlns:p14="http://schemas.microsoft.com/office/powerpoint/2010/main" val="5337631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of your data is in the box.</a:t>
            </a:r>
          </a:p>
          <a:p>
            <a:r>
              <a:rPr lang="en-US" dirty="0"/>
              <a:t>Orange line is the median.</a:t>
            </a:r>
          </a:p>
          <a:p>
            <a:r>
              <a:rPr lang="en-US" dirty="0"/>
              <a:t>The narrower the box the more data is closer to the median.</a:t>
            </a:r>
          </a:p>
          <a:p>
            <a:endParaRPr lang="en-US" dirty="0"/>
          </a:p>
          <a:p>
            <a:r>
              <a:rPr lang="en-US" dirty="0"/>
              <a:t>Outliers</a:t>
            </a:r>
          </a:p>
          <a:p>
            <a:endParaRPr lang="en-US" dirty="0"/>
          </a:p>
          <a:p>
            <a:r>
              <a:rPr lang="en-US" dirty="0"/>
              <a:t>Irina Notes:      Keep the CVX but replace with an updated plot.</a:t>
            </a:r>
          </a:p>
          <a:p>
            <a:r>
              <a:rPr lang="en-US" dirty="0"/>
              <a:t>	Note: open to change, if more interesting companies observed.</a:t>
            </a:r>
          </a:p>
          <a:p>
            <a:endParaRPr lang="en-US" dirty="0"/>
          </a:p>
        </p:txBody>
      </p:sp>
      <p:sp>
        <p:nvSpPr>
          <p:cNvPr id="4" name="Slide Number Placeholder 3"/>
          <p:cNvSpPr>
            <a:spLocks noGrp="1"/>
          </p:cNvSpPr>
          <p:nvPr>
            <p:ph type="sldNum" sz="quarter" idx="5"/>
          </p:nvPr>
        </p:nvSpPr>
        <p:spPr/>
        <p:txBody>
          <a:bodyPr/>
          <a:lstStyle/>
          <a:p>
            <a:fld id="{5B0439F7-BA01-A541-95AE-C6E45E2F4003}" type="slidenum">
              <a:rPr lang="en-US" smtClean="0"/>
              <a:t>13</a:t>
            </a:fld>
            <a:endParaRPr lang="en-US"/>
          </a:p>
        </p:txBody>
      </p:sp>
    </p:spTree>
    <p:extLst>
      <p:ext uri="{BB962C8B-B14F-4D97-AF65-F5344CB8AC3E}">
        <p14:creationId xmlns:p14="http://schemas.microsoft.com/office/powerpoint/2010/main" val="763483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7BC30-DEBF-4079-8492-5FC1ED593F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92E488-B99A-47B2-94FF-A0E3C2C5C8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129EE8-216F-42CC-B902-567EFCB7CFF5}"/>
              </a:ext>
            </a:extLst>
          </p:cNvPr>
          <p:cNvSpPr>
            <a:spLocks noGrp="1"/>
          </p:cNvSpPr>
          <p:nvPr>
            <p:ph type="dt" sz="half" idx="10"/>
          </p:nvPr>
        </p:nvSpPr>
        <p:spPr/>
        <p:txBody>
          <a:bodyPr/>
          <a:lstStyle/>
          <a:p>
            <a:fld id="{C1CC7F00-77D2-4F43-9191-B15704280A39}" type="datetimeFigureOut">
              <a:rPr lang="en-US" smtClean="0"/>
              <a:t>6/22/2020</a:t>
            </a:fld>
            <a:endParaRPr lang="en-US"/>
          </a:p>
        </p:txBody>
      </p:sp>
      <p:sp>
        <p:nvSpPr>
          <p:cNvPr id="5" name="Footer Placeholder 4">
            <a:extLst>
              <a:ext uri="{FF2B5EF4-FFF2-40B4-BE49-F238E27FC236}">
                <a16:creationId xmlns:a16="http://schemas.microsoft.com/office/drawing/2014/main" id="{64DA6D28-2EAF-4ECD-92C4-FFC0268656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6A3745-755F-4248-9EFB-9440DA408476}"/>
              </a:ext>
            </a:extLst>
          </p:cNvPr>
          <p:cNvSpPr>
            <a:spLocks noGrp="1"/>
          </p:cNvSpPr>
          <p:nvPr>
            <p:ph type="sldNum" sz="quarter" idx="12"/>
          </p:nvPr>
        </p:nvSpPr>
        <p:spPr/>
        <p:txBody>
          <a:bodyPr/>
          <a:lstStyle/>
          <a:p>
            <a:fld id="{65BD2A14-8032-4EA8-8C9D-F90F9B8358FA}" type="slidenum">
              <a:rPr lang="en-US" smtClean="0"/>
              <a:t>‹#›</a:t>
            </a:fld>
            <a:endParaRPr lang="en-US"/>
          </a:p>
        </p:txBody>
      </p:sp>
    </p:spTree>
    <p:extLst>
      <p:ext uri="{BB962C8B-B14F-4D97-AF65-F5344CB8AC3E}">
        <p14:creationId xmlns:p14="http://schemas.microsoft.com/office/powerpoint/2010/main" val="371985084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BF2FF-0B53-42BF-A63E-346130C93CA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D81A189-ABC3-4A3E-A035-2CF12E4B10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191844-C82F-48E1-96D4-A4A3F04E2F14}"/>
              </a:ext>
            </a:extLst>
          </p:cNvPr>
          <p:cNvSpPr>
            <a:spLocks noGrp="1"/>
          </p:cNvSpPr>
          <p:nvPr>
            <p:ph type="dt" sz="half" idx="10"/>
          </p:nvPr>
        </p:nvSpPr>
        <p:spPr/>
        <p:txBody>
          <a:bodyPr/>
          <a:lstStyle/>
          <a:p>
            <a:fld id="{C1CC7F00-77D2-4F43-9191-B15704280A39}" type="datetimeFigureOut">
              <a:rPr lang="en-US" smtClean="0"/>
              <a:t>6/22/2020</a:t>
            </a:fld>
            <a:endParaRPr lang="en-US"/>
          </a:p>
        </p:txBody>
      </p:sp>
      <p:sp>
        <p:nvSpPr>
          <p:cNvPr id="5" name="Footer Placeholder 4">
            <a:extLst>
              <a:ext uri="{FF2B5EF4-FFF2-40B4-BE49-F238E27FC236}">
                <a16:creationId xmlns:a16="http://schemas.microsoft.com/office/drawing/2014/main" id="{CAC5B94A-F970-49CB-85FD-C422A0AF6E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23B85B-5B00-4886-98C8-279F62241024}"/>
              </a:ext>
            </a:extLst>
          </p:cNvPr>
          <p:cNvSpPr>
            <a:spLocks noGrp="1"/>
          </p:cNvSpPr>
          <p:nvPr>
            <p:ph type="sldNum" sz="quarter" idx="12"/>
          </p:nvPr>
        </p:nvSpPr>
        <p:spPr/>
        <p:txBody>
          <a:bodyPr/>
          <a:lstStyle/>
          <a:p>
            <a:fld id="{65BD2A14-8032-4EA8-8C9D-F90F9B8358FA}" type="slidenum">
              <a:rPr lang="en-US" smtClean="0"/>
              <a:t>‹#›</a:t>
            </a:fld>
            <a:endParaRPr lang="en-US"/>
          </a:p>
        </p:txBody>
      </p:sp>
    </p:spTree>
    <p:extLst>
      <p:ext uri="{BB962C8B-B14F-4D97-AF65-F5344CB8AC3E}">
        <p14:creationId xmlns:p14="http://schemas.microsoft.com/office/powerpoint/2010/main" val="786019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E9A0EF-4915-417E-B831-E7311CF6829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FF659C-036E-4FFF-8B2A-39AC2A403B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DBB131-2E6C-44DA-9AC9-78311585E5E5}"/>
              </a:ext>
            </a:extLst>
          </p:cNvPr>
          <p:cNvSpPr>
            <a:spLocks noGrp="1"/>
          </p:cNvSpPr>
          <p:nvPr>
            <p:ph type="dt" sz="half" idx="10"/>
          </p:nvPr>
        </p:nvSpPr>
        <p:spPr/>
        <p:txBody>
          <a:bodyPr/>
          <a:lstStyle/>
          <a:p>
            <a:fld id="{C1CC7F00-77D2-4F43-9191-B15704280A39}" type="datetimeFigureOut">
              <a:rPr lang="en-US" smtClean="0"/>
              <a:t>6/22/2020</a:t>
            </a:fld>
            <a:endParaRPr lang="en-US"/>
          </a:p>
        </p:txBody>
      </p:sp>
      <p:sp>
        <p:nvSpPr>
          <p:cNvPr id="5" name="Footer Placeholder 4">
            <a:extLst>
              <a:ext uri="{FF2B5EF4-FFF2-40B4-BE49-F238E27FC236}">
                <a16:creationId xmlns:a16="http://schemas.microsoft.com/office/drawing/2014/main" id="{177315E1-9652-4C81-8673-6E52C0CD01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AAFD5D-14A0-40F8-A01F-28E46E8147FF}"/>
              </a:ext>
            </a:extLst>
          </p:cNvPr>
          <p:cNvSpPr>
            <a:spLocks noGrp="1"/>
          </p:cNvSpPr>
          <p:nvPr>
            <p:ph type="sldNum" sz="quarter" idx="12"/>
          </p:nvPr>
        </p:nvSpPr>
        <p:spPr/>
        <p:txBody>
          <a:bodyPr/>
          <a:lstStyle/>
          <a:p>
            <a:fld id="{65BD2A14-8032-4EA8-8C9D-F90F9B8358FA}" type="slidenum">
              <a:rPr lang="en-US" smtClean="0"/>
              <a:t>‹#›</a:t>
            </a:fld>
            <a:endParaRPr lang="en-US"/>
          </a:p>
        </p:txBody>
      </p:sp>
    </p:spTree>
    <p:extLst>
      <p:ext uri="{BB962C8B-B14F-4D97-AF65-F5344CB8AC3E}">
        <p14:creationId xmlns:p14="http://schemas.microsoft.com/office/powerpoint/2010/main" val="2157958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C35E0-5C68-48E7-816B-950BA8EB8B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7CE252-B066-454A-815D-3CBB9099E5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37A038-3862-4135-BF86-BCF607F0D275}"/>
              </a:ext>
            </a:extLst>
          </p:cNvPr>
          <p:cNvSpPr>
            <a:spLocks noGrp="1"/>
          </p:cNvSpPr>
          <p:nvPr>
            <p:ph type="dt" sz="half" idx="10"/>
          </p:nvPr>
        </p:nvSpPr>
        <p:spPr/>
        <p:txBody>
          <a:bodyPr/>
          <a:lstStyle/>
          <a:p>
            <a:fld id="{C1CC7F00-77D2-4F43-9191-B15704280A39}" type="datetimeFigureOut">
              <a:rPr lang="en-US" smtClean="0"/>
              <a:t>6/22/2020</a:t>
            </a:fld>
            <a:endParaRPr lang="en-US"/>
          </a:p>
        </p:txBody>
      </p:sp>
      <p:sp>
        <p:nvSpPr>
          <p:cNvPr id="5" name="Footer Placeholder 4">
            <a:extLst>
              <a:ext uri="{FF2B5EF4-FFF2-40B4-BE49-F238E27FC236}">
                <a16:creationId xmlns:a16="http://schemas.microsoft.com/office/drawing/2014/main" id="{16289835-8E54-46A5-9142-67D54676E9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823E9-802B-4D4E-93A0-FCFAFC7333D2}"/>
              </a:ext>
            </a:extLst>
          </p:cNvPr>
          <p:cNvSpPr>
            <a:spLocks noGrp="1"/>
          </p:cNvSpPr>
          <p:nvPr>
            <p:ph type="sldNum" sz="quarter" idx="12"/>
          </p:nvPr>
        </p:nvSpPr>
        <p:spPr/>
        <p:txBody>
          <a:bodyPr/>
          <a:lstStyle/>
          <a:p>
            <a:fld id="{65BD2A14-8032-4EA8-8C9D-F90F9B8358FA}" type="slidenum">
              <a:rPr lang="en-US" smtClean="0"/>
              <a:t>‹#›</a:t>
            </a:fld>
            <a:endParaRPr lang="en-US"/>
          </a:p>
        </p:txBody>
      </p:sp>
    </p:spTree>
    <p:extLst>
      <p:ext uri="{BB962C8B-B14F-4D97-AF65-F5344CB8AC3E}">
        <p14:creationId xmlns:p14="http://schemas.microsoft.com/office/powerpoint/2010/main" val="2066833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B5B7D-748C-4489-99A1-86236AB0A8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EC81D40-25A7-4642-B906-ED0692467C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1201FA-6298-4E19-A4C8-760C2D499E6F}"/>
              </a:ext>
            </a:extLst>
          </p:cNvPr>
          <p:cNvSpPr>
            <a:spLocks noGrp="1"/>
          </p:cNvSpPr>
          <p:nvPr>
            <p:ph type="dt" sz="half" idx="10"/>
          </p:nvPr>
        </p:nvSpPr>
        <p:spPr/>
        <p:txBody>
          <a:bodyPr/>
          <a:lstStyle/>
          <a:p>
            <a:fld id="{C1CC7F00-77D2-4F43-9191-B15704280A39}" type="datetimeFigureOut">
              <a:rPr lang="en-US" smtClean="0"/>
              <a:t>6/22/2020</a:t>
            </a:fld>
            <a:endParaRPr lang="en-US"/>
          </a:p>
        </p:txBody>
      </p:sp>
      <p:sp>
        <p:nvSpPr>
          <p:cNvPr id="5" name="Footer Placeholder 4">
            <a:extLst>
              <a:ext uri="{FF2B5EF4-FFF2-40B4-BE49-F238E27FC236}">
                <a16:creationId xmlns:a16="http://schemas.microsoft.com/office/drawing/2014/main" id="{C26666DE-64CA-4485-AB38-AC69F5AAD2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469C5F-9AD3-41AB-BDDE-33663AF978D8}"/>
              </a:ext>
            </a:extLst>
          </p:cNvPr>
          <p:cNvSpPr>
            <a:spLocks noGrp="1"/>
          </p:cNvSpPr>
          <p:nvPr>
            <p:ph type="sldNum" sz="quarter" idx="12"/>
          </p:nvPr>
        </p:nvSpPr>
        <p:spPr/>
        <p:txBody>
          <a:bodyPr/>
          <a:lstStyle/>
          <a:p>
            <a:fld id="{65BD2A14-8032-4EA8-8C9D-F90F9B8358FA}" type="slidenum">
              <a:rPr lang="en-US" smtClean="0"/>
              <a:t>‹#›</a:t>
            </a:fld>
            <a:endParaRPr lang="en-US"/>
          </a:p>
        </p:txBody>
      </p:sp>
    </p:spTree>
    <p:extLst>
      <p:ext uri="{BB962C8B-B14F-4D97-AF65-F5344CB8AC3E}">
        <p14:creationId xmlns:p14="http://schemas.microsoft.com/office/powerpoint/2010/main" val="1789401485"/>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38286-3953-48D1-839D-10F59A616A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B5D5E7-BC86-4703-B116-FDBBACD250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BB79A92-A99F-439E-906A-DE5F070031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F9680D4-8C54-4191-987D-FEA6DEA8522A}"/>
              </a:ext>
            </a:extLst>
          </p:cNvPr>
          <p:cNvSpPr>
            <a:spLocks noGrp="1"/>
          </p:cNvSpPr>
          <p:nvPr>
            <p:ph type="dt" sz="half" idx="10"/>
          </p:nvPr>
        </p:nvSpPr>
        <p:spPr/>
        <p:txBody>
          <a:bodyPr/>
          <a:lstStyle/>
          <a:p>
            <a:fld id="{C1CC7F00-77D2-4F43-9191-B15704280A39}" type="datetimeFigureOut">
              <a:rPr lang="en-US" smtClean="0"/>
              <a:t>6/22/2020</a:t>
            </a:fld>
            <a:endParaRPr lang="en-US"/>
          </a:p>
        </p:txBody>
      </p:sp>
      <p:sp>
        <p:nvSpPr>
          <p:cNvPr id="6" name="Footer Placeholder 5">
            <a:extLst>
              <a:ext uri="{FF2B5EF4-FFF2-40B4-BE49-F238E27FC236}">
                <a16:creationId xmlns:a16="http://schemas.microsoft.com/office/drawing/2014/main" id="{29FA5934-6F4B-4ABA-B476-8008499FB4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670F2A-D2ED-42E8-A1F3-05C5B4D2A032}"/>
              </a:ext>
            </a:extLst>
          </p:cNvPr>
          <p:cNvSpPr>
            <a:spLocks noGrp="1"/>
          </p:cNvSpPr>
          <p:nvPr>
            <p:ph type="sldNum" sz="quarter" idx="12"/>
          </p:nvPr>
        </p:nvSpPr>
        <p:spPr/>
        <p:txBody>
          <a:bodyPr/>
          <a:lstStyle/>
          <a:p>
            <a:fld id="{65BD2A14-8032-4EA8-8C9D-F90F9B8358FA}" type="slidenum">
              <a:rPr lang="en-US" smtClean="0"/>
              <a:t>‹#›</a:t>
            </a:fld>
            <a:endParaRPr lang="en-US"/>
          </a:p>
        </p:txBody>
      </p:sp>
    </p:spTree>
    <p:extLst>
      <p:ext uri="{BB962C8B-B14F-4D97-AF65-F5344CB8AC3E}">
        <p14:creationId xmlns:p14="http://schemas.microsoft.com/office/powerpoint/2010/main" val="2400867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44ABC-AABE-4E9C-B818-BC8FA8ACAB2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AC40939-1AEE-4564-B8D6-74771B034B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368302-F3A4-445F-9A34-2D01A1F36A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34854FF-9A1F-4684-B7E6-69DE627006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D7178C-08F6-4A78-B990-1B9B5CF4BE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E438AF5-0F84-4307-9B98-3C7404BA9FC0}"/>
              </a:ext>
            </a:extLst>
          </p:cNvPr>
          <p:cNvSpPr>
            <a:spLocks noGrp="1"/>
          </p:cNvSpPr>
          <p:nvPr>
            <p:ph type="dt" sz="half" idx="10"/>
          </p:nvPr>
        </p:nvSpPr>
        <p:spPr/>
        <p:txBody>
          <a:bodyPr/>
          <a:lstStyle/>
          <a:p>
            <a:fld id="{C1CC7F00-77D2-4F43-9191-B15704280A39}" type="datetimeFigureOut">
              <a:rPr lang="en-US" smtClean="0"/>
              <a:t>6/22/2020</a:t>
            </a:fld>
            <a:endParaRPr lang="en-US"/>
          </a:p>
        </p:txBody>
      </p:sp>
      <p:sp>
        <p:nvSpPr>
          <p:cNvPr id="8" name="Footer Placeholder 7">
            <a:extLst>
              <a:ext uri="{FF2B5EF4-FFF2-40B4-BE49-F238E27FC236}">
                <a16:creationId xmlns:a16="http://schemas.microsoft.com/office/drawing/2014/main" id="{ED2DD19E-382C-406F-84B7-22457E233E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CC2CF5E-4C0F-43A2-BB59-36CA85E0EC06}"/>
              </a:ext>
            </a:extLst>
          </p:cNvPr>
          <p:cNvSpPr>
            <a:spLocks noGrp="1"/>
          </p:cNvSpPr>
          <p:nvPr>
            <p:ph type="sldNum" sz="quarter" idx="12"/>
          </p:nvPr>
        </p:nvSpPr>
        <p:spPr/>
        <p:txBody>
          <a:bodyPr/>
          <a:lstStyle/>
          <a:p>
            <a:fld id="{65BD2A14-8032-4EA8-8C9D-F90F9B8358FA}" type="slidenum">
              <a:rPr lang="en-US" smtClean="0"/>
              <a:t>‹#›</a:t>
            </a:fld>
            <a:endParaRPr lang="en-US"/>
          </a:p>
        </p:txBody>
      </p:sp>
    </p:spTree>
    <p:extLst>
      <p:ext uri="{BB962C8B-B14F-4D97-AF65-F5344CB8AC3E}">
        <p14:creationId xmlns:p14="http://schemas.microsoft.com/office/powerpoint/2010/main" val="1169304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432B0-13B1-4690-B8D0-0029DBA74C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027265-67A1-4AA2-A926-D2D571F0707E}"/>
              </a:ext>
            </a:extLst>
          </p:cNvPr>
          <p:cNvSpPr>
            <a:spLocks noGrp="1"/>
          </p:cNvSpPr>
          <p:nvPr>
            <p:ph type="dt" sz="half" idx="10"/>
          </p:nvPr>
        </p:nvSpPr>
        <p:spPr/>
        <p:txBody>
          <a:bodyPr/>
          <a:lstStyle/>
          <a:p>
            <a:fld id="{C1CC7F00-77D2-4F43-9191-B15704280A39}" type="datetimeFigureOut">
              <a:rPr lang="en-US" smtClean="0"/>
              <a:t>6/22/2020</a:t>
            </a:fld>
            <a:endParaRPr lang="en-US"/>
          </a:p>
        </p:txBody>
      </p:sp>
      <p:sp>
        <p:nvSpPr>
          <p:cNvPr id="4" name="Footer Placeholder 3">
            <a:extLst>
              <a:ext uri="{FF2B5EF4-FFF2-40B4-BE49-F238E27FC236}">
                <a16:creationId xmlns:a16="http://schemas.microsoft.com/office/drawing/2014/main" id="{4ECCC024-BB4C-42FD-A194-E66A15EDBCA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E69F845-DD16-4966-8B37-DE6952E4FEDA}"/>
              </a:ext>
            </a:extLst>
          </p:cNvPr>
          <p:cNvSpPr>
            <a:spLocks noGrp="1"/>
          </p:cNvSpPr>
          <p:nvPr>
            <p:ph type="sldNum" sz="quarter" idx="12"/>
          </p:nvPr>
        </p:nvSpPr>
        <p:spPr/>
        <p:txBody>
          <a:bodyPr/>
          <a:lstStyle/>
          <a:p>
            <a:fld id="{65BD2A14-8032-4EA8-8C9D-F90F9B8358FA}" type="slidenum">
              <a:rPr lang="en-US" smtClean="0"/>
              <a:t>‹#›</a:t>
            </a:fld>
            <a:endParaRPr lang="en-US"/>
          </a:p>
        </p:txBody>
      </p:sp>
    </p:spTree>
    <p:extLst>
      <p:ext uri="{BB962C8B-B14F-4D97-AF65-F5344CB8AC3E}">
        <p14:creationId xmlns:p14="http://schemas.microsoft.com/office/powerpoint/2010/main" val="2869008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025D58-5903-4A13-A262-4E0B21F5694F}"/>
              </a:ext>
            </a:extLst>
          </p:cNvPr>
          <p:cNvSpPr>
            <a:spLocks noGrp="1"/>
          </p:cNvSpPr>
          <p:nvPr>
            <p:ph type="dt" sz="half" idx="10"/>
          </p:nvPr>
        </p:nvSpPr>
        <p:spPr/>
        <p:txBody>
          <a:bodyPr/>
          <a:lstStyle/>
          <a:p>
            <a:fld id="{C1CC7F00-77D2-4F43-9191-B15704280A39}" type="datetimeFigureOut">
              <a:rPr lang="en-US" smtClean="0"/>
              <a:t>6/22/2020</a:t>
            </a:fld>
            <a:endParaRPr lang="en-US"/>
          </a:p>
        </p:txBody>
      </p:sp>
      <p:sp>
        <p:nvSpPr>
          <p:cNvPr id="3" name="Footer Placeholder 2">
            <a:extLst>
              <a:ext uri="{FF2B5EF4-FFF2-40B4-BE49-F238E27FC236}">
                <a16:creationId xmlns:a16="http://schemas.microsoft.com/office/drawing/2014/main" id="{0DC2EF5C-5E20-4252-B5ED-5FBA2300A18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E2B4710-56BC-484F-A384-04A4BEF4E4D2}"/>
              </a:ext>
            </a:extLst>
          </p:cNvPr>
          <p:cNvSpPr>
            <a:spLocks noGrp="1"/>
          </p:cNvSpPr>
          <p:nvPr>
            <p:ph type="sldNum" sz="quarter" idx="12"/>
          </p:nvPr>
        </p:nvSpPr>
        <p:spPr/>
        <p:txBody>
          <a:bodyPr/>
          <a:lstStyle/>
          <a:p>
            <a:fld id="{65BD2A14-8032-4EA8-8C9D-F90F9B8358FA}" type="slidenum">
              <a:rPr lang="en-US" smtClean="0"/>
              <a:t>‹#›</a:t>
            </a:fld>
            <a:endParaRPr lang="en-US"/>
          </a:p>
        </p:txBody>
      </p:sp>
    </p:spTree>
    <p:extLst>
      <p:ext uri="{BB962C8B-B14F-4D97-AF65-F5344CB8AC3E}">
        <p14:creationId xmlns:p14="http://schemas.microsoft.com/office/powerpoint/2010/main" val="376756160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2B3D5-EEAC-4F25-8F37-BFF7E41ED0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4B1539-AAEC-425C-91B4-C30DD3CCD7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691C594-4CBF-465F-9B73-625B45B66C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8D72BF-C663-45BF-B7F8-E69F526A99A1}"/>
              </a:ext>
            </a:extLst>
          </p:cNvPr>
          <p:cNvSpPr>
            <a:spLocks noGrp="1"/>
          </p:cNvSpPr>
          <p:nvPr>
            <p:ph type="dt" sz="half" idx="10"/>
          </p:nvPr>
        </p:nvSpPr>
        <p:spPr/>
        <p:txBody>
          <a:bodyPr/>
          <a:lstStyle/>
          <a:p>
            <a:fld id="{C1CC7F00-77D2-4F43-9191-B15704280A39}" type="datetimeFigureOut">
              <a:rPr lang="en-US" smtClean="0"/>
              <a:t>6/22/2020</a:t>
            </a:fld>
            <a:endParaRPr lang="en-US"/>
          </a:p>
        </p:txBody>
      </p:sp>
      <p:sp>
        <p:nvSpPr>
          <p:cNvPr id="6" name="Footer Placeholder 5">
            <a:extLst>
              <a:ext uri="{FF2B5EF4-FFF2-40B4-BE49-F238E27FC236}">
                <a16:creationId xmlns:a16="http://schemas.microsoft.com/office/drawing/2014/main" id="{F8955E3E-8CDA-477F-B483-DB1F0212F8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68DC0E-653B-4210-A162-1E2AF45487F2}"/>
              </a:ext>
            </a:extLst>
          </p:cNvPr>
          <p:cNvSpPr>
            <a:spLocks noGrp="1"/>
          </p:cNvSpPr>
          <p:nvPr>
            <p:ph type="sldNum" sz="quarter" idx="12"/>
          </p:nvPr>
        </p:nvSpPr>
        <p:spPr/>
        <p:txBody>
          <a:bodyPr/>
          <a:lstStyle/>
          <a:p>
            <a:fld id="{65BD2A14-8032-4EA8-8C9D-F90F9B8358FA}" type="slidenum">
              <a:rPr lang="en-US" smtClean="0"/>
              <a:t>‹#›</a:t>
            </a:fld>
            <a:endParaRPr lang="en-US"/>
          </a:p>
        </p:txBody>
      </p:sp>
    </p:spTree>
    <p:extLst>
      <p:ext uri="{BB962C8B-B14F-4D97-AF65-F5344CB8AC3E}">
        <p14:creationId xmlns:p14="http://schemas.microsoft.com/office/powerpoint/2010/main" val="910532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FD6FC-2895-456E-9931-1EC67C37FE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8CBBF2-2817-47F6-911B-FD6321DBC2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1057634-6D6F-4771-B3F0-399453E22F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4F5421-09F3-4A79-ABD1-16B361AD5CCC}"/>
              </a:ext>
            </a:extLst>
          </p:cNvPr>
          <p:cNvSpPr>
            <a:spLocks noGrp="1"/>
          </p:cNvSpPr>
          <p:nvPr>
            <p:ph type="dt" sz="half" idx="10"/>
          </p:nvPr>
        </p:nvSpPr>
        <p:spPr/>
        <p:txBody>
          <a:bodyPr/>
          <a:lstStyle/>
          <a:p>
            <a:fld id="{C1CC7F00-77D2-4F43-9191-B15704280A39}" type="datetimeFigureOut">
              <a:rPr lang="en-US" smtClean="0"/>
              <a:t>6/22/2020</a:t>
            </a:fld>
            <a:endParaRPr lang="en-US"/>
          </a:p>
        </p:txBody>
      </p:sp>
      <p:sp>
        <p:nvSpPr>
          <p:cNvPr id="6" name="Footer Placeholder 5">
            <a:extLst>
              <a:ext uri="{FF2B5EF4-FFF2-40B4-BE49-F238E27FC236}">
                <a16:creationId xmlns:a16="http://schemas.microsoft.com/office/drawing/2014/main" id="{C843FEC3-F019-4153-92F6-9E791E6A31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B8F721-ACE7-43B9-836B-21F0098C7668}"/>
              </a:ext>
            </a:extLst>
          </p:cNvPr>
          <p:cNvSpPr>
            <a:spLocks noGrp="1"/>
          </p:cNvSpPr>
          <p:nvPr>
            <p:ph type="sldNum" sz="quarter" idx="12"/>
          </p:nvPr>
        </p:nvSpPr>
        <p:spPr/>
        <p:txBody>
          <a:bodyPr/>
          <a:lstStyle/>
          <a:p>
            <a:fld id="{65BD2A14-8032-4EA8-8C9D-F90F9B8358FA}" type="slidenum">
              <a:rPr lang="en-US" smtClean="0"/>
              <a:t>‹#›</a:t>
            </a:fld>
            <a:endParaRPr lang="en-US"/>
          </a:p>
        </p:txBody>
      </p:sp>
    </p:spTree>
    <p:extLst>
      <p:ext uri="{BB962C8B-B14F-4D97-AF65-F5344CB8AC3E}">
        <p14:creationId xmlns:p14="http://schemas.microsoft.com/office/powerpoint/2010/main" val="350324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1A7251-8F58-4DC2-B0E1-BE36EE494B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1F9A08D-A09D-44DA-B92F-F32B78A06B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520A18-8D7E-44AF-BC8D-15BCDED3FB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CC7F00-77D2-4F43-9191-B15704280A39}" type="datetimeFigureOut">
              <a:rPr lang="en-US" smtClean="0"/>
              <a:t>6/22/2020</a:t>
            </a:fld>
            <a:endParaRPr lang="en-US"/>
          </a:p>
        </p:txBody>
      </p:sp>
      <p:sp>
        <p:nvSpPr>
          <p:cNvPr id="5" name="Footer Placeholder 4">
            <a:extLst>
              <a:ext uri="{FF2B5EF4-FFF2-40B4-BE49-F238E27FC236}">
                <a16:creationId xmlns:a16="http://schemas.microsoft.com/office/drawing/2014/main" id="{14EE4372-BED9-43A8-A247-4854CFF6DD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1879996-192C-4E2B-8A04-3BC46B3884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BD2A14-8032-4EA8-8C9D-F90F9B8358FA}" type="slidenum">
              <a:rPr lang="en-US" smtClean="0"/>
              <a:t>‹#›</a:t>
            </a:fld>
            <a:endParaRPr lang="en-US"/>
          </a:p>
        </p:txBody>
      </p:sp>
    </p:spTree>
    <p:extLst>
      <p:ext uri="{BB962C8B-B14F-4D97-AF65-F5344CB8AC3E}">
        <p14:creationId xmlns:p14="http://schemas.microsoft.com/office/powerpoint/2010/main" val="1559169276"/>
      </p:ext>
    </p:extLst>
  </p:cSld>
  <p:clrMap bg1="lt1" tx1="dk1" bg2="lt2" tx2="dk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7D288-8A8E-4186-9E14-DF54196C6385}"/>
              </a:ext>
            </a:extLst>
          </p:cNvPr>
          <p:cNvSpPr>
            <a:spLocks noGrp="1"/>
          </p:cNvSpPr>
          <p:nvPr>
            <p:ph type="ctrTitle"/>
          </p:nvPr>
        </p:nvSpPr>
        <p:spPr/>
        <p:txBody>
          <a:bodyPr>
            <a:normAutofit/>
          </a:bodyPr>
          <a:lstStyle/>
          <a:p>
            <a:r>
              <a:rPr lang="en-US"/>
              <a:t>Predictive Analysis of 20 Large Cap US Assets </a:t>
            </a:r>
            <a:endParaRPr lang="en-US" dirty="0"/>
          </a:p>
        </p:txBody>
      </p:sp>
      <p:sp>
        <p:nvSpPr>
          <p:cNvPr id="3" name="Subtitle 2">
            <a:extLst>
              <a:ext uri="{FF2B5EF4-FFF2-40B4-BE49-F238E27FC236}">
                <a16:creationId xmlns:a16="http://schemas.microsoft.com/office/drawing/2014/main" id="{E31036EB-8688-4FA0-A734-AE4DC7293181}"/>
              </a:ext>
            </a:extLst>
          </p:cNvPr>
          <p:cNvSpPr>
            <a:spLocks noGrp="1"/>
          </p:cNvSpPr>
          <p:nvPr>
            <p:ph type="subTitle" idx="1"/>
          </p:nvPr>
        </p:nvSpPr>
        <p:spPr/>
        <p:txBody>
          <a:bodyPr/>
          <a:lstStyle/>
          <a:p>
            <a:r>
              <a:rPr lang="en-US"/>
              <a:t>Proj1- Team#09 </a:t>
            </a:r>
          </a:p>
          <a:p>
            <a:endParaRPr lang="en-US" dirty="0"/>
          </a:p>
        </p:txBody>
      </p:sp>
    </p:spTree>
    <p:extLst>
      <p:ext uri="{BB962C8B-B14F-4D97-AF65-F5344CB8AC3E}">
        <p14:creationId xmlns:p14="http://schemas.microsoft.com/office/powerpoint/2010/main" val="15029142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2BB06-5706-8E45-9B30-F37A3E1B6A12}"/>
              </a:ext>
            </a:extLst>
          </p:cNvPr>
          <p:cNvSpPr>
            <a:spLocks noGrp="1"/>
          </p:cNvSpPr>
          <p:nvPr>
            <p:ph type="title"/>
          </p:nvPr>
        </p:nvSpPr>
        <p:spPr>
          <a:xfrm>
            <a:off x="838200" y="365126"/>
            <a:ext cx="10515600" cy="1001338"/>
          </a:xfrm>
        </p:spPr>
        <p:txBody>
          <a:bodyPr>
            <a:normAutofit/>
          </a:bodyPr>
          <a:lstStyle/>
          <a:p>
            <a:pPr algn="ctr"/>
            <a:r>
              <a:rPr lang="en-US" dirty="0">
                <a:latin typeface="Times New Roman" panose="02020603050405020304" pitchFamily="18" charset="0"/>
                <a:cs typeface="Times New Roman" panose="02020603050405020304" pitchFamily="18" charset="0"/>
              </a:rPr>
              <a:t>Correlation Matrix of All Assets </a:t>
            </a:r>
          </a:p>
        </p:txBody>
      </p:sp>
      <p:sp>
        <p:nvSpPr>
          <p:cNvPr id="3" name="Content Placeholder 2">
            <a:extLst>
              <a:ext uri="{FF2B5EF4-FFF2-40B4-BE49-F238E27FC236}">
                <a16:creationId xmlns:a16="http://schemas.microsoft.com/office/drawing/2014/main" id="{971D751F-79D8-1E49-B651-29F593965A38}"/>
              </a:ext>
            </a:extLst>
          </p:cNvPr>
          <p:cNvSpPr>
            <a:spLocks noGrp="1"/>
          </p:cNvSpPr>
          <p:nvPr>
            <p:ph idx="1"/>
          </p:nvPr>
        </p:nvSpPr>
        <p:spPr>
          <a:xfrm>
            <a:off x="507099" y="5777836"/>
            <a:ext cx="10515600" cy="1059397"/>
          </a:xfrm>
        </p:spPr>
        <p:txBody>
          <a:bodyPr>
            <a:normAutofit/>
          </a:bodyPr>
          <a:lstStyle/>
          <a:p>
            <a:endParaRPr lang="en-US" sz="1600" dirty="0"/>
          </a:p>
          <a:p>
            <a:r>
              <a:rPr lang="en-US" sz="1600" dirty="0"/>
              <a:t>A measure of linear relationship between 2 assets…what is the impact of a change on one asset on the other asset?</a:t>
            </a:r>
          </a:p>
          <a:p>
            <a:r>
              <a:rPr lang="en-US" sz="1600" dirty="0"/>
              <a:t>Notice the level of correlation among assets within the same industry</a:t>
            </a:r>
          </a:p>
        </p:txBody>
      </p:sp>
      <p:pic>
        <p:nvPicPr>
          <p:cNvPr id="8" name="Picture 7">
            <a:extLst>
              <a:ext uri="{FF2B5EF4-FFF2-40B4-BE49-F238E27FC236}">
                <a16:creationId xmlns:a16="http://schemas.microsoft.com/office/drawing/2014/main" id="{07904EA0-FA62-4DBC-9C46-4F736B4901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2242" y="1427008"/>
            <a:ext cx="8083568" cy="3905650"/>
          </a:xfrm>
          <a:prstGeom prst="rect">
            <a:avLst/>
          </a:prstGeom>
        </p:spPr>
      </p:pic>
      <p:sp>
        <p:nvSpPr>
          <p:cNvPr id="11" name="Oval 10">
            <a:extLst>
              <a:ext uri="{FF2B5EF4-FFF2-40B4-BE49-F238E27FC236}">
                <a16:creationId xmlns:a16="http://schemas.microsoft.com/office/drawing/2014/main" id="{AD4A2842-8196-41FA-B1B6-F316FD196B0E}"/>
              </a:ext>
            </a:extLst>
          </p:cNvPr>
          <p:cNvSpPr/>
          <p:nvPr/>
        </p:nvSpPr>
        <p:spPr>
          <a:xfrm rot="20195107">
            <a:off x="4077478" y="1767623"/>
            <a:ext cx="738231" cy="25707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50A1EE1-7E98-409D-BB46-B3FBC36181E5}"/>
              </a:ext>
            </a:extLst>
          </p:cNvPr>
          <p:cNvSpPr/>
          <p:nvPr/>
        </p:nvSpPr>
        <p:spPr>
          <a:xfrm rot="20195107">
            <a:off x="4731198" y="2092802"/>
            <a:ext cx="738231" cy="25707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5687C895-A22E-4080-848C-A7A3503BE9CE}"/>
              </a:ext>
            </a:extLst>
          </p:cNvPr>
          <p:cNvSpPr/>
          <p:nvPr/>
        </p:nvSpPr>
        <p:spPr>
          <a:xfrm rot="20195107">
            <a:off x="5365967" y="2417982"/>
            <a:ext cx="738231" cy="25707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527FEE74-88DA-43D9-BDEA-438EBD5D2C9B}"/>
              </a:ext>
            </a:extLst>
          </p:cNvPr>
          <p:cNvSpPr/>
          <p:nvPr/>
        </p:nvSpPr>
        <p:spPr>
          <a:xfrm rot="20195107">
            <a:off x="6014718" y="2768327"/>
            <a:ext cx="738231" cy="25707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01151F52-4DC6-454F-BA69-B61D4752A041}"/>
              </a:ext>
            </a:extLst>
          </p:cNvPr>
          <p:cNvSpPr/>
          <p:nvPr/>
        </p:nvSpPr>
        <p:spPr>
          <a:xfrm rot="20195107">
            <a:off x="6643540" y="3110892"/>
            <a:ext cx="738231" cy="25707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C7D086EC-C14B-4B46-9871-0C5AC8D1D8C5}"/>
              </a:ext>
            </a:extLst>
          </p:cNvPr>
          <p:cNvSpPr/>
          <p:nvPr/>
        </p:nvSpPr>
        <p:spPr>
          <a:xfrm rot="20195107">
            <a:off x="7282502" y="3445069"/>
            <a:ext cx="738231" cy="25707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7798F41-0D3B-4AE6-AE9B-137CEB07158D}"/>
              </a:ext>
            </a:extLst>
          </p:cNvPr>
          <p:cNvSpPr/>
          <p:nvPr/>
        </p:nvSpPr>
        <p:spPr>
          <a:xfrm rot="20195107">
            <a:off x="7911322" y="3789166"/>
            <a:ext cx="738231" cy="25707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702BDBB4-7F68-4CDB-9E63-3126797D54E8}"/>
              </a:ext>
            </a:extLst>
          </p:cNvPr>
          <p:cNvSpPr/>
          <p:nvPr/>
        </p:nvSpPr>
        <p:spPr>
          <a:xfrm rot="20195107">
            <a:off x="8567061" y="4124875"/>
            <a:ext cx="738231" cy="25707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3A7717C1-48DF-4E6C-AD3E-87406709B893}"/>
              </a:ext>
            </a:extLst>
          </p:cNvPr>
          <p:cNvSpPr/>
          <p:nvPr/>
        </p:nvSpPr>
        <p:spPr>
          <a:xfrm rot="20195107">
            <a:off x="9201041" y="4468639"/>
            <a:ext cx="738231" cy="25707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F07A1BF-0FE8-45B0-A47D-52224B0A0D72}"/>
              </a:ext>
            </a:extLst>
          </p:cNvPr>
          <p:cNvSpPr/>
          <p:nvPr/>
        </p:nvSpPr>
        <p:spPr>
          <a:xfrm rot="20195107">
            <a:off x="9838250" y="4812404"/>
            <a:ext cx="738231" cy="25707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1C88600C-A171-4424-B32E-0D14F2CDC366}"/>
              </a:ext>
            </a:extLst>
          </p:cNvPr>
          <p:cNvSpPr/>
          <p:nvPr/>
        </p:nvSpPr>
        <p:spPr>
          <a:xfrm rot="20195107">
            <a:off x="8940583" y="2657288"/>
            <a:ext cx="312922" cy="307733"/>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1A186E8B-876F-485F-BF64-B8ECAE7D9C70}"/>
              </a:ext>
            </a:extLst>
          </p:cNvPr>
          <p:cNvSpPr/>
          <p:nvPr/>
        </p:nvSpPr>
        <p:spPr>
          <a:xfrm rot="20195107">
            <a:off x="7974151" y="2829316"/>
            <a:ext cx="312922" cy="307733"/>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A431DF4-0388-4DD8-9E87-630E438DF370}"/>
              </a:ext>
            </a:extLst>
          </p:cNvPr>
          <p:cNvSpPr/>
          <p:nvPr/>
        </p:nvSpPr>
        <p:spPr>
          <a:xfrm rot="20195107">
            <a:off x="10219205" y="2493255"/>
            <a:ext cx="312922" cy="307733"/>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560534C7-5A5E-48E2-B437-24C63B626F95}"/>
              </a:ext>
            </a:extLst>
          </p:cNvPr>
          <p:cNvSpPr/>
          <p:nvPr/>
        </p:nvSpPr>
        <p:spPr>
          <a:xfrm rot="20195107">
            <a:off x="7343977" y="2657288"/>
            <a:ext cx="312922" cy="307733"/>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E0E594DE-E601-4BD3-842B-9CF23A6D1F90}"/>
              </a:ext>
            </a:extLst>
          </p:cNvPr>
          <p:cNvSpPr/>
          <p:nvPr/>
        </p:nvSpPr>
        <p:spPr>
          <a:xfrm rot="20195107">
            <a:off x="6059072" y="3168270"/>
            <a:ext cx="312922" cy="307733"/>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00907E2E-AB57-4358-A821-94840F2C96E5}"/>
              </a:ext>
            </a:extLst>
          </p:cNvPr>
          <p:cNvSpPr/>
          <p:nvPr/>
        </p:nvSpPr>
        <p:spPr>
          <a:xfrm rot="20195107">
            <a:off x="8594574" y="3347784"/>
            <a:ext cx="312922" cy="307733"/>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CCF0ACCB-FBBA-4AAB-BEAC-C60EEF4FB704}"/>
              </a:ext>
            </a:extLst>
          </p:cNvPr>
          <p:cNvSpPr/>
          <p:nvPr/>
        </p:nvSpPr>
        <p:spPr>
          <a:xfrm>
            <a:off x="3802120" y="5351405"/>
            <a:ext cx="5153637" cy="79383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a:extLst>
              <a:ext uri="{FF2B5EF4-FFF2-40B4-BE49-F238E27FC236}">
                <a16:creationId xmlns:a16="http://schemas.microsoft.com/office/drawing/2014/main" id="{80A92D7D-2235-4700-BE9E-8BBDE5568FF0}"/>
              </a:ext>
            </a:extLst>
          </p:cNvPr>
          <p:cNvSpPr/>
          <p:nvPr/>
        </p:nvSpPr>
        <p:spPr>
          <a:xfrm rot="20195107">
            <a:off x="3912986" y="5435740"/>
            <a:ext cx="312922" cy="307733"/>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2FC3F874-28B7-402F-945C-08AFA410CB34}"/>
              </a:ext>
            </a:extLst>
          </p:cNvPr>
          <p:cNvSpPr/>
          <p:nvPr/>
        </p:nvSpPr>
        <p:spPr>
          <a:xfrm>
            <a:off x="3864725" y="5842462"/>
            <a:ext cx="576105" cy="24481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4358DBCD-F3DD-45FB-9777-BEBB0F277420}"/>
              </a:ext>
            </a:extLst>
          </p:cNvPr>
          <p:cNvSpPr txBox="1"/>
          <p:nvPr/>
        </p:nvSpPr>
        <p:spPr>
          <a:xfrm>
            <a:off x="4218670" y="5437505"/>
            <a:ext cx="4747060" cy="461665"/>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 Displays a higher correlation in the table with other assets compared to the assets it’s own category excluding SP500</a:t>
            </a:r>
          </a:p>
        </p:txBody>
      </p:sp>
      <p:sp>
        <p:nvSpPr>
          <p:cNvPr id="42" name="TextBox 41">
            <a:extLst>
              <a:ext uri="{FF2B5EF4-FFF2-40B4-BE49-F238E27FC236}">
                <a16:creationId xmlns:a16="http://schemas.microsoft.com/office/drawing/2014/main" id="{331174E2-3417-4575-A0F0-E38FF181B388}"/>
              </a:ext>
            </a:extLst>
          </p:cNvPr>
          <p:cNvSpPr txBox="1"/>
          <p:nvPr/>
        </p:nvSpPr>
        <p:spPr>
          <a:xfrm>
            <a:off x="4410024" y="5846770"/>
            <a:ext cx="3241593"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 Correlation between assets in the same category</a:t>
            </a:r>
          </a:p>
        </p:txBody>
      </p:sp>
      <p:sp>
        <p:nvSpPr>
          <p:cNvPr id="43" name="Oval 42">
            <a:extLst>
              <a:ext uri="{FF2B5EF4-FFF2-40B4-BE49-F238E27FC236}">
                <a16:creationId xmlns:a16="http://schemas.microsoft.com/office/drawing/2014/main" id="{C8D75EC6-9032-408A-A1D2-D1E419A4F732}"/>
              </a:ext>
            </a:extLst>
          </p:cNvPr>
          <p:cNvSpPr/>
          <p:nvPr/>
        </p:nvSpPr>
        <p:spPr>
          <a:xfrm rot="20195107">
            <a:off x="9245472" y="3171781"/>
            <a:ext cx="312922" cy="307733"/>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83738F99-2D5A-45C7-9BCE-7737A04F344F}"/>
              </a:ext>
            </a:extLst>
          </p:cNvPr>
          <p:cNvSpPr/>
          <p:nvPr/>
        </p:nvSpPr>
        <p:spPr>
          <a:xfrm rot="20195107">
            <a:off x="7011150" y="2649647"/>
            <a:ext cx="312922" cy="307733"/>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E6E59B8C-53DF-4E45-AE18-41D0112A19A0}"/>
              </a:ext>
            </a:extLst>
          </p:cNvPr>
          <p:cNvSpPr/>
          <p:nvPr/>
        </p:nvSpPr>
        <p:spPr>
          <a:xfrm rot="20195107">
            <a:off x="9886377" y="2319167"/>
            <a:ext cx="312922" cy="307733"/>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a:extLst>
              <a:ext uri="{FF2B5EF4-FFF2-40B4-BE49-F238E27FC236}">
                <a16:creationId xmlns:a16="http://schemas.microsoft.com/office/drawing/2014/main" id="{B83EC06D-AD73-4FAB-9EF9-32C015458536}"/>
              </a:ext>
            </a:extLst>
          </p:cNvPr>
          <p:cNvGraphicFramePr>
            <a:graphicFrameLocks noGrp="1"/>
          </p:cNvGraphicFramePr>
          <p:nvPr>
            <p:extLst>
              <p:ext uri="{D42A27DB-BD31-4B8C-83A1-F6EECF244321}">
                <p14:modId xmlns:p14="http://schemas.microsoft.com/office/powerpoint/2010/main" val="1578791680"/>
              </p:ext>
            </p:extLst>
          </p:nvPr>
        </p:nvGraphicFramePr>
        <p:xfrm>
          <a:off x="131927" y="1424752"/>
          <a:ext cx="3276117" cy="4526280"/>
        </p:xfrm>
        <a:graphic>
          <a:graphicData uri="http://schemas.openxmlformats.org/drawingml/2006/table">
            <a:tbl>
              <a:tblPr firstRow="1" bandRow="1">
                <a:tableStyleId>{5C22544A-7EE6-4342-B048-85BDC9FD1C3A}</a:tableStyleId>
              </a:tblPr>
              <a:tblGrid>
                <a:gridCol w="1092039">
                  <a:extLst>
                    <a:ext uri="{9D8B030D-6E8A-4147-A177-3AD203B41FA5}">
                      <a16:colId xmlns:a16="http://schemas.microsoft.com/office/drawing/2014/main" val="494876951"/>
                    </a:ext>
                  </a:extLst>
                </a:gridCol>
                <a:gridCol w="1092039">
                  <a:extLst>
                    <a:ext uri="{9D8B030D-6E8A-4147-A177-3AD203B41FA5}">
                      <a16:colId xmlns:a16="http://schemas.microsoft.com/office/drawing/2014/main" val="1149348293"/>
                    </a:ext>
                  </a:extLst>
                </a:gridCol>
                <a:gridCol w="1092039">
                  <a:extLst>
                    <a:ext uri="{9D8B030D-6E8A-4147-A177-3AD203B41FA5}">
                      <a16:colId xmlns:a16="http://schemas.microsoft.com/office/drawing/2014/main" val="3781393130"/>
                    </a:ext>
                  </a:extLst>
                </a:gridCol>
              </a:tblGrid>
              <a:tr h="411819">
                <a:tc>
                  <a:txBody>
                    <a:bodyPr/>
                    <a:lstStyle/>
                    <a:p>
                      <a:r>
                        <a:rPr lang="en-US" sz="1100" dirty="0"/>
                        <a:t>Industry</a:t>
                      </a:r>
                    </a:p>
                  </a:txBody>
                  <a:tcPr/>
                </a:tc>
                <a:tc>
                  <a:txBody>
                    <a:bodyPr/>
                    <a:lstStyle/>
                    <a:p>
                      <a:r>
                        <a:rPr lang="en-US" sz="1100" dirty="0"/>
                        <a:t>Asset 1 (Ticker Symbol)</a:t>
                      </a:r>
                    </a:p>
                  </a:txBody>
                  <a:tcPr/>
                </a:tc>
                <a:tc>
                  <a:txBody>
                    <a:bodyPr/>
                    <a:lstStyle/>
                    <a:p>
                      <a:r>
                        <a:rPr lang="en-US" sz="1100" dirty="0"/>
                        <a:t>Asset 2 (Ticker Symbol)</a:t>
                      </a:r>
                    </a:p>
                  </a:txBody>
                  <a:tcPr/>
                </a:tc>
                <a:extLst>
                  <a:ext uri="{0D108BD9-81ED-4DB2-BD59-A6C34878D82A}">
                    <a16:rowId xmlns:a16="http://schemas.microsoft.com/office/drawing/2014/main" val="3731126865"/>
                  </a:ext>
                </a:extLst>
              </a:tr>
              <a:tr h="4118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Banks</a:t>
                      </a:r>
                    </a:p>
                  </a:txBody>
                  <a:tcPr/>
                </a:tc>
                <a:tc>
                  <a:txBody>
                    <a:bodyPr/>
                    <a:lstStyle/>
                    <a:p>
                      <a:r>
                        <a:rPr lang="en-US" sz="1100" dirty="0"/>
                        <a:t>Bank of America (BAC)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Wells Fargo (WFC)</a:t>
                      </a:r>
                    </a:p>
                  </a:txBody>
                  <a:tcPr/>
                </a:tc>
                <a:extLst>
                  <a:ext uri="{0D108BD9-81ED-4DB2-BD59-A6C34878D82A}">
                    <a16:rowId xmlns:a16="http://schemas.microsoft.com/office/drawing/2014/main" val="565189246"/>
                  </a:ext>
                </a:extLst>
              </a:tr>
              <a:tr h="4118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Integrated Oil &amp; Gas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ExxonMobil (XOM)</a:t>
                      </a:r>
                    </a:p>
                  </a:txBody>
                  <a:tcPr/>
                </a:tc>
                <a:tc>
                  <a:txBody>
                    <a:bodyPr/>
                    <a:lstStyle/>
                    <a:p>
                      <a:r>
                        <a:rPr lang="en-US" sz="1100" dirty="0"/>
                        <a:t>Chevron (CVX)</a:t>
                      </a:r>
                    </a:p>
                  </a:txBody>
                  <a:tcPr/>
                </a:tc>
                <a:extLst>
                  <a:ext uri="{0D108BD9-81ED-4DB2-BD59-A6C34878D82A}">
                    <a16:rowId xmlns:a16="http://schemas.microsoft.com/office/drawing/2014/main" val="2021123042"/>
                  </a:ext>
                </a:extLst>
              </a:tr>
              <a:tr h="4118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Telecommunications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AT&amp;T (T)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T-Mobile (TMUS)</a:t>
                      </a:r>
                    </a:p>
                  </a:txBody>
                  <a:tcPr/>
                </a:tc>
                <a:extLst>
                  <a:ext uri="{0D108BD9-81ED-4DB2-BD59-A6C34878D82A}">
                    <a16:rowId xmlns:a16="http://schemas.microsoft.com/office/drawing/2014/main" val="88865026"/>
                  </a:ext>
                </a:extLst>
              </a:tr>
              <a:tr h="2500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Entertainment</a:t>
                      </a:r>
                    </a:p>
                  </a:txBody>
                  <a:tcPr/>
                </a:tc>
                <a:tc>
                  <a:txBody>
                    <a:bodyPr/>
                    <a:lstStyle/>
                    <a:p>
                      <a:r>
                        <a:rPr lang="en-US" sz="1100" dirty="0"/>
                        <a:t>Disney (DIS)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Netflix (NFLX)</a:t>
                      </a:r>
                    </a:p>
                  </a:txBody>
                  <a:tcPr/>
                </a:tc>
                <a:extLst>
                  <a:ext uri="{0D108BD9-81ED-4DB2-BD59-A6C34878D82A}">
                    <a16:rowId xmlns:a16="http://schemas.microsoft.com/office/drawing/2014/main" val="1374450707"/>
                  </a:ext>
                </a:extLst>
              </a:tr>
              <a:tr h="4118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Restaurants</a:t>
                      </a:r>
                    </a:p>
                  </a:txBody>
                  <a:tcPr/>
                </a:tc>
                <a:tc>
                  <a:txBody>
                    <a:bodyPr/>
                    <a:lstStyle/>
                    <a:p>
                      <a:r>
                        <a:rPr lang="en-US" sz="1100" dirty="0"/>
                        <a:t>McDonald (MCD)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Starbucks (SBUX)</a:t>
                      </a:r>
                    </a:p>
                  </a:txBody>
                  <a:tcPr/>
                </a:tc>
                <a:extLst>
                  <a:ext uri="{0D108BD9-81ED-4DB2-BD59-A6C34878D82A}">
                    <a16:rowId xmlns:a16="http://schemas.microsoft.com/office/drawing/2014/main" val="4089688246"/>
                  </a:ext>
                </a:extLst>
              </a:tr>
              <a:tr h="4118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Household Products</a:t>
                      </a:r>
                    </a:p>
                  </a:txBody>
                  <a:tcPr/>
                </a:tc>
                <a:tc>
                  <a:txBody>
                    <a:bodyPr/>
                    <a:lstStyle/>
                    <a:p>
                      <a:r>
                        <a:rPr lang="en-US" sz="1100" dirty="0"/>
                        <a:t>Procter &amp; Gamble (PG)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Colgate-Palmolive (PL)</a:t>
                      </a:r>
                    </a:p>
                  </a:txBody>
                  <a:tcPr/>
                </a:tc>
                <a:extLst>
                  <a:ext uri="{0D108BD9-81ED-4DB2-BD59-A6C34878D82A}">
                    <a16:rowId xmlns:a16="http://schemas.microsoft.com/office/drawing/2014/main" val="998036369"/>
                  </a:ext>
                </a:extLst>
              </a:tr>
              <a:tr h="4118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Pharmaceuticals</a:t>
                      </a:r>
                    </a:p>
                  </a:txBody>
                  <a:tcPr/>
                </a:tc>
                <a:tc>
                  <a:txBody>
                    <a:bodyPr/>
                    <a:lstStyle/>
                    <a:p>
                      <a:r>
                        <a:rPr lang="en-US" sz="1100" dirty="0"/>
                        <a:t>Johnson &amp; Johnson (JNJ)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Pfizer (PFE)</a:t>
                      </a:r>
                    </a:p>
                  </a:txBody>
                  <a:tcPr/>
                </a:tc>
                <a:extLst>
                  <a:ext uri="{0D108BD9-81ED-4DB2-BD59-A6C34878D82A}">
                    <a16:rowId xmlns:a16="http://schemas.microsoft.com/office/drawing/2014/main" val="3149391858"/>
                  </a:ext>
                </a:extLst>
              </a:tr>
              <a:tr h="4118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Airlines</a:t>
                      </a:r>
                    </a:p>
                  </a:txBody>
                  <a:tcPr/>
                </a:tc>
                <a:tc>
                  <a:txBody>
                    <a:bodyPr/>
                    <a:lstStyle/>
                    <a:p>
                      <a:r>
                        <a:rPr lang="en-US" sz="1100" dirty="0"/>
                        <a:t>American Airlines (AAL)</a:t>
                      </a:r>
                    </a:p>
                  </a:txBody>
                  <a:tcPr/>
                </a:tc>
                <a:tc>
                  <a:txBody>
                    <a:bodyPr/>
                    <a:lstStyle/>
                    <a:p>
                      <a:r>
                        <a:rPr lang="en-US" sz="1100" dirty="0"/>
                        <a:t>Delta Airlines (DAL</a:t>
                      </a:r>
                    </a:p>
                  </a:txBody>
                  <a:tcPr/>
                </a:tc>
                <a:extLst>
                  <a:ext uri="{0D108BD9-81ED-4DB2-BD59-A6C34878D82A}">
                    <a16:rowId xmlns:a16="http://schemas.microsoft.com/office/drawing/2014/main" val="3519732357"/>
                  </a:ext>
                </a:extLst>
              </a:tr>
              <a:tr h="2500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Soft Drinks</a:t>
                      </a:r>
                    </a:p>
                  </a:txBody>
                  <a:tcPr/>
                </a:tc>
                <a:tc>
                  <a:txBody>
                    <a:bodyPr/>
                    <a:lstStyle/>
                    <a:p>
                      <a:r>
                        <a:rPr lang="en-US" sz="1100" dirty="0"/>
                        <a:t>Coca Cola (KO)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Pepsi (PEP)</a:t>
                      </a:r>
                    </a:p>
                  </a:txBody>
                  <a:tcPr/>
                </a:tc>
                <a:extLst>
                  <a:ext uri="{0D108BD9-81ED-4DB2-BD59-A6C34878D82A}">
                    <a16:rowId xmlns:a16="http://schemas.microsoft.com/office/drawing/2014/main" val="3893909711"/>
                  </a:ext>
                </a:extLst>
              </a:tr>
              <a:tr h="5736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Hypermarkets and Super Centers</a:t>
                      </a:r>
                    </a:p>
                  </a:txBody>
                  <a:tcPr/>
                </a:tc>
                <a:tc>
                  <a:txBody>
                    <a:bodyPr/>
                    <a:lstStyle/>
                    <a:p>
                      <a:r>
                        <a:rPr lang="en-US" sz="1100" dirty="0"/>
                        <a:t>Walmart (WMT) </a:t>
                      </a:r>
                    </a:p>
                  </a:txBody>
                  <a:tcPr/>
                </a:tc>
                <a:tc>
                  <a:txBody>
                    <a:bodyPr/>
                    <a:lstStyle/>
                    <a:p>
                      <a:r>
                        <a:rPr lang="en-US" sz="1100" dirty="0"/>
                        <a:t>Costco (COST) </a:t>
                      </a:r>
                    </a:p>
                  </a:txBody>
                  <a:tcPr/>
                </a:tc>
                <a:extLst>
                  <a:ext uri="{0D108BD9-81ED-4DB2-BD59-A6C34878D82A}">
                    <a16:rowId xmlns:a16="http://schemas.microsoft.com/office/drawing/2014/main" val="1016440635"/>
                  </a:ext>
                </a:extLst>
              </a:tr>
            </a:tbl>
          </a:graphicData>
        </a:graphic>
      </p:graphicFrame>
    </p:spTree>
    <p:extLst>
      <p:ext uri="{BB962C8B-B14F-4D97-AF65-F5344CB8AC3E}">
        <p14:creationId xmlns:p14="http://schemas.microsoft.com/office/powerpoint/2010/main" val="3445903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3E013-A6ED-9C47-99A7-8731D6B609C0}"/>
              </a:ext>
            </a:extLst>
          </p:cNvPr>
          <p:cNvSpPr>
            <a:spLocks noGrp="1"/>
          </p:cNvSpPr>
          <p:nvPr>
            <p:ph type="title"/>
          </p:nvPr>
        </p:nvSpPr>
        <p:spPr>
          <a:xfrm>
            <a:off x="455688" y="0"/>
            <a:ext cx="11073245" cy="907560"/>
          </a:xfrm>
        </p:spPr>
        <p:txBody>
          <a:bodyPr>
            <a:normAutofit/>
          </a:bodyPr>
          <a:lstStyle/>
          <a:p>
            <a:pPr algn="ctr"/>
            <a:r>
              <a:rPr lang="en-US" sz="2200" dirty="0">
                <a:latin typeface="Times New Roman" panose="02020603050405020304" pitchFamily="18" charset="0"/>
                <a:cs typeface="Times New Roman" panose="02020603050405020304" pitchFamily="18" charset="0"/>
              </a:rPr>
              <a:t>Making price predictions based on regression model: CVX (Low STD) and NFLX (High STD)</a:t>
            </a:r>
          </a:p>
        </p:txBody>
      </p:sp>
      <p:sp>
        <p:nvSpPr>
          <p:cNvPr id="3" name="Content Placeholder 2">
            <a:extLst>
              <a:ext uri="{FF2B5EF4-FFF2-40B4-BE49-F238E27FC236}">
                <a16:creationId xmlns:a16="http://schemas.microsoft.com/office/drawing/2014/main" id="{866BC438-487C-114A-874B-2E091C4E17A5}"/>
              </a:ext>
            </a:extLst>
          </p:cNvPr>
          <p:cNvSpPr>
            <a:spLocks noGrp="1"/>
          </p:cNvSpPr>
          <p:nvPr>
            <p:ph idx="1"/>
          </p:nvPr>
        </p:nvSpPr>
        <p:spPr>
          <a:xfrm>
            <a:off x="6424866" y="4812632"/>
            <a:ext cx="5154112" cy="1975366"/>
          </a:xfrm>
        </p:spPr>
        <p:txBody>
          <a:bodyPr>
            <a:normAutofit lnSpcReduction="10000"/>
          </a:bodyPr>
          <a:lstStyle/>
          <a:p>
            <a:r>
              <a:rPr lang="en-US" sz="2000" dirty="0"/>
              <a:t>The STD of CVX price is 18.1. </a:t>
            </a:r>
          </a:p>
          <a:p>
            <a:r>
              <a:rPr lang="en-US" sz="2000" dirty="0"/>
              <a:t>The Jan forecasted price is within +/- CVX STD, while Feb is outside the STD. </a:t>
            </a:r>
          </a:p>
          <a:p>
            <a:r>
              <a:rPr lang="en-US" sz="2000" dirty="0"/>
              <a:t>This can be attributed to the price war between Russia and Saudi Arabia that sent crude oil prices tumbling into the negative. </a:t>
            </a:r>
          </a:p>
        </p:txBody>
      </p:sp>
      <p:pic>
        <p:nvPicPr>
          <p:cNvPr id="6" name="Picture 5" descr="A close up of a map&#10;&#10;Description automatically generated">
            <a:extLst>
              <a:ext uri="{FF2B5EF4-FFF2-40B4-BE49-F238E27FC236}">
                <a16:creationId xmlns:a16="http://schemas.microsoft.com/office/drawing/2014/main" id="{351A6121-83D3-4958-9FC0-F61E31A66F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7926" y="633845"/>
            <a:ext cx="9636151" cy="4178787"/>
          </a:xfrm>
          <a:prstGeom prst="rect">
            <a:avLst/>
          </a:prstGeom>
        </p:spPr>
      </p:pic>
      <p:sp>
        <p:nvSpPr>
          <p:cNvPr id="7" name="TextBox 6">
            <a:extLst>
              <a:ext uri="{FF2B5EF4-FFF2-40B4-BE49-F238E27FC236}">
                <a16:creationId xmlns:a16="http://schemas.microsoft.com/office/drawing/2014/main" id="{A4FEE946-2758-4B2D-8FD3-8AEA96CF98AC}"/>
              </a:ext>
            </a:extLst>
          </p:cNvPr>
          <p:cNvSpPr txBox="1"/>
          <p:nvPr/>
        </p:nvSpPr>
        <p:spPr>
          <a:xfrm>
            <a:off x="838199" y="4691523"/>
            <a:ext cx="5154112" cy="923330"/>
          </a:xfrm>
          <a:prstGeom prst="rect">
            <a:avLst/>
          </a:prstGeom>
          <a:noFill/>
        </p:spPr>
        <p:txBody>
          <a:bodyPr wrap="square" rtlCol="0">
            <a:spAutoFit/>
          </a:bodyPr>
          <a:lstStyle/>
          <a:p>
            <a:pPr algn="ctr"/>
            <a:r>
              <a:rPr lang="en-US" dirty="0"/>
              <a:t>Forecasted closing price based on regression model:</a:t>
            </a:r>
          </a:p>
          <a:p>
            <a:pPr marL="1657350" lvl="3" indent="-285750">
              <a:buFont typeface="Arial" panose="020B0604020202020204" pitchFamily="34" charset="0"/>
              <a:buChar char="•"/>
            </a:pPr>
            <a:r>
              <a:rPr lang="en-US" dirty="0"/>
              <a:t>Jan 2020: 114.30</a:t>
            </a:r>
          </a:p>
          <a:p>
            <a:pPr marL="1657350" lvl="3" indent="-285750">
              <a:buFont typeface="Arial" panose="020B0604020202020204" pitchFamily="34" charset="0"/>
              <a:buChar char="•"/>
            </a:pPr>
            <a:r>
              <a:rPr lang="en-US" dirty="0"/>
              <a:t>Feb 2020: 114.74</a:t>
            </a:r>
          </a:p>
        </p:txBody>
      </p:sp>
      <p:sp>
        <p:nvSpPr>
          <p:cNvPr id="8" name="TextBox 7">
            <a:extLst>
              <a:ext uri="{FF2B5EF4-FFF2-40B4-BE49-F238E27FC236}">
                <a16:creationId xmlns:a16="http://schemas.microsoft.com/office/drawing/2014/main" id="{4A655C45-771A-4927-A17E-ED9786F4A17F}"/>
              </a:ext>
            </a:extLst>
          </p:cNvPr>
          <p:cNvSpPr txBox="1"/>
          <p:nvPr/>
        </p:nvSpPr>
        <p:spPr>
          <a:xfrm>
            <a:off x="838199" y="5720016"/>
            <a:ext cx="4928937" cy="1200329"/>
          </a:xfrm>
          <a:prstGeom prst="rect">
            <a:avLst/>
          </a:prstGeom>
          <a:noFill/>
        </p:spPr>
        <p:txBody>
          <a:bodyPr wrap="square" rtlCol="0">
            <a:spAutoFit/>
          </a:bodyPr>
          <a:lstStyle/>
          <a:p>
            <a:pPr lvl="0" algn="ctr"/>
            <a:r>
              <a:rPr lang="en-US" dirty="0">
                <a:solidFill>
                  <a:prstClr val="black"/>
                </a:solidFill>
              </a:rPr>
              <a:t>The actual closing price for CVX: </a:t>
            </a:r>
          </a:p>
          <a:p>
            <a:pPr marL="1657350" lvl="3" indent="-285750">
              <a:buFont typeface="Arial" panose="020B0604020202020204" pitchFamily="34" charset="0"/>
              <a:buChar char="•"/>
            </a:pPr>
            <a:r>
              <a:rPr lang="en-US" dirty="0">
                <a:solidFill>
                  <a:prstClr val="black"/>
                </a:solidFill>
              </a:rPr>
              <a:t>Jan 2020: </a:t>
            </a:r>
            <a:r>
              <a:rPr lang="en-US" dirty="0">
                <a:solidFill>
                  <a:srgbClr val="FC7404"/>
                </a:solidFill>
              </a:rPr>
              <a:t>104.37</a:t>
            </a:r>
          </a:p>
          <a:p>
            <a:pPr marL="1657350" lvl="3" indent="-285750">
              <a:buFont typeface="Arial" panose="020B0604020202020204" pitchFamily="34" charset="0"/>
              <a:buChar char="•"/>
            </a:pPr>
            <a:r>
              <a:rPr lang="en-US" dirty="0">
                <a:solidFill>
                  <a:prstClr val="black"/>
                </a:solidFill>
              </a:rPr>
              <a:t>Feb 2020: </a:t>
            </a:r>
            <a:r>
              <a:rPr lang="en-US" dirty="0">
                <a:solidFill>
                  <a:srgbClr val="FF0000"/>
                </a:solidFill>
              </a:rPr>
              <a:t>90.93</a:t>
            </a:r>
            <a:r>
              <a:rPr lang="en-US" dirty="0">
                <a:solidFill>
                  <a:prstClr val="black"/>
                </a:solidFill>
              </a:rPr>
              <a:t> </a:t>
            </a:r>
            <a:endParaRPr lang="en-US" dirty="0"/>
          </a:p>
          <a:p>
            <a:endParaRPr lang="en-US" dirty="0"/>
          </a:p>
        </p:txBody>
      </p:sp>
    </p:spTree>
    <p:extLst>
      <p:ext uri="{BB962C8B-B14F-4D97-AF65-F5344CB8AC3E}">
        <p14:creationId xmlns:p14="http://schemas.microsoft.com/office/powerpoint/2010/main" val="3516587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3E013-A6ED-9C47-99A7-8731D6B609C0}"/>
              </a:ext>
            </a:extLst>
          </p:cNvPr>
          <p:cNvSpPr>
            <a:spLocks noGrp="1"/>
          </p:cNvSpPr>
          <p:nvPr>
            <p:ph type="title"/>
          </p:nvPr>
        </p:nvSpPr>
        <p:spPr>
          <a:xfrm>
            <a:off x="540547" y="-5469"/>
            <a:ext cx="10903527" cy="907560"/>
          </a:xfrm>
        </p:spPr>
        <p:txBody>
          <a:bodyPr>
            <a:normAutofit/>
          </a:bodyPr>
          <a:lstStyle/>
          <a:p>
            <a:pPr algn="ctr"/>
            <a:r>
              <a:rPr lang="en-US" sz="2200" dirty="0">
                <a:latin typeface="Times New Roman" panose="02020603050405020304" pitchFamily="18" charset="0"/>
                <a:cs typeface="Times New Roman" panose="02020603050405020304" pitchFamily="18" charset="0"/>
              </a:rPr>
              <a:t>Making price predictions based on regression model: CVX (Low STD) and NFLX (High STD)</a:t>
            </a:r>
          </a:p>
        </p:txBody>
      </p:sp>
      <p:sp>
        <p:nvSpPr>
          <p:cNvPr id="3" name="Content Placeholder 2">
            <a:extLst>
              <a:ext uri="{FF2B5EF4-FFF2-40B4-BE49-F238E27FC236}">
                <a16:creationId xmlns:a16="http://schemas.microsoft.com/office/drawing/2014/main" id="{866BC438-487C-114A-874B-2E091C4E17A5}"/>
              </a:ext>
            </a:extLst>
          </p:cNvPr>
          <p:cNvSpPr>
            <a:spLocks noGrp="1"/>
          </p:cNvSpPr>
          <p:nvPr>
            <p:ph idx="1"/>
          </p:nvPr>
        </p:nvSpPr>
        <p:spPr>
          <a:xfrm>
            <a:off x="6424866" y="4812632"/>
            <a:ext cx="5154112" cy="1975366"/>
          </a:xfrm>
        </p:spPr>
        <p:txBody>
          <a:bodyPr>
            <a:normAutofit/>
          </a:bodyPr>
          <a:lstStyle/>
          <a:p>
            <a:r>
              <a:rPr lang="en-US" sz="2000" dirty="0"/>
              <a:t>The STD of NFLX price is 115.71. </a:t>
            </a:r>
          </a:p>
          <a:p>
            <a:r>
              <a:rPr lang="en-US" sz="2000" dirty="0"/>
              <a:t>The Jan and Feb forecasted prices are within +/- NFLX STD.</a:t>
            </a:r>
          </a:p>
          <a:p>
            <a:r>
              <a:rPr lang="en-US" sz="2000" dirty="0">
                <a:highlight>
                  <a:srgbClr val="FFFF00"/>
                </a:highlight>
              </a:rPr>
              <a:t>This can be attributed by….</a:t>
            </a:r>
          </a:p>
        </p:txBody>
      </p:sp>
      <p:sp>
        <p:nvSpPr>
          <p:cNvPr id="7" name="TextBox 6">
            <a:extLst>
              <a:ext uri="{FF2B5EF4-FFF2-40B4-BE49-F238E27FC236}">
                <a16:creationId xmlns:a16="http://schemas.microsoft.com/office/drawing/2014/main" id="{A4FEE946-2758-4B2D-8FD3-8AEA96CF98AC}"/>
              </a:ext>
            </a:extLst>
          </p:cNvPr>
          <p:cNvSpPr txBox="1"/>
          <p:nvPr/>
        </p:nvSpPr>
        <p:spPr>
          <a:xfrm>
            <a:off x="838199" y="4691523"/>
            <a:ext cx="5154112" cy="923330"/>
          </a:xfrm>
          <a:prstGeom prst="rect">
            <a:avLst/>
          </a:prstGeom>
          <a:noFill/>
        </p:spPr>
        <p:txBody>
          <a:bodyPr wrap="square" rtlCol="0">
            <a:spAutoFit/>
          </a:bodyPr>
          <a:lstStyle/>
          <a:p>
            <a:pPr algn="ctr"/>
            <a:r>
              <a:rPr lang="en-US" dirty="0"/>
              <a:t>Forecasted closing price based on regression model:</a:t>
            </a:r>
          </a:p>
          <a:p>
            <a:pPr marL="1657350" lvl="3" indent="-285750">
              <a:buFont typeface="Arial" panose="020B0604020202020204" pitchFamily="34" charset="0"/>
              <a:buChar char="•"/>
            </a:pPr>
            <a:r>
              <a:rPr lang="en-US" dirty="0"/>
              <a:t>Jan 2020: 298.02</a:t>
            </a:r>
          </a:p>
          <a:p>
            <a:pPr marL="1657350" lvl="3" indent="-285750">
              <a:buFont typeface="Arial" panose="020B0604020202020204" pitchFamily="34" charset="0"/>
              <a:buChar char="•"/>
            </a:pPr>
            <a:r>
              <a:rPr lang="en-US" dirty="0"/>
              <a:t>Feb 2020: 300.97</a:t>
            </a:r>
          </a:p>
        </p:txBody>
      </p:sp>
      <p:sp>
        <p:nvSpPr>
          <p:cNvPr id="8" name="TextBox 7">
            <a:extLst>
              <a:ext uri="{FF2B5EF4-FFF2-40B4-BE49-F238E27FC236}">
                <a16:creationId xmlns:a16="http://schemas.microsoft.com/office/drawing/2014/main" id="{4A655C45-771A-4927-A17E-ED9786F4A17F}"/>
              </a:ext>
            </a:extLst>
          </p:cNvPr>
          <p:cNvSpPr txBox="1"/>
          <p:nvPr/>
        </p:nvSpPr>
        <p:spPr>
          <a:xfrm>
            <a:off x="838199" y="5720016"/>
            <a:ext cx="4928937" cy="1200329"/>
          </a:xfrm>
          <a:prstGeom prst="rect">
            <a:avLst/>
          </a:prstGeom>
          <a:noFill/>
        </p:spPr>
        <p:txBody>
          <a:bodyPr wrap="square" rtlCol="0">
            <a:spAutoFit/>
          </a:bodyPr>
          <a:lstStyle/>
          <a:p>
            <a:pPr lvl="0" algn="ctr"/>
            <a:r>
              <a:rPr lang="en-US" dirty="0">
                <a:solidFill>
                  <a:prstClr val="black"/>
                </a:solidFill>
              </a:rPr>
              <a:t>The actual closing price for NFLX: </a:t>
            </a:r>
          </a:p>
          <a:p>
            <a:pPr marL="1657350" lvl="3" indent="-285750">
              <a:buFont typeface="Arial" panose="020B0604020202020204" pitchFamily="34" charset="0"/>
              <a:buChar char="•"/>
            </a:pPr>
            <a:r>
              <a:rPr lang="en-US" dirty="0">
                <a:solidFill>
                  <a:prstClr val="black"/>
                </a:solidFill>
              </a:rPr>
              <a:t>Jan 2020:  </a:t>
            </a:r>
            <a:r>
              <a:rPr lang="en-US" dirty="0">
                <a:solidFill>
                  <a:srgbClr val="00B050"/>
                </a:solidFill>
              </a:rPr>
              <a:t>345.09</a:t>
            </a:r>
          </a:p>
          <a:p>
            <a:pPr marL="1657350" lvl="3" indent="-285750">
              <a:buFont typeface="Arial" panose="020B0604020202020204" pitchFamily="34" charset="0"/>
              <a:buChar char="•"/>
            </a:pPr>
            <a:r>
              <a:rPr lang="en-US" dirty="0">
                <a:solidFill>
                  <a:prstClr val="black"/>
                </a:solidFill>
              </a:rPr>
              <a:t>Feb 2020: </a:t>
            </a:r>
            <a:r>
              <a:rPr lang="en-US" dirty="0">
                <a:solidFill>
                  <a:srgbClr val="00B050"/>
                </a:solidFill>
              </a:rPr>
              <a:t>369.03</a:t>
            </a:r>
          </a:p>
          <a:p>
            <a:endParaRPr lang="en-US" dirty="0"/>
          </a:p>
        </p:txBody>
      </p:sp>
      <p:pic>
        <p:nvPicPr>
          <p:cNvPr id="10" name="Picture 9" descr="A close up of a map&#10;&#10;Description automatically generated">
            <a:extLst>
              <a:ext uri="{FF2B5EF4-FFF2-40B4-BE49-F238E27FC236}">
                <a16:creationId xmlns:a16="http://schemas.microsoft.com/office/drawing/2014/main" id="{F31C9E23-EF0D-48A2-AEF5-E732F43DD0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7411" y="631366"/>
            <a:ext cx="9557180" cy="4181266"/>
          </a:xfrm>
          <a:prstGeom prst="rect">
            <a:avLst/>
          </a:prstGeom>
        </p:spPr>
      </p:pic>
    </p:spTree>
    <p:extLst>
      <p:ext uri="{BB962C8B-B14F-4D97-AF65-F5344CB8AC3E}">
        <p14:creationId xmlns:p14="http://schemas.microsoft.com/office/powerpoint/2010/main" val="3256371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6EF63-5EA2-4B42-B846-53D4341777AB}"/>
              </a:ext>
            </a:extLst>
          </p:cNvPr>
          <p:cNvSpPr>
            <a:spLocks noGrp="1"/>
          </p:cNvSpPr>
          <p:nvPr>
            <p:ph type="title"/>
          </p:nvPr>
        </p:nvSpPr>
        <p:spPr/>
        <p:txBody>
          <a:bodyPr/>
          <a:lstStyle/>
          <a:p>
            <a:pPr algn="ctr"/>
            <a:r>
              <a:rPr lang="en-US" dirty="0"/>
              <a:t>Integrity of Data of the 2 Assets </a:t>
            </a:r>
          </a:p>
        </p:txBody>
      </p:sp>
      <p:sp>
        <p:nvSpPr>
          <p:cNvPr id="6" name="Content Placeholder 5">
            <a:extLst>
              <a:ext uri="{FF2B5EF4-FFF2-40B4-BE49-F238E27FC236}">
                <a16:creationId xmlns:a16="http://schemas.microsoft.com/office/drawing/2014/main" id="{6DEA3C7F-4EA8-5249-BB6B-09DE0AD89996}"/>
              </a:ext>
            </a:extLst>
          </p:cNvPr>
          <p:cNvSpPr>
            <a:spLocks noGrp="1"/>
          </p:cNvSpPr>
          <p:nvPr>
            <p:ph idx="1"/>
          </p:nvPr>
        </p:nvSpPr>
        <p:spPr>
          <a:xfrm>
            <a:off x="838200" y="5556901"/>
            <a:ext cx="10515600" cy="1118826"/>
          </a:xfrm>
        </p:spPr>
        <p:txBody>
          <a:bodyPr>
            <a:normAutofit/>
          </a:bodyPr>
          <a:lstStyle/>
          <a:p>
            <a:r>
              <a:rPr lang="en-US" dirty="0"/>
              <a:t>The box plot lends some credence to the Jan 2020 price of NFLX with all prices &gt;120 as outliers </a:t>
            </a:r>
          </a:p>
          <a:p>
            <a:endParaRPr lang="en-US" dirty="0"/>
          </a:p>
        </p:txBody>
      </p:sp>
      <p:pic>
        <p:nvPicPr>
          <p:cNvPr id="4" name="Picture 3">
            <a:extLst>
              <a:ext uri="{FF2B5EF4-FFF2-40B4-BE49-F238E27FC236}">
                <a16:creationId xmlns:a16="http://schemas.microsoft.com/office/drawing/2014/main" id="{D179DBDA-B792-0849-8AED-E88AAD05E678}"/>
              </a:ext>
            </a:extLst>
          </p:cNvPr>
          <p:cNvPicPr>
            <a:picLocks noChangeAspect="1"/>
          </p:cNvPicPr>
          <p:nvPr/>
        </p:nvPicPr>
        <p:blipFill rotWithShape="1">
          <a:blip r:embed="rId3">
            <a:extLst>
              <a:ext uri="{28A0092B-C50C-407E-A947-70E740481C1C}">
                <a14:useLocalDpi xmlns:a14="http://schemas.microsoft.com/office/drawing/2010/main" val="0"/>
              </a:ext>
            </a:extLst>
          </a:blip>
          <a:srcRect l="6875" t="6546" r="8576" b="7459"/>
          <a:stretch/>
        </p:blipFill>
        <p:spPr>
          <a:xfrm>
            <a:off x="1464770" y="1368180"/>
            <a:ext cx="9262459" cy="4121640"/>
          </a:xfrm>
          <a:prstGeom prst="rect">
            <a:avLst/>
          </a:prstGeom>
        </p:spPr>
      </p:pic>
    </p:spTree>
    <p:extLst>
      <p:ext uri="{BB962C8B-B14F-4D97-AF65-F5344CB8AC3E}">
        <p14:creationId xmlns:p14="http://schemas.microsoft.com/office/powerpoint/2010/main" val="2896706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13D4C-2D85-A14B-9111-9F925E7C7539}"/>
              </a:ext>
            </a:extLst>
          </p:cNvPr>
          <p:cNvSpPr>
            <a:spLocks noGrp="1"/>
          </p:cNvSpPr>
          <p:nvPr>
            <p:ph type="title"/>
          </p:nvPr>
        </p:nvSpPr>
        <p:spPr/>
        <p:txBody>
          <a:bodyPr/>
          <a:lstStyle/>
          <a:p>
            <a:r>
              <a:rPr lang="en-US" dirty="0"/>
              <a:t>Conclusions </a:t>
            </a:r>
            <a:r>
              <a:rPr lang="en-US"/>
              <a:t>---</a:t>
            </a:r>
            <a:r>
              <a:rPr lang="en-US" i="1">
                <a:solidFill>
                  <a:srgbClr val="FF0000"/>
                </a:solidFill>
              </a:rPr>
              <a:t>WIP</a:t>
            </a:r>
            <a:endParaRPr lang="en-US" i="1" dirty="0">
              <a:solidFill>
                <a:srgbClr val="FF0000"/>
              </a:solidFill>
            </a:endParaRPr>
          </a:p>
        </p:txBody>
      </p:sp>
      <p:sp>
        <p:nvSpPr>
          <p:cNvPr id="3" name="Content Placeholder 2">
            <a:extLst>
              <a:ext uri="{FF2B5EF4-FFF2-40B4-BE49-F238E27FC236}">
                <a16:creationId xmlns:a16="http://schemas.microsoft.com/office/drawing/2014/main" id="{96ADAF84-95EE-AE48-B1AD-CDBAC9A6E2B1}"/>
              </a:ext>
            </a:extLst>
          </p:cNvPr>
          <p:cNvSpPr>
            <a:spLocks noGrp="1"/>
          </p:cNvSpPr>
          <p:nvPr>
            <p:ph idx="1"/>
          </p:nvPr>
        </p:nvSpPr>
        <p:spPr>
          <a:xfrm>
            <a:off x="838200" y="1530849"/>
            <a:ext cx="10515600" cy="4646114"/>
          </a:xfrm>
        </p:spPr>
        <p:txBody>
          <a:bodyPr/>
          <a:lstStyle/>
          <a:p>
            <a:r>
              <a:rPr lang="en-US" dirty="0"/>
              <a:t>Stock prices are Time Series</a:t>
            </a:r>
          </a:p>
          <a:p>
            <a:r>
              <a:rPr lang="en-US" dirty="0"/>
              <a:t>Day trading is speculative and risky</a:t>
            </a:r>
          </a:p>
          <a:p>
            <a:r>
              <a:rPr lang="en-US" dirty="0"/>
              <a:t>The sure way to make good returns on your investment is long term holding “buy and hold” </a:t>
            </a:r>
          </a:p>
          <a:p>
            <a:r>
              <a:rPr lang="en-US" dirty="0"/>
              <a:t>Make your portfolio selections with a mix of lowly correlated assets </a:t>
            </a:r>
          </a:p>
          <a:p>
            <a:r>
              <a:rPr lang="en-US" dirty="0"/>
              <a:t>Regression analysis may be able to tell the future trend of an asset price because prices are time series …however, there are other variables other than time that determines the future price of an asset.</a:t>
            </a:r>
          </a:p>
          <a:p>
            <a:endParaRPr lang="en-US" dirty="0"/>
          </a:p>
        </p:txBody>
      </p:sp>
    </p:spTree>
    <p:extLst>
      <p:ext uri="{BB962C8B-B14F-4D97-AF65-F5344CB8AC3E}">
        <p14:creationId xmlns:p14="http://schemas.microsoft.com/office/powerpoint/2010/main" val="3638567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F8324-5895-0248-998A-DB280A1B5844}"/>
              </a:ext>
            </a:extLst>
          </p:cNvPr>
          <p:cNvSpPr>
            <a:spLocks noGrp="1"/>
          </p:cNvSpPr>
          <p:nvPr>
            <p:ph type="title"/>
          </p:nvPr>
        </p:nvSpPr>
        <p:spPr/>
        <p:txBody>
          <a:bodyPr/>
          <a:lstStyle/>
          <a:p>
            <a:pPr algn="ctr"/>
            <a:r>
              <a:rPr lang="en-US"/>
              <a:t>Objective &amp; Scope</a:t>
            </a:r>
            <a:endParaRPr lang="en-US" dirty="0"/>
          </a:p>
        </p:txBody>
      </p:sp>
      <p:sp>
        <p:nvSpPr>
          <p:cNvPr id="3" name="Content Placeholder 2">
            <a:extLst>
              <a:ext uri="{FF2B5EF4-FFF2-40B4-BE49-F238E27FC236}">
                <a16:creationId xmlns:a16="http://schemas.microsoft.com/office/drawing/2014/main" id="{84C75F8A-1EA1-AE40-83D9-721D2AA492DB}"/>
              </a:ext>
            </a:extLst>
          </p:cNvPr>
          <p:cNvSpPr>
            <a:spLocks noGrp="1"/>
          </p:cNvSpPr>
          <p:nvPr>
            <p:ph idx="1"/>
          </p:nvPr>
        </p:nvSpPr>
        <p:spPr>
          <a:xfrm>
            <a:off x="910119" y="1445481"/>
            <a:ext cx="10515600" cy="4351338"/>
          </a:xfrm>
        </p:spPr>
        <p:txBody>
          <a:bodyPr>
            <a:normAutofit lnSpcReduction="10000"/>
          </a:bodyPr>
          <a:lstStyle/>
          <a:p>
            <a:pPr marL="0" indent="0">
              <a:buNone/>
            </a:pPr>
            <a:r>
              <a:rPr lang="en-US" sz="3000"/>
              <a:t>Objective: To analyze the performance of 20 large-cap US companies that are leaders in their respective industry sector over a period of 10 years (2010 to 2019) alongside the S&amp;P 500.  </a:t>
            </a:r>
            <a:endParaRPr lang="en-US" sz="1900"/>
          </a:p>
          <a:p>
            <a:pPr marL="0" indent="0">
              <a:buNone/>
            </a:pPr>
            <a:r>
              <a:rPr lang="en-US"/>
              <a:t>Scope:</a:t>
            </a:r>
          </a:p>
          <a:p>
            <a:r>
              <a:rPr lang="en-US"/>
              <a:t>Determine relative performance of assets’ returns over the 10 years period </a:t>
            </a:r>
            <a:endParaRPr lang="en-US">
              <a:solidFill>
                <a:srgbClr val="FF0000"/>
              </a:solidFill>
            </a:endParaRPr>
          </a:p>
          <a:p>
            <a:r>
              <a:rPr lang="en-US"/>
              <a:t>Determine relative volatility or riskiness of the assets </a:t>
            </a:r>
          </a:p>
          <a:p>
            <a:r>
              <a:rPr lang="en-US"/>
              <a:t>Determine correlation among the assets and the S&amp;P 500</a:t>
            </a:r>
          </a:p>
          <a:p>
            <a:r>
              <a:rPr lang="en-US"/>
              <a:t>Forecast expected price/return of a low-risk asset and a high-risk asset </a:t>
            </a:r>
          </a:p>
          <a:p>
            <a:endParaRPr lang="en-US" dirty="0"/>
          </a:p>
        </p:txBody>
      </p:sp>
    </p:spTree>
    <p:extLst>
      <p:ext uri="{BB962C8B-B14F-4D97-AF65-F5344CB8AC3E}">
        <p14:creationId xmlns:p14="http://schemas.microsoft.com/office/powerpoint/2010/main" val="108556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DC1CE-3FEE-7D42-BE6C-34F248297735}"/>
              </a:ext>
            </a:extLst>
          </p:cNvPr>
          <p:cNvSpPr>
            <a:spLocks noGrp="1"/>
          </p:cNvSpPr>
          <p:nvPr>
            <p:ph type="title"/>
          </p:nvPr>
        </p:nvSpPr>
        <p:spPr>
          <a:xfrm>
            <a:off x="838200" y="365126"/>
            <a:ext cx="10489058" cy="1161176"/>
          </a:xfrm>
        </p:spPr>
        <p:txBody>
          <a:bodyPr/>
          <a:lstStyle/>
          <a:p>
            <a:pPr algn="ctr"/>
            <a:r>
              <a:rPr lang="en-US" dirty="0"/>
              <a:t>Assets Included in the Analysis:</a:t>
            </a:r>
            <a:br>
              <a:rPr lang="en-US" dirty="0"/>
            </a:br>
            <a:r>
              <a:rPr lang="en-US" sz="1600" b="1" dirty="0"/>
              <a:t>S&amp;P500 (^GSPC)</a:t>
            </a:r>
            <a:endParaRPr lang="en-US" b="1" dirty="0"/>
          </a:p>
        </p:txBody>
      </p:sp>
      <p:graphicFrame>
        <p:nvGraphicFramePr>
          <p:cNvPr id="4" name="Content Placeholder 3">
            <a:extLst>
              <a:ext uri="{FF2B5EF4-FFF2-40B4-BE49-F238E27FC236}">
                <a16:creationId xmlns:a16="http://schemas.microsoft.com/office/drawing/2014/main" id="{CC0A5FD3-10CF-BA4E-BD65-DF7239ED060C}"/>
              </a:ext>
            </a:extLst>
          </p:cNvPr>
          <p:cNvGraphicFramePr>
            <a:graphicFrameLocks noGrp="1"/>
          </p:cNvGraphicFramePr>
          <p:nvPr>
            <p:ph idx="1"/>
          </p:nvPr>
        </p:nvGraphicFramePr>
        <p:xfrm>
          <a:off x="864742" y="1526301"/>
          <a:ext cx="10515600" cy="407924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4158976773"/>
                    </a:ext>
                  </a:extLst>
                </a:gridCol>
                <a:gridCol w="3505200">
                  <a:extLst>
                    <a:ext uri="{9D8B030D-6E8A-4147-A177-3AD203B41FA5}">
                      <a16:colId xmlns:a16="http://schemas.microsoft.com/office/drawing/2014/main" val="2406677304"/>
                    </a:ext>
                  </a:extLst>
                </a:gridCol>
                <a:gridCol w="3505200">
                  <a:extLst>
                    <a:ext uri="{9D8B030D-6E8A-4147-A177-3AD203B41FA5}">
                      <a16:colId xmlns:a16="http://schemas.microsoft.com/office/drawing/2014/main" val="1177051047"/>
                    </a:ext>
                  </a:extLst>
                </a:gridCol>
              </a:tblGrid>
              <a:tr h="370840">
                <a:tc>
                  <a:txBody>
                    <a:bodyPr/>
                    <a:lstStyle/>
                    <a:p>
                      <a:r>
                        <a:rPr lang="en-US" dirty="0"/>
                        <a:t>Industry</a:t>
                      </a:r>
                    </a:p>
                  </a:txBody>
                  <a:tcPr/>
                </a:tc>
                <a:tc>
                  <a:txBody>
                    <a:bodyPr/>
                    <a:lstStyle/>
                    <a:p>
                      <a:r>
                        <a:rPr lang="en-US" dirty="0"/>
                        <a:t>Asset 1 (Ticker Symbol)</a:t>
                      </a:r>
                    </a:p>
                  </a:txBody>
                  <a:tcPr/>
                </a:tc>
                <a:tc>
                  <a:txBody>
                    <a:bodyPr/>
                    <a:lstStyle/>
                    <a:p>
                      <a:r>
                        <a:rPr lang="en-US" dirty="0"/>
                        <a:t>Asset 2 (Ticker Symbol)</a:t>
                      </a:r>
                    </a:p>
                  </a:txBody>
                  <a:tcPr/>
                </a:tc>
                <a:extLst>
                  <a:ext uri="{0D108BD9-81ED-4DB2-BD59-A6C34878D82A}">
                    <a16:rowId xmlns:a16="http://schemas.microsoft.com/office/drawing/2014/main" val="11858865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Banks</a:t>
                      </a:r>
                    </a:p>
                  </a:txBody>
                  <a:tcPr/>
                </a:tc>
                <a:tc>
                  <a:txBody>
                    <a:bodyPr/>
                    <a:lstStyle/>
                    <a:p>
                      <a:r>
                        <a:rPr lang="en-US" dirty="0"/>
                        <a:t>Bank of America (BAC)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Wells Fargo (WFC)</a:t>
                      </a:r>
                    </a:p>
                  </a:txBody>
                  <a:tcPr/>
                </a:tc>
                <a:extLst>
                  <a:ext uri="{0D108BD9-81ED-4DB2-BD59-A6C34878D82A}">
                    <a16:rowId xmlns:a16="http://schemas.microsoft.com/office/drawing/2014/main" val="85405022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Integrated Oil &amp; Gas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ExxonMobil (XOM)</a:t>
                      </a:r>
                    </a:p>
                  </a:txBody>
                  <a:tcPr/>
                </a:tc>
                <a:tc>
                  <a:txBody>
                    <a:bodyPr/>
                    <a:lstStyle/>
                    <a:p>
                      <a:r>
                        <a:rPr lang="en-US" dirty="0"/>
                        <a:t>Chevron (CVX)</a:t>
                      </a:r>
                    </a:p>
                  </a:txBody>
                  <a:tcPr/>
                </a:tc>
                <a:extLst>
                  <a:ext uri="{0D108BD9-81ED-4DB2-BD59-A6C34878D82A}">
                    <a16:rowId xmlns:a16="http://schemas.microsoft.com/office/drawing/2014/main" val="197085096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Telecommunications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AT&amp;T (T)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T-Mobile (TMUS)</a:t>
                      </a:r>
                    </a:p>
                  </a:txBody>
                  <a:tcPr/>
                </a:tc>
                <a:extLst>
                  <a:ext uri="{0D108BD9-81ED-4DB2-BD59-A6C34878D82A}">
                    <a16:rowId xmlns:a16="http://schemas.microsoft.com/office/drawing/2014/main" val="62388434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Entertainment</a:t>
                      </a:r>
                    </a:p>
                  </a:txBody>
                  <a:tcPr/>
                </a:tc>
                <a:tc>
                  <a:txBody>
                    <a:bodyPr/>
                    <a:lstStyle/>
                    <a:p>
                      <a:r>
                        <a:rPr lang="en-US" dirty="0"/>
                        <a:t>Disney (DIS)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Netflix (NFLX)</a:t>
                      </a:r>
                    </a:p>
                  </a:txBody>
                  <a:tcPr/>
                </a:tc>
                <a:extLst>
                  <a:ext uri="{0D108BD9-81ED-4DB2-BD59-A6C34878D82A}">
                    <a16:rowId xmlns:a16="http://schemas.microsoft.com/office/drawing/2014/main" val="343687546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Restaurants</a:t>
                      </a:r>
                    </a:p>
                  </a:txBody>
                  <a:tcPr/>
                </a:tc>
                <a:tc>
                  <a:txBody>
                    <a:bodyPr/>
                    <a:lstStyle/>
                    <a:p>
                      <a:r>
                        <a:rPr lang="en-US" dirty="0"/>
                        <a:t>McDonald (MCD)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Starbucks (SBUX)</a:t>
                      </a:r>
                    </a:p>
                  </a:txBody>
                  <a:tcPr/>
                </a:tc>
                <a:extLst>
                  <a:ext uri="{0D108BD9-81ED-4DB2-BD59-A6C34878D82A}">
                    <a16:rowId xmlns:a16="http://schemas.microsoft.com/office/drawing/2014/main" val="81881865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Household Products</a:t>
                      </a:r>
                    </a:p>
                  </a:txBody>
                  <a:tcPr/>
                </a:tc>
                <a:tc>
                  <a:txBody>
                    <a:bodyPr/>
                    <a:lstStyle/>
                    <a:p>
                      <a:r>
                        <a:rPr lang="en-US" dirty="0"/>
                        <a:t>Procter &amp; Gamble (PG)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Colgate-Palmolive (PL)</a:t>
                      </a:r>
                    </a:p>
                  </a:txBody>
                  <a:tcPr/>
                </a:tc>
                <a:extLst>
                  <a:ext uri="{0D108BD9-81ED-4DB2-BD59-A6C34878D82A}">
                    <a16:rowId xmlns:a16="http://schemas.microsoft.com/office/drawing/2014/main" val="394715722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Pharmaceuticals</a:t>
                      </a:r>
                    </a:p>
                  </a:txBody>
                  <a:tcPr/>
                </a:tc>
                <a:tc>
                  <a:txBody>
                    <a:bodyPr/>
                    <a:lstStyle/>
                    <a:p>
                      <a:r>
                        <a:rPr lang="en-US" dirty="0"/>
                        <a:t>Johnson &amp; Johnson (JNJ)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Pfizer (PFE)</a:t>
                      </a:r>
                    </a:p>
                  </a:txBody>
                  <a:tcPr/>
                </a:tc>
                <a:extLst>
                  <a:ext uri="{0D108BD9-81ED-4DB2-BD59-A6C34878D82A}">
                    <a16:rowId xmlns:a16="http://schemas.microsoft.com/office/drawing/2014/main" val="190528403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Airlines</a:t>
                      </a:r>
                    </a:p>
                  </a:txBody>
                  <a:tcPr/>
                </a:tc>
                <a:tc>
                  <a:txBody>
                    <a:bodyPr/>
                    <a:lstStyle/>
                    <a:p>
                      <a:r>
                        <a:rPr lang="en-US" dirty="0"/>
                        <a:t>American Airlines (AAL)</a:t>
                      </a:r>
                    </a:p>
                  </a:txBody>
                  <a:tcPr/>
                </a:tc>
                <a:tc>
                  <a:txBody>
                    <a:bodyPr/>
                    <a:lstStyle/>
                    <a:p>
                      <a:r>
                        <a:rPr lang="en-US" dirty="0"/>
                        <a:t>Delta Airlines (DAL</a:t>
                      </a:r>
                    </a:p>
                  </a:txBody>
                  <a:tcPr/>
                </a:tc>
                <a:extLst>
                  <a:ext uri="{0D108BD9-81ED-4DB2-BD59-A6C34878D82A}">
                    <a16:rowId xmlns:a16="http://schemas.microsoft.com/office/drawing/2014/main" val="214380186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Soft Drinks</a:t>
                      </a:r>
                    </a:p>
                  </a:txBody>
                  <a:tcPr/>
                </a:tc>
                <a:tc>
                  <a:txBody>
                    <a:bodyPr/>
                    <a:lstStyle/>
                    <a:p>
                      <a:r>
                        <a:rPr lang="en-US" dirty="0"/>
                        <a:t>Coca Cola (KO)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Pepsi (PEP)</a:t>
                      </a:r>
                    </a:p>
                  </a:txBody>
                  <a:tcPr/>
                </a:tc>
                <a:extLst>
                  <a:ext uri="{0D108BD9-81ED-4DB2-BD59-A6C34878D82A}">
                    <a16:rowId xmlns:a16="http://schemas.microsoft.com/office/drawing/2014/main" val="17937816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Hypermarkets and Super Centers</a:t>
                      </a:r>
                    </a:p>
                  </a:txBody>
                  <a:tcPr/>
                </a:tc>
                <a:tc>
                  <a:txBody>
                    <a:bodyPr/>
                    <a:lstStyle/>
                    <a:p>
                      <a:r>
                        <a:rPr lang="en-US" dirty="0"/>
                        <a:t>Walmart (WMT) </a:t>
                      </a:r>
                    </a:p>
                  </a:txBody>
                  <a:tcPr/>
                </a:tc>
                <a:tc>
                  <a:txBody>
                    <a:bodyPr/>
                    <a:lstStyle/>
                    <a:p>
                      <a:r>
                        <a:rPr lang="en-US" dirty="0"/>
                        <a:t>Costco (COST) </a:t>
                      </a:r>
                    </a:p>
                  </a:txBody>
                  <a:tcPr/>
                </a:tc>
                <a:extLst>
                  <a:ext uri="{0D108BD9-81ED-4DB2-BD59-A6C34878D82A}">
                    <a16:rowId xmlns:a16="http://schemas.microsoft.com/office/drawing/2014/main" val="4038561704"/>
                  </a:ext>
                </a:extLst>
              </a:tr>
            </a:tbl>
          </a:graphicData>
        </a:graphic>
      </p:graphicFrame>
    </p:spTree>
    <p:extLst>
      <p:ext uri="{BB962C8B-B14F-4D97-AF65-F5344CB8AC3E}">
        <p14:creationId xmlns:p14="http://schemas.microsoft.com/office/powerpoint/2010/main" val="420253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9FC71-0F9A-4522-9F13-B96F320B588E}"/>
              </a:ext>
            </a:extLst>
          </p:cNvPr>
          <p:cNvSpPr>
            <a:spLocks noGrp="1"/>
          </p:cNvSpPr>
          <p:nvPr>
            <p:ph type="title"/>
          </p:nvPr>
        </p:nvSpPr>
        <p:spPr/>
        <p:txBody>
          <a:bodyPr>
            <a:normAutofit/>
          </a:bodyPr>
          <a:lstStyle/>
          <a:p>
            <a:pPr algn="ctr"/>
            <a:r>
              <a:rPr lang="en-US" dirty="0"/>
              <a:t>An extract from our work in Jupyter notebook</a:t>
            </a:r>
          </a:p>
        </p:txBody>
      </p:sp>
      <p:pic>
        <p:nvPicPr>
          <p:cNvPr id="4" name="Content Placeholder 3">
            <a:extLst>
              <a:ext uri="{FF2B5EF4-FFF2-40B4-BE49-F238E27FC236}">
                <a16:creationId xmlns:a16="http://schemas.microsoft.com/office/drawing/2014/main" id="{8612D257-577D-2E4F-BBE2-8C65AF12E9B3}"/>
              </a:ext>
            </a:extLst>
          </p:cNvPr>
          <p:cNvPicPr>
            <a:picLocks noGrp="1" noChangeAspect="1"/>
          </p:cNvPicPr>
          <p:nvPr>
            <p:ph idx="1"/>
          </p:nvPr>
        </p:nvPicPr>
        <p:blipFill>
          <a:blip r:embed="rId2"/>
          <a:stretch>
            <a:fillRect/>
          </a:stretch>
        </p:blipFill>
        <p:spPr>
          <a:xfrm>
            <a:off x="441959" y="1700826"/>
            <a:ext cx="4498596" cy="3456347"/>
          </a:xfrm>
          <a:prstGeom prst="rect">
            <a:avLst/>
          </a:prstGeom>
        </p:spPr>
      </p:pic>
      <p:pic>
        <p:nvPicPr>
          <p:cNvPr id="6" name="Picture 5">
            <a:extLst>
              <a:ext uri="{FF2B5EF4-FFF2-40B4-BE49-F238E27FC236}">
                <a16:creationId xmlns:a16="http://schemas.microsoft.com/office/drawing/2014/main" id="{807387BC-6EA8-48B7-8C58-8C54EE6D76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7618" y="1690688"/>
            <a:ext cx="6669249" cy="4770276"/>
          </a:xfrm>
          <a:prstGeom prst="rect">
            <a:avLst/>
          </a:prstGeom>
        </p:spPr>
      </p:pic>
    </p:spTree>
    <p:extLst>
      <p:ext uri="{BB962C8B-B14F-4D97-AF65-F5344CB8AC3E}">
        <p14:creationId xmlns:p14="http://schemas.microsoft.com/office/powerpoint/2010/main" val="3232803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73934-0984-994E-820C-858362E15F3C}"/>
              </a:ext>
            </a:extLst>
          </p:cNvPr>
          <p:cNvSpPr>
            <a:spLocks noGrp="1"/>
          </p:cNvSpPr>
          <p:nvPr>
            <p:ph type="title"/>
          </p:nvPr>
        </p:nvSpPr>
        <p:spPr/>
        <p:txBody>
          <a:bodyPr>
            <a:normAutofit/>
          </a:bodyPr>
          <a:lstStyle/>
          <a:p>
            <a:pPr algn="ctr"/>
            <a:r>
              <a:rPr lang="en-US" dirty="0">
                <a:latin typeface="Times New Roman" panose="02020603050405020304" pitchFamily="18" charset="0"/>
                <a:cs typeface="Times New Roman" panose="02020603050405020304" pitchFamily="18" charset="0"/>
              </a:rPr>
              <a:t>Plot of monthly returns of all assets </a:t>
            </a:r>
          </a:p>
        </p:txBody>
      </p:sp>
      <p:sp>
        <p:nvSpPr>
          <p:cNvPr id="3" name="Content Placeholder 2">
            <a:extLst>
              <a:ext uri="{FF2B5EF4-FFF2-40B4-BE49-F238E27FC236}">
                <a16:creationId xmlns:a16="http://schemas.microsoft.com/office/drawing/2014/main" id="{3EB765A2-3EB1-C140-BA6C-2FE5E0F9BF44}"/>
              </a:ext>
            </a:extLst>
          </p:cNvPr>
          <p:cNvSpPr>
            <a:spLocks noGrp="1"/>
          </p:cNvSpPr>
          <p:nvPr>
            <p:ph idx="1"/>
          </p:nvPr>
        </p:nvSpPr>
        <p:spPr>
          <a:xfrm>
            <a:off x="838200" y="5747657"/>
            <a:ext cx="10515600" cy="1012738"/>
          </a:xfrm>
        </p:spPr>
        <p:txBody>
          <a:bodyPr numCol="2">
            <a:normAutofit fontScale="85000" lnSpcReduction="20000"/>
          </a:bodyPr>
          <a:lstStyle/>
          <a:p>
            <a:r>
              <a:rPr lang="en-US" sz="1600" dirty="0"/>
              <a:t>Data is too noisy – cannot conclude decisively.</a:t>
            </a:r>
          </a:p>
          <a:p>
            <a:r>
              <a:rPr lang="en-US" sz="1600" dirty="0"/>
              <a:t>All assets appear volatile and swing</a:t>
            </a:r>
          </a:p>
          <a:p>
            <a:r>
              <a:rPr lang="en-US" sz="1600" dirty="0"/>
              <a:t>Note: This only appeals to a day trader </a:t>
            </a:r>
          </a:p>
          <a:p>
            <a:r>
              <a:rPr lang="en-US" sz="1600" dirty="0"/>
              <a:t>Note: Long term investors are mostly interested in cumulative returns</a:t>
            </a:r>
          </a:p>
          <a:p>
            <a:r>
              <a:rPr lang="en-US" sz="1600" dirty="0">
                <a:solidFill>
                  <a:srgbClr val="FC7404"/>
                </a:solidFill>
              </a:rPr>
              <a:t>Note: Netflix in January 2012 starts its expansion in Europe, launching in the UK and Ireland. By September it has expanded to Scandinavian countries</a:t>
            </a:r>
          </a:p>
        </p:txBody>
      </p:sp>
      <p:pic>
        <p:nvPicPr>
          <p:cNvPr id="12" name="Picture 11" descr="A screenshot of a cell phone&#10;&#10;Description automatically generated">
            <a:extLst>
              <a:ext uri="{FF2B5EF4-FFF2-40B4-BE49-F238E27FC236}">
                <a16:creationId xmlns:a16="http://schemas.microsoft.com/office/drawing/2014/main" id="{70BDA700-1E2F-FB4F-8B85-C8FB56E78D12}"/>
              </a:ext>
            </a:extLst>
          </p:cNvPr>
          <p:cNvPicPr>
            <a:picLocks noChangeAspect="1"/>
          </p:cNvPicPr>
          <p:nvPr/>
        </p:nvPicPr>
        <p:blipFill rotWithShape="1">
          <a:blip r:embed="rId3">
            <a:extLst>
              <a:ext uri="{28A0092B-C50C-407E-A947-70E740481C1C}">
                <a14:useLocalDpi xmlns:a14="http://schemas.microsoft.com/office/drawing/2010/main" val="0"/>
              </a:ext>
            </a:extLst>
          </a:blip>
          <a:srcRect t="8088" b="5374"/>
          <a:stretch/>
        </p:blipFill>
        <p:spPr>
          <a:xfrm>
            <a:off x="-223283" y="1470581"/>
            <a:ext cx="11993526" cy="4185501"/>
          </a:xfrm>
          <a:prstGeom prst="rect">
            <a:avLst/>
          </a:prstGeom>
        </p:spPr>
      </p:pic>
    </p:spTree>
    <p:extLst>
      <p:ext uri="{BB962C8B-B14F-4D97-AF65-F5344CB8AC3E}">
        <p14:creationId xmlns:p14="http://schemas.microsoft.com/office/powerpoint/2010/main" val="4140830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BD501-67A4-D142-8459-724804779140}"/>
              </a:ext>
            </a:extLst>
          </p:cNvPr>
          <p:cNvSpPr>
            <a:spLocks noGrp="1"/>
          </p:cNvSpPr>
          <p:nvPr>
            <p:ph type="title"/>
          </p:nvPr>
        </p:nvSpPr>
        <p:spPr>
          <a:xfrm>
            <a:off x="838200" y="365125"/>
            <a:ext cx="10515600" cy="919145"/>
          </a:xfrm>
        </p:spPr>
        <p:txBody>
          <a:bodyPr>
            <a:normAutofit/>
          </a:bodyPr>
          <a:lstStyle/>
          <a:p>
            <a:pPr algn="ctr"/>
            <a:r>
              <a:rPr lang="en-US" dirty="0"/>
              <a:t>Monthly Return of 2 Oil &amp; Gas Assets </a:t>
            </a:r>
          </a:p>
        </p:txBody>
      </p:sp>
      <p:sp>
        <p:nvSpPr>
          <p:cNvPr id="3" name="Content Placeholder 2">
            <a:extLst>
              <a:ext uri="{FF2B5EF4-FFF2-40B4-BE49-F238E27FC236}">
                <a16:creationId xmlns:a16="http://schemas.microsoft.com/office/drawing/2014/main" id="{6389A364-1E15-6F49-B943-CD41378765D6}"/>
              </a:ext>
            </a:extLst>
          </p:cNvPr>
          <p:cNvSpPr>
            <a:spLocks noGrp="1"/>
          </p:cNvSpPr>
          <p:nvPr>
            <p:ph idx="1"/>
          </p:nvPr>
        </p:nvSpPr>
        <p:spPr>
          <a:xfrm>
            <a:off x="838200" y="1055669"/>
            <a:ext cx="10515600" cy="6062104"/>
          </a:xfrm>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a:p>
            <a:r>
              <a:rPr lang="en-US" dirty="0"/>
              <a:t>Note: can clearly see that both assets have similar positive and negative returns </a:t>
            </a:r>
          </a:p>
          <a:p>
            <a:pPr marL="0" indent="0">
              <a:buNone/>
            </a:pPr>
            <a:endParaRPr lang="en-US" dirty="0"/>
          </a:p>
        </p:txBody>
      </p:sp>
      <p:pic>
        <p:nvPicPr>
          <p:cNvPr id="10" name="Picture 9" descr="A screenshot of a cell phone&#10;&#10;Description automatically generated">
            <a:extLst>
              <a:ext uri="{FF2B5EF4-FFF2-40B4-BE49-F238E27FC236}">
                <a16:creationId xmlns:a16="http://schemas.microsoft.com/office/drawing/2014/main" id="{188E4981-A12E-364E-B3B0-2D62E271A016}"/>
              </a:ext>
            </a:extLst>
          </p:cNvPr>
          <p:cNvPicPr>
            <a:picLocks noChangeAspect="1"/>
          </p:cNvPicPr>
          <p:nvPr/>
        </p:nvPicPr>
        <p:blipFill rotWithShape="1">
          <a:blip r:embed="rId3">
            <a:extLst>
              <a:ext uri="{28A0092B-C50C-407E-A947-70E740481C1C}">
                <a14:useLocalDpi xmlns:a14="http://schemas.microsoft.com/office/drawing/2010/main" val="0"/>
              </a:ext>
            </a:extLst>
          </a:blip>
          <a:srcRect l="3443" r="9672"/>
          <a:stretch/>
        </p:blipFill>
        <p:spPr>
          <a:xfrm>
            <a:off x="602671" y="1792430"/>
            <a:ext cx="5602939" cy="3273135"/>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C312CEEA-65EE-6748-8F71-FF19332BF257}"/>
              </a:ext>
            </a:extLst>
          </p:cNvPr>
          <p:cNvPicPr>
            <a:picLocks noChangeAspect="1"/>
          </p:cNvPicPr>
          <p:nvPr/>
        </p:nvPicPr>
        <p:blipFill rotWithShape="1">
          <a:blip r:embed="rId4">
            <a:extLst>
              <a:ext uri="{28A0092B-C50C-407E-A947-70E740481C1C}">
                <a14:useLocalDpi xmlns:a14="http://schemas.microsoft.com/office/drawing/2010/main" val="0"/>
              </a:ext>
            </a:extLst>
          </a:blip>
          <a:srcRect l="6433" r="5704"/>
          <a:stretch/>
        </p:blipFill>
        <p:spPr>
          <a:xfrm>
            <a:off x="6398455" y="1399846"/>
            <a:ext cx="4762500" cy="4058305"/>
          </a:xfrm>
          <a:prstGeom prst="rect">
            <a:avLst/>
          </a:prstGeom>
        </p:spPr>
      </p:pic>
    </p:spTree>
    <p:extLst>
      <p:ext uri="{BB962C8B-B14F-4D97-AF65-F5344CB8AC3E}">
        <p14:creationId xmlns:p14="http://schemas.microsoft.com/office/powerpoint/2010/main" val="215525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B362E-1447-4D39-A4EB-054D49E839C2}"/>
              </a:ext>
            </a:extLst>
          </p:cNvPr>
          <p:cNvSpPr>
            <a:spLocks noGrp="1"/>
          </p:cNvSpPr>
          <p:nvPr>
            <p:ph type="title"/>
          </p:nvPr>
        </p:nvSpPr>
        <p:spPr/>
        <p:txBody>
          <a:bodyPr>
            <a:normAutofit/>
          </a:bodyPr>
          <a:lstStyle/>
          <a:p>
            <a:pPr algn="ctr"/>
            <a:r>
              <a:rPr lang="en-US" dirty="0">
                <a:latin typeface="Times New Roman" panose="02020603050405020304" pitchFamily="18" charset="0"/>
                <a:cs typeface="Times New Roman" panose="02020603050405020304" pitchFamily="18" charset="0"/>
              </a:rPr>
              <a:t>Plot of Cumulative Returns of all Assets</a:t>
            </a:r>
          </a:p>
        </p:txBody>
      </p:sp>
      <p:pic>
        <p:nvPicPr>
          <p:cNvPr id="8" name="Content Placeholder 7" descr="A close up of a map&#10;&#10;Description automatically generated">
            <a:extLst>
              <a:ext uri="{FF2B5EF4-FFF2-40B4-BE49-F238E27FC236}">
                <a16:creationId xmlns:a16="http://schemas.microsoft.com/office/drawing/2014/main" id="{B0763B55-A8C0-4A44-A076-9F321915D99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88372" y="1392865"/>
            <a:ext cx="7045036" cy="3856858"/>
          </a:xfrm>
        </p:spPr>
      </p:pic>
      <p:pic>
        <p:nvPicPr>
          <p:cNvPr id="7" name="Picture 6">
            <a:extLst>
              <a:ext uri="{FF2B5EF4-FFF2-40B4-BE49-F238E27FC236}">
                <a16:creationId xmlns:a16="http://schemas.microsoft.com/office/drawing/2014/main" id="{0F25FF4A-3A98-4E7E-977C-4F97970F7B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8064" y="1392865"/>
            <a:ext cx="6182590" cy="3715679"/>
          </a:xfrm>
          <a:prstGeom prst="rect">
            <a:avLst/>
          </a:prstGeom>
        </p:spPr>
      </p:pic>
      <p:sp>
        <p:nvSpPr>
          <p:cNvPr id="9" name="TextBox 8">
            <a:extLst>
              <a:ext uri="{FF2B5EF4-FFF2-40B4-BE49-F238E27FC236}">
                <a16:creationId xmlns:a16="http://schemas.microsoft.com/office/drawing/2014/main" id="{66CC7D55-3D58-44A3-BA3F-9D358C20AE86}"/>
              </a:ext>
            </a:extLst>
          </p:cNvPr>
          <p:cNvSpPr txBox="1"/>
          <p:nvPr/>
        </p:nvSpPr>
        <p:spPr>
          <a:xfrm>
            <a:off x="1828800" y="5465135"/>
            <a:ext cx="8138504"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As shown on the line plot Netflix has the highest Cumulative returns out of all the Assets</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Due to an extreme amount of noise on the rest of the assets a Bar chart was made</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Bar chart shows clearer difference in the Cumulative Returns of Netflix compared to all the other Assets</a:t>
            </a:r>
          </a:p>
        </p:txBody>
      </p:sp>
    </p:spTree>
    <p:extLst>
      <p:ext uri="{BB962C8B-B14F-4D97-AF65-F5344CB8AC3E}">
        <p14:creationId xmlns:p14="http://schemas.microsoft.com/office/powerpoint/2010/main" val="4115902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EE99F-B8A6-1549-8B17-30A6DD1D331F}"/>
              </a:ext>
            </a:extLst>
          </p:cNvPr>
          <p:cNvSpPr>
            <a:spLocks noGrp="1"/>
          </p:cNvSpPr>
          <p:nvPr>
            <p:ph type="title"/>
          </p:nvPr>
        </p:nvSpPr>
        <p:spPr>
          <a:xfrm>
            <a:off x="838200" y="365126"/>
            <a:ext cx="10515600" cy="1111784"/>
          </a:xfrm>
        </p:spPr>
        <p:txBody>
          <a:bodyPr>
            <a:normAutofit fontScale="90000"/>
          </a:bodyPr>
          <a:lstStyle/>
          <a:p>
            <a:pPr algn="ctr"/>
            <a:r>
              <a:rPr lang="en-US" dirty="0"/>
              <a:t>Cumulative Return of all assets for the 10 years </a:t>
            </a:r>
          </a:p>
        </p:txBody>
      </p:sp>
      <p:sp>
        <p:nvSpPr>
          <p:cNvPr id="3" name="Content Placeholder 2">
            <a:extLst>
              <a:ext uri="{FF2B5EF4-FFF2-40B4-BE49-F238E27FC236}">
                <a16:creationId xmlns:a16="http://schemas.microsoft.com/office/drawing/2014/main" id="{B05DB370-19CB-084C-95F2-52C4C6313F79}"/>
              </a:ext>
            </a:extLst>
          </p:cNvPr>
          <p:cNvSpPr>
            <a:spLocks noGrp="1"/>
          </p:cNvSpPr>
          <p:nvPr>
            <p:ph idx="1"/>
          </p:nvPr>
        </p:nvSpPr>
        <p:spPr>
          <a:xfrm>
            <a:off x="1048229" y="2198601"/>
            <a:ext cx="4791961" cy="1230399"/>
          </a:xfrm>
        </p:spPr>
        <p:txBody>
          <a:bodyPr>
            <a:normAutofit/>
          </a:bodyPr>
          <a:lstStyle/>
          <a:p>
            <a:r>
              <a:rPr lang="en-US" sz="1800" dirty="0"/>
              <a:t>All assets have &gt;100% return within 10 years</a:t>
            </a:r>
          </a:p>
          <a:p>
            <a:r>
              <a:rPr lang="en-US" sz="1800" dirty="0"/>
              <a:t>The best performing asset return  &gt;300%</a:t>
            </a:r>
          </a:p>
          <a:p>
            <a:r>
              <a:rPr lang="en-US" sz="1800" dirty="0"/>
              <a:t>The least performing asset return  ~150%</a:t>
            </a:r>
          </a:p>
        </p:txBody>
      </p:sp>
      <p:pic>
        <p:nvPicPr>
          <p:cNvPr id="8" name="Picture 7" descr="A close up of a map&#10;&#10;Description automatically generated">
            <a:extLst>
              <a:ext uri="{FF2B5EF4-FFF2-40B4-BE49-F238E27FC236}">
                <a16:creationId xmlns:a16="http://schemas.microsoft.com/office/drawing/2014/main" id="{6E64082B-7B2F-1748-9BCD-90A0B36FA7CE}"/>
              </a:ext>
            </a:extLst>
          </p:cNvPr>
          <p:cNvPicPr>
            <a:picLocks noChangeAspect="1"/>
          </p:cNvPicPr>
          <p:nvPr/>
        </p:nvPicPr>
        <p:blipFill rotWithShape="1">
          <a:blip r:embed="rId3">
            <a:extLst>
              <a:ext uri="{28A0092B-C50C-407E-A947-70E740481C1C}">
                <a14:useLocalDpi xmlns:a14="http://schemas.microsoft.com/office/drawing/2010/main" val="0"/>
              </a:ext>
            </a:extLst>
          </a:blip>
          <a:srcRect l="5754" t="7842" r="975" b="5324"/>
          <a:stretch/>
        </p:blipFill>
        <p:spPr>
          <a:xfrm>
            <a:off x="5840190" y="1249907"/>
            <a:ext cx="5303581" cy="3291671"/>
          </a:xfrm>
          <a:prstGeom prst="rect">
            <a:avLst/>
          </a:prstGeom>
        </p:spPr>
      </p:pic>
      <p:graphicFrame>
        <p:nvGraphicFramePr>
          <p:cNvPr id="11" name="Table 10">
            <a:extLst>
              <a:ext uri="{FF2B5EF4-FFF2-40B4-BE49-F238E27FC236}">
                <a16:creationId xmlns:a16="http://schemas.microsoft.com/office/drawing/2014/main" id="{82B05766-CB26-0247-A8E9-5B090A7B0E21}"/>
              </a:ext>
            </a:extLst>
          </p:cNvPr>
          <p:cNvGraphicFramePr>
            <a:graphicFrameLocks noGrp="1"/>
          </p:cNvGraphicFramePr>
          <p:nvPr>
            <p:extLst>
              <p:ext uri="{D42A27DB-BD31-4B8C-83A1-F6EECF244321}">
                <p14:modId xmlns:p14="http://schemas.microsoft.com/office/powerpoint/2010/main" val="793995991"/>
              </p:ext>
            </p:extLst>
          </p:nvPr>
        </p:nvGraphicFramePr>
        <p:xfrm>
          <a:off x="875021" y="5608092"/>
          <a:ext cx="10197663" cy="884779"/>
        </p:xfrm>
        <a:graphic>
          <a:graphicData uri="http://schemas.openxmlformats.org/drawingml/2006/table">
            <a:tbl>
              <a:tblPr/>
              <a:tblGrid>
                <a:gridCol w="485603">
                  <a:extLst>
                    <a:ext uri="{9D8B030D-6E8A-4147-A177-3AD203B41FA5}">
                      <a16:colId xmlns:a16="http://schemas.microsoft.com/office/drawing/2014/main" val="107439923"/>
                    </a:ext>
                  </a:extLst>
                </a:gridCol>
                <a:gridCol w="485603">
                  <a:extLst>
                    <a:ext uri="{9D8B030D-6E8A-4147-A177-3AD203B41FA5}">
                      <a16:colId xmlns:a16="http://schemas.microsoft.com/office/drawing/2014/main" val="2961509559"/>
                    </a:ext>
                  </a:extLst>
                </a:gridCol>
                <a:gridCol w="485603">
                  <a:extLst>
                    <a:ext uri="{9D8B030D-6E8A-4147-A177-3AD203B41FA5}">
                      <a16:colId xmlns:a16="http://schemas.microsoft.com/office/drawing/2014/main" val="4155848140"/>
                    </a:ext>
                  </a:extLst>
                </a:gridCol>
                <a:gridCol w="485603">
                  <a:extLst>
                    <a:ext uri="{9D8B030D-6E8A-4147-A177-3AD203B41FA5}">
                      <a16:colId xmlns:a16="http://schemas.microsoft.com/office/drawing/2014/main" val="4104090202"/>
                    </a:ext>
                  </a:extLst>
                </a:gridCol>
                <a:gridCol w="485603">
                  <a:extLst>
                    <a:ext uri="{9D8B030D-6E8A-4147-A177-3AD203B41FA5}">
                      <a16:colId xmlns:a16="http://schemas.microsoft.com/office/drawing/2014/main" val="3548580572"/>
                    </a:ext>
                  </a:extLst>
                </a:gridCol>
                <a:gridCol w="485603">
                  <a:extLst>
                    <a:ext uri="{9D8B030D-6E8A-4147-A177-3AD203B41FA5}">
                      <a16:colId xmlns:a16="http://schemas.microsoft.com/office/drawing/2014/main" val="1516925529"/>
                    </a:ext>
                  </a:extLst>
                </a:gridCol>
                <a:gridCol w="485603">
                  <a:extLst>
                    <a:ext uri="{9D8B030D-6E8A-4147-A177-3AD203B41FA5}">
                      <a16:colId xmlns:a16="http://schemas.microsoft.com/office/drawing/2014/main" val="1619462281"/>
                    </a:ext>
                  </a:extLst>
                </a:gridCol>
                <a:gridCol w="485603">
                  <a:extLst>
                    <a:ext uri="{9D8B030D-6E8A-4147-A177-3AD203B41FA5}">
                      <a16:colId xmlns:a16="http://schemas.microsoft.com/office/drawing/2014/main" val="55664842"/>
                    </a:ext>
                  </a:extLst>
                </a:gridCol>
                <a:gridCol w="485603">
                  <a:extLst>
                    <a:ext uri="{9D8B030D-6E8A-4147-A177-3AD203B41FA5}">
                      <a16:colId xmlns:a16="http://schemas.microsoft.com/office/drawing/2014/main" val="206051703"/>
                    </a:ext>
                  </a:extLst>
                </a:gridCol>
                <a:gridCol w="485603">
                  <a:extLst>
                    <a:ext uri="{9D8B030D-6E8A-4147-A177-3AD203B41FA5}">
                      <a16:colId xmlns:a16="http://schemas.microsoft.com/office/drawing/2014/main" val="329853129"/>
                    </a:ext>
                  </a:extLst>
                </a:gridCol>
                <a:gridCol w="485603">
                  <a:extLst>
                    <a:ext uri="{9D8B030D-6E8A-4147-A177-3AD203B41FA5}">
                      <a16:colId xmlns:a16="http://schemas.microsoft.com/office/drawing/2014/main" val="3537445867"/>
                    </a:ext>
                  </a:extLst>
                </a:gridCol>
                <a:gridCol w="485603">
                  <a:extLst>
                    <a:ext uri="{9D8B030D-6E8A-4147-A177-3AD203B41FA5}">
                      <a16:colId xmlns:a16="http://schemas.microsoft.com/office/drawing/2014/main" val="1846104167"/>
                    </a:ext>
                  </a:extLst>
                </a:gridCol>
                <a:gridCol w="485603">
                  <a:extLst>
                    <a:ext uri="{9D8B030D-6E8A-4147-A177-3AD203B41FA5}">
                      <a16:colId xmlns:a16="http://schemas.microsoft.com/office/drawing/2014/main" val="558974005"/>
                    </a:ext>
                  </a:extLst>
                </a:gridCol>
                <a:gridCol w="485603">
                  <a:extLst>
                    <a:ext uri="{9D8B030D-6E8A-4147-A177-3AD203B41FA5}">
                      <a16:colId xmlns:a16="http://schemas.microsoft.com/office/drawing/2014/main" val="892102705"/>
                    </a:ext>
                  </a:extLst>
                </a:gridCol>
                <a:gridCol w="485603">
                  <a:extLst>
                    <a:ext uri="{9D8B030D-6E8A-4147-A177-3AD203B41FA5}">
                      <a16:colId xmlns:a16="http://schemas.microsoft.com/office/drawing/2014/main" val="2416091406"/>
                    </a:ext>
                  </a:extLst>
                </a:gridCol>
                <a:gridCol w="485603">
                  <a:extLst>
                    <a:ext uri="{9D8B030D-6E8A-4147-A177-3AD203B41FA5}">
                      <a16:colId xmlns:a16="http://schemas.microsoft.com/office/drawing/2014/main" val="3873077688"/>
                    </a:ext>
                  </a:extLst>
                </a:gridCol>
                <a:gridCol w="485603">
                  <a:extLst>
                    <a:ext uri="{9D8B030D-6E8A-4147-A177-3AD203B41FA5}">
                      <a16:colId xmlns:a16="http://schemas.microsoft.com/office/drawing/2014/main" val="3359626902"/>
                    </a:ext>
                  </a:extLst>
                </a:gridCol>
                <a:gridCol w="485603">
                  <a:extLst>
                    <a:ext uri="{9D8B030D-6E8A-4147-A177-3AD203B41FA5}">
                      <a16:colId xmlns:a16="http://schemas.microsoft.com/office/drawing/2014/main" val="1947898792"/>
                    </a:ext>
                  </a:extLst>
                </a:gridCol>
                <a:gridCol w="485603">
                  <a:extLst>
                    <a:ext uri="{9D8B030D-6E8A-4147-A177-3AD203B41FA5}">
                      <a16:colId xmlns:a16="http://schemas.microsoft.com/office/drawing/2014/main" val="1899360789"/>
                    </a:ext>
                  </a:extLst>
                </a:gridCol>
                <a:gridCol w="485603">
                  <a:extLst>
                    <a:ext uri="{9D8B030D-6E8A-4147-A177-3AD203B41FA5}">
                      <a16:colId xmlns:a16="http://schemas.microsoft.com/office/drawing/2014/main" val="3170604692"/>
                    </a:ext>
                  </a:extLst>
                </a:gridCol>
                <a:gridCol w="485603">
                  <a:extLst>
                    <a:ext uri="{9D8B030D-6E8A-4147-A177-3AD203B41FA5}">
                      <a16:colId xmlns:a16="http://schemas.microsoft.com/office/drawing/2014/main" val="2048621501"/>
                    </a:ext>
                  </a:extLst>
                </a:gridCol>
              </a:tblGrid>
              <a:tr h="126397">
                <a:tc>
                  <a:txBody>
                    <a:bodyPr/>
                    <a:lstStyle/>
                    <a:p>
                      <a:pPr algn="l" fontAlgn="b"/>
                      <a:endParaRPr lang="en-US" sz="700" b="0" i="0" u="none" strike="noStrike">
                        <a:solidFill>
                          <a:srgbClr val="000000"/>
                        </a:solidFill>
                        <a:effectLst/>
                        <a:latin typeface="Calibri" panose="020F0502020204030204" pitchFamily="34" charset="0"/>
                      </a:endParaRPr>
                    </a:p>
                  </a:txBody>
                  <a:tcPr marL="5778" marR="5778" marT="57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SP500</a:t>
                      </a:r>
                    </a:p>
                  </a:txBody>
                  <a:tcPr marL="5778" marR="5778" marT="57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AAL</a:t>
                      </a:r>
                    </a:p>
                  </a:txBody>
                  <a:tcPr marL="5778" marR="5778" marT="57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BAC</a:t>
                      </a:r>
                    </a:p>
                  </a:txBody>
                  <a:tcPr marL="5778" marR="5778" marT="57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COST</a:t>
                      </a:r>
                    </a:p>
                  </a:txBody>
                  <a:tcPr marL="5778" marR="5778" marT="57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CVX</a:t>
                      </a:r>
                    </a:p>
                  </a:txBody>
                  <a:tcPr marL="5778" marR="5778" marT="57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CL</a:t>
                      </a:r>
                    </a:p>
                  </a:txBody>
                  <a:tcPr marL="5778" marR="5778" marT="57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DAL</a:t>
                      </a:r>
                    </a:p>
                  </a:txBody>
                  <a:tcPr marL="5778" marR="5778" marT="57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DIS</a:t>
                      </a:r>
                    </a:p>
                  </a:txBody>
                  <a:tcPr marL="5778" marR="5778" marT="57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JNJ</a:t>
                      </a:r>
                    </a:p>
                  </a:txBody>
                  <a:tcPr marL="5778" marR="5778" marT="57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KO</a:t>
                      </a:r>
                    </a:p>
                  </a:txBody>
                  <a:tcPr marL="5778" marR="5778" marT="57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MCD</a:t>
                      </a:r>
                    </a:p>
                  </a:txBody>
                  <a:tcPr marL="5778" marR="5778" marT="57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PEP</a:t>
                      </a:r>
                    </a:p>
                  </a:txBody>
                  <a:tcPr marL="5778" marR="5778" marT="57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PFE</a:t>
                      </a:r>
                    </a:p>
                  </a:txBody>
                  <a:tcPr marL="5778" marR="5778" marT="57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PG</a:t>
                      </a:r>
                    </a:p>
                  </a:txBody>
                  <a:tcPr marL="5778" marR="5778" marT="57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SBUX</a:t>
                      </a:r>
                    </a:p>
                  </a:txBody>
                  <a:tcPr marL="5778" marR="5778" marT="57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T</a:t>
                      </a:r>
                    </a:p>
                  </a:txBody>
                  <a:tcPr marL="5778" marR="5778" marT="57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TMUS</a:t>
                      </a:r>
                    </a:p>
                  </a:txBody>
                  <a:tcPr marL="5778" marR="5778" marT="57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WFC</a:t>
                      </a:r>
                    </a:p>
                  </a:txBody>
                  <a:tcPr marL="5778" marR="5778" marT="57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WMT</a:t>
                      </a:r>
                    </a:p>
                  </a:txBody>
                  <a:tcPr marL="5778" marR="5778" marT="57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XOM</a:t>
                      </a:r>
                    </a:p>
                  </a:txBody>
                  <a:tcPr marL="5778" marR="5778" marT="5778" marB="0" anchor="b">
                    <a:lnL>
                      <a:noFill/>
                    </a:lnL>
                    <a:lnR>
                      <a:noFill/>
                    </a:lnR>
                    <a:lnT>
                      <a:noFill/>
                    </a:lnT>
                    <a:lnB>
                      <a:noFill/>
                    </a:lnB>
                  </a:tcPr>
                </a:tc>
                <a:extLst>
                  <a:ext uri="{0D108BD9-81ED-4DB2-BD59-A6C34878D82A}">
                    <a16:rowId xmlns:a16="http://schemas.microsoft.com/office/drawing/2014/main" val="2964631267"/>
                  </a:ext>
                </a:extLst>
              </a:tr>
              <a:tr h="126397">
                <a:tc>
                  <a:txBody>
                    <a:bodyPr/>
                    <a:lstStyle/>
                    <a:p>
                      <a:pPr algn="l" fontAlgn="b"/>
                      <a:r>
                        <a:rPr lang="en-US" sz="700" b="0" i="0" u="none" strike="noStrike">
                          <a:solidFill>
                            <a:srgbClr val="000000"/>
                          </a:solidFill>
                          <a:effectLst/>
                          <a:latin typeface="Calibri" panose="020F0502020204030204" pitchFamily="34" charset="0"/>
                        </a:rPr>
                        <a:t>count</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778" marR="5778" marT="5778" marB="0" anchor="b">
                    <a:lnL>
                      <a:noFill/>
                    </a:lnL>
                    <a:lnR>
                      <a:noFill/>
                    </a:lnR>
                    <a:lnT>
                      <a:noFill/>
                    </a:lnT>
                    <a:lnB>
                      <a:noFill/>
                    </a:lnB>
                  </a:tcPr>
                </a:tc>
                <a:tc>
                  <a:txBody>
                    <a:bodyPr/>
                    <a:lstStyle/>
                    <a:p>
                      <a:pPr algn="r" fontAlgn="b"/>
                      <a:r>
                        <a:rPr lang="en-US" sz="700" b="0" i="0" u="none" strike="noStrike" dirty="0">
                          <a:solidFill>
                            <a:srgbClr val="000000"/>
                          </a:solidFill>
                          <a:effectLst/>
                          <a:latin typeface="Calibri" panose="020F0502020204030204" pitchFamily="34" charset="0"/>
                        </a:rPr>
                        <a:t>119</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778" marR="5778" marT="5778" marB="0" anchor="b">
                    <a:lnL>
                      <a:noFill/>
                    </a:lnL>
                    <a:lnR>
                      <a:noFill/>
                    </a:lnR>
                    <a:lnT>
                      <a:noFill/>
                    </a:lnT>
                    <a:lnB>
                      <a:noFill/>
                    </a:lnB>
                  </a:tcPr>
                </a:tc>
                <a:extLst>
                  <a:ext uri="{0D108BD9-81ED-4DB2-BD59-A6C34878D82A}">
                    <a16:rowId xmlns:a16="http://schemas.microsoft.com/office/drawing/2014/main" val="2606650428"/>
                  </a:ext>
                </a:extLst>
              </a:tr>
              <a:tr h="126397">
                <a:tc>
                  <a:txBody>
                    <a:bodyPr/>
                    <a:lstStyle/>
                    <a:p>
                      <a:pPr algn="l" fontAlgn="b"/>
                      <a:r>
                        <a:rPr lang="en-US" sz="700" b="0" i="0" u="none" strike="noStrike">
                          <a:solidFill>
                            <a:srgbClr val="000000"/>
                          </a:solidFill>
                          <a:effectLst/>
                          <a:latin typeface="Calibri" panose="020F0502020204030204" pitchFamily="34" charset="0"/>
                        </a:rPr>
                        <a:t>mean</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1.83104765</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5.53372755</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1.26526476</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2.84832641</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1.80156984</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1.95091572</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2.8624747</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3.05537718</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1.90291562</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1.97400452</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2.3410098</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1.89488274</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1.98016985</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1.53533459</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4.58845047</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1.8584931</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4.31434975</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1.74249642</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1.62959201</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1.53656463</a:t>
                      </a:r>
                    </a:p>
                  </a:txBody>
                  <a:tcPr marL="5778" marR="5778" marT="5778" marB="0" anchor="b">
                    <a:lnL>
                      <a:noFill/>
                    </a:lnL>
                    <a:lnR>
                      <a:noFill/>
                    </a:lnR>
                    <a:lnT>
                      <a:noFill/>
                    </a:lnT>
                    <a:lnB>
                      <a:noFill/>
                    </a:lnB>
                  </a:tcPr>
                </a:tc>
                <a:extLst>
                  <a:ext uri="{0D108BD9-81ED-4DB2-BD59-A6C34878D82A}">
                    <a16:rowId xmlns:a16="http://schemas.microsoft.com/office/drawing/2014/main" val="1604959834"/>
                  </a:ext>
                </a:extLst>
              </a:tr>
              <a:tr h="126397">
                <a:tc>
                  <a:txBody>
                    <a:bodyPr/>
                    <a:lstStyle/>
                    <a:p>
                      <a:pPr algn="l" fontAlgn="b"/>
                      <a:r>
                        <a:rPr lang="en-US" sz="700" b="0" i="0" u="none" strike="noStrike">
                          <a:solidFill>
                            <a:srgbClr val="000000"/>
                          </a:solidFill>
                          <a:effectLst/>
                          <a:latin typeface="Calibri" panose="020F0502020204030204" pitchFamily="34" charset="0"/>
                        </a:rPr>
                        <a:t>std</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0.53047462</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3.00531932</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0.57620666</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1.41337537</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0.37542312</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0.51630954</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1.5809339</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1.27774506</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0.6720489</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0.52503617</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1.02257909</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0.6034693</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0.6619695</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0.41835587</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2.38018104</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0.42382978</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2.35749814</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0.50846301</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0.48798236</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0.21729116</a:t>
                      </a:r>
                    </a:p>
                  </a:txBody>
                  <a:tcPr marL="5778" marR="5778" marT="5778" marB="0" anchor="b">
                    <a:lnL>
                      <a:noFill/>
                    </a:lnL>
                    <a:lnR>
                      <a:noFill/>
                    </a:lnR>
                    <a:lnT>
                      <a:noFill/>
                    </a:lnT>
                    <a:lnB>
                      <a:noFill/>
                    </a:lnB>
                  </a:tcPr>
                </a:tc>
                <a:extLst>
                  <a:ext uri="{0D108BD9-81ED-4DB2-BD59-A6C34878D82A}">
                    <a16:rowId xmlns:a16="http://schemas.microsoft.com/office/drawing/2014/main" val="912005252"/>
                  </a:ext>
                </a:extLst>
              </a:tr>
              <a:tr h="126397">
                <a:tc>
                  <a:txBody>
                    <a:bodyPr/>
                    <a:lstStyle/>
                    <a:p>
                      <a:pPr algn="l" fontAlgn="b"/>
                      <a:r>
                        <a:rPr lang="en-US" sz="700" b="0" i="0" u="none" strike="noStrike">
                          <a:solidFill>
                            <a:srgbClr val="000000"/>
                          </a:solidFill>
                          <a:effectLst/>
                          <a:latin typeface="Calibri" panose="020F0502020204030204" pitchFamily="34" charset="0"/>
                        </a:rPr>
                        <a:t>min</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0.96377553</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0.88595174</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0.36156827</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0.95704021</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0.95987346</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0.96568292</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0.60883842</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1.06</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0.91783</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0.93958825</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1.02</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1.02606134</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0.78036859</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0.98843231</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1.05</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0.9879012</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0.82458208</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0.91060372</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0.89699433</a:t>
                      </a:r>
                    </a:p>
                  </a:txBody>
                  <a:tcPr marL="5778" marR="5778" marT="5778" marB="0" anchor="b">
                    <a:lnL>
                      <a:noFill/>
                    </a:lnL>
                    <a:lnR>
                      <a:noFill/>
                    </a:lnR>
                    <a:lnT>
                      <a:noFill/>
                    </a:lnT>
                    <a:lnB>
                      <a:noFill/>
                    </a:lnB>
                  </a:tcPr>
                </a:tc>
                <a:extLst>
                  <a:ext uri="{0D108BD9-81ED-4DB2-BD59-A6C34878D82A}">
                    <a16:rowId xmlns:a16="http://schemas.microsoft.com/office/drawing/2014/main" val="4128827133"/>
                  </a:ext>
                </a:extLst>
              </a:tr>
              <a:tr h="126397">
                <a:tc>
                  <a:txBody>
                    <a:bodyPr/>
                    <a:lstStyle/>
                    <a:p>
                      <a:pPr algn="l" fontAlgn="b"/>
                      <a:r>
                        <a:rPr lang="en-US" sz="700" b="0" i="0" u="none" strike="noStrike" dirty="0">
                          <a:solidFill>
                            <a:srgbClr val="000000"/>
                          </a:solidFill>
                          <a:effectLst/>
                          <a:latin typeface="Calibri" panose="020F0502020204030204" pitchFamily="34" charset="0"/>
                        </a:rPr>
                        <a:t>max</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2.93820531</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10.4623426</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2.6299749</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6.50902856</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2.44543175</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2.66587586</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5.41850951</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5.75583508</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3.14842513</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3.20936811</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4.81955</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3.15983786</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3.3337903</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2.76782565</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10.7465934</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2.6625178</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9.22560132</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2.72763518</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2.90068771</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1.83651027</a:t>
                      </a:r>
                    </a:p>
                  </a:txBody>
                  <a:tcPr marL="5778" marR="5778" marT="5778" marB="0" anchor="b">
                    <a:lnL>
                      <a:noFill/>
                    </a:lnL>
                    <a:lnR>
                      <a:noFill/>
                    </a:lnR>
                    <a:lnT>
                      <a:noFill/>
                    </a:lnT>
                    <a:lnB>
                      <a:noFill/>
                    </a:lnB>
                  </a:tcPr>
                </a:tc>
                <a:extLst>
                  <a:ext uri="{0D108BD9-81ED-4DB2-BD59-A6C34878D82A}">
                    <a16:rowId xmlns:a16="http://schemas.microsoft.com/office/drawing/2014/main" val="3047816482"/>
                  </a:ext>
                </a:extLst>
              </a:tr>
              <a:tr h="126397">
                <a:tc>
                  <a:txBody>
                    <a:bodyPr/>
                    <a:lstStyle/>
                    <a:p>
                      <a:pPr algn="l" fontAlgn="b"/>
                      <a:r>
                        <a:rPr lang="en-US" sz="700" b="0" i="0" u="none" strike="noStrike">
                          <a:solidFill>
                            <a:srgbClr val="000000"/>
                          </a:solidFill>
                          <a:effectLst/>
                          <a:latin typeface="Calibri" panose="020F0502020204030204" pitchFamily="34" charset="0"/>
                        </a:rPr>
                        <a:t>ave_max = </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4.46817731</a:t>
                      </a:r>
                    </a:p>
                  </a:txBody>
                  <a:tcPr marL="5778" marR="5778" marT="5778" marB="0" anchor="b">
                    <a:lnL>
                      <a:noFill/>
                    </a:lnL>
                    <a:lnR>
                      <a:noFill/>
                    </a:lnR>
                    <a:lnT>
                      <a:noFill/>
                    </a:lnT>
                    <a:lnB>
                      <a:noFill/>
                    </a:lnB>
                    <a:solidFill>
                      <a:srgbClr val="FFFF00"/>
                    </a:solidFill>
                  </a:tcPr>
                </a:tc>
                <a:tc>
                  <a:txBody>
                    <a:bodyPr/>
                    <a:lstStyle/>
                    <a:p>
                      <a:pPr algn="l" fontAlgn="b"/>
                      <a:endParaRPr lang="en-US" sz="700" b="0" i="0" u="none" strike="noStrike">
                        <a:solidFill>
                          <a:srgbClr val="000000"/>
                        </a:solidFill>
                        <a:effectLst/>
                        <a:latin typeface="Calibri" panose="020F0502020204030204" pitchFamily="34" charset="0"/>
                      </a:endParaRPr>
                    </a:p>
                  </a:txBody>
                  <a:tcPr marL="5778" marR="5778" marT="5778"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778" marR="5778" marT="5778"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778" marR="5778" marT="5778"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778" marR="5778" marT="5778"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778" marR="5778" marT="5778"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778" marR="5778" marT="5778"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778" marR="5778" marT="5778"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778" marR="5778" marT="5778"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778" marR="5778" marT="5778" marB="0" anchor="b">
                    <a:lnL>
                      <a:noFill/>
                    </a:lnL>
                    <a:lnR>
                      <a:noFill/>
                    </a:lnR>
                    <a:lnT>
                      <a:noFill/>
                    </a:lnT>
                    <a:lnB>
                      <a:noFill/>
                    </a:lnB>
                  </a:tcPr>
                </a:tc>
                <a:tc>
                  <a:txBody>
                    <a:bodyPr/>
                    <a:lstStyle/>
                    <a:p>
                      <a:pPr algn="l" fontAlgn="b"/>
                      <a:endParaRPr lang="en-US" sz="700" b="0" i="0" u="none" strike="noStrike" dirty="0">
                        <a:solidFill>
                          <a:srgbClr val="000000"/>
                        </a:solidFill>
                        <a:effectLst/>
                        <a:latin typeface="Calibri" panose="020F0502020204030204" pitchFamily="34" charset="0"/>
                      </a:endParaRPr>
                    </a:p>
                  </a:txBody>
                  <a:tcPr marL="5778" marR="5778" marT="5778"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778" marR="5778" marT="5778"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778" marR="5778" marT="5778"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778" marR="5778" marT="5778"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778" marR="5778" marT="5778"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778" marR="5778" marT="5778"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778" marR="5778" marT="5778"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778" marR="5778" marT="5778"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778" marR="5778" marT="5778" marB="0" anchor="b">
                    <a:lnL>
                      <a:noFill/>
                    </a:lnL>
                    <a:lnR>
                      <a:noFill/>
                    </a:lnR>
                    <a:lnT>
                      <a:noFill/>
                    </a:lnT>
                    <a:lnB>
                      <a:noFill/>
                    </a:lnB>
                  </a:tcPr>
                </a:tc>
                <a:tc>
                  <a:txBody>
                    <a:bodyPr/>
                    <a:lstStyle/>
                    <a:p>
                      <a:pPr algn="l" fontAlgn="b"/>
                      <a:endParaRPr lang="en-US" sz="700" b="0" i="0" u="none" strike="noStrike" dirty="0">
                        <a:solidFill>
                          <a:srgbClr val="000000"/>
                        </a:solidFill>
                        <a:effectLst/>
                        <a:latin typeface="Calibri" panose="020F0502020204030204" pitchFamily="34" charset="0"/>
                      </a:endParaRPr>
                    </a:p>
                  </a:txBody>
                  <a:tcPr marL="5778" marR="5778" marT="5778" marB="0" anchor="b">
                    <a:lnL>
                      <a:noFill/>
                    </a:lnL>
                    <a:lnR>
                      <a:noFill/>
                    </a:lnR>
                    <a:lnT>
                      <a:noFill/>
                    </a:lnT>
                    <a:lnB>
                      <a:noFill/>
                    </a:lnB>
                  </a:tcPr>
                </a:tc>
                <a:extLst>
                  <a:ext uri="{0D108BD9-81ED-4DB2-BD59-A6C34878D82A}">
                    <a16:rowId xmlns:a16="http://schemas.microsoft.com/office/drawing/2014/main" val="2009820607"/>
                  </a:ext>
                </a:extLst>
              </a:tr>
            </a:tbl>
          </a:graphicData>
        </a:graphic>
      </p:graphicFrame>
      <p:graphicFrame>
        <p:nvGraphicFramePr>
          <p:cNvPr id="12" name="Table 11">
            <a:extLst>
              <a:ext uri="{FF2B5EF4-FFF2-40B4-BE49-F238E27FC236}">
                <a16:creationId xmlns:a16="http://schemas.microsoft.com/office/drawing/2014/main" id="{9DB6673F-DF79-D44B-A44D-D55B419F16AA}"/>
              </a:ext>
            </a:extLst>
          </p:cNvPr>
          <p:cNvGraphicFramePr>
            <a:graphicFrameLocks noGrp="1"/>
          </p:cNvGraphicFramePr>
          <p:nvPr>
            <p:extLst>
              <p:ext uri="{D42A27DB-BD31-4B8C-83A1-F6EECF244321}">
                <p14:modId xmlns:p14="http://schemas.microsoft.com/office/powerpoint/2010/main" val="38609009"/>
              </p:ext>
            </p:extLst>
          </p:nvPr>
        </p:nvGraphicFramePr>
        <p:xfrm>
          <a:off x="875021" y="4658823"/>
          <a:ext cx="10515604" cy="823599"/>
        </p:xfrm>
        <a:graphic>
          <a:graphicData uri="http://schemas.openxmlformats.org/drawingml/2006/table">
            <a:tbl>
              <a:tblPr/>
              <a:tblGrid>
                <a:gridCol w="477982">
                  <a:extLst>
                    <a:ext uri="{9D8B030D-6E8A-4147-A177-3AD203B41FA5}">
                      <a16:colId xmlns:a16="http://schemas.microsoft.com/office/drawing/2014/main" val="2608516267"/>
                    </a:ext>
                  </a:extLst>
                </a:gridCol>
                <a:gridCol w="477982">
                  <a:extLst>
                    <a:ext uri="{9D8B030D-6E8A-4147-A177-3AD203B41FA5}">
                      <a16:colId xmlns:a16="http://schemas.microsoft.com/office/drawing/2014/main" val="540357350"/>
                    </a:ext>
                  </a:extLst>
                </a:gridCol>
                <a:gridCol w="477982">
                  <a:extLst>
                    <a:ext uri="{9D8B030D-6E8A-4147-A177-3AD203B41FA5}">
                      <a16:colId xmlns:a16="http://schemas.microsoft.com/office/drawing/2014/main" val="2334560219"/>
                    </a:ext>
                  </a:extLst>
                </a:gridCol>
                <a:gridCol w="477982">
                  <a:extLst>
                    <a:ext uri="{9D8B030D-6E8A-4147-A177-3AD203B41FA5}">
                      <a16:colId xmlns:a16="http://schemas.microsoft.com/office/drawing/2014/main" val="55072678"/>
                    </a:ext>
                  </a:extLst>
                </a:gridCol>
                <a:gridCol w="477982">
                  <a:extLst>
                    <a:ext uri="{9D8B030D-6E8A-4147-A177-3AD203B41FA5}">
                      <a16:colId xmlns:a16="http://schemas.microsoft.com/office/drawing/2014/main" val="3879291674"/>
                    </a:ext>
                  </a:extLst>
                </a:gridCol>
                <a:gridCol w="477982">
                  <a:extLst>
                    <a:ext uri="{9D8B030D-6E8A-4147-A177-3AD203B41FA5}">
                      <a16:colId xmlns:a16="http://schemas.microsoft.com/office/drawing/2014/main" val="2303931142"/>
                    </a:ext>
                  </a:extLst>
                </a:gridCol>
                <a:gridCol w="477982">
                  <a:extLst>
                    <a:ext uri="{9D8B030D-6E8A-4147-A177-3AD203B41FA5}">
                      <a16:colId xmlns:a16="http://schemas.microsoft.com/office/drawing/2014/main" val="4238800591"/>
                    </a:ext>
                  </a:extLst>
                </a:gridCol>
                <a:gridCol w="477982">
                  <a:extLst>
                    <a:ext uri="{9D8B030D-6E8A-4147-A177-3AD203B41FA5}">
                      <a16:colId xmlns:a16="http://schemas.microsoft.com/office/drawing/2014/main" val="540907353"/>
                    </a:ext>
                  </a:extLst>
                </a:gridCol>
                <a:gridCol w="477982">
                  <a:extLst>
                    <a:ext uri="{9D8B030D-6E8A-4147-A177-3AD203B41FA5}">
                      <a16:colId xmlns:a16="http://schemas.microsoft.com/office/drawing/2014/main" val="1572595442"/>
                    </a:ext>
                  </a:extLst>
                </a:gridCol>
                <a:gridCol w="477982">
                  <a:extLst>
                    <a:ext uri="{9D8B030D-6E8A-4147-A177-3AD203B41FA5}">
                      <a16:colId xmlns:a16="http://schemas.microsoft.com/office/drawing/2014/main" val="2792352549"/>
                    </a:ext>
                  </a:extLst>
                </a:gridCol>
                <a:gridCol w="477982">
                  <a:extLst>
                    <a:ext uri="{9D8B030D-6E8A-4147-A177-3AD203B41FA5}">
                      <a16:colId xmlns:a16="http://schemas.microsoft.com/office/drawing/2014/main" val="3135695890"/>
                    </a:ext>
                  </a:extLst>
                </a:gridCol>
                <a:gridCol w="477982">
                  <a:extLst>
                    <a:ext uri="{9D8B030D-6E8A-4147-A177-3AD203B41FA5}">
                      <a16:colId xmlns:a16="http://schemas.microsoft.com/office/drawing/2014/main" val="1101065522"/>
                    </a:ext>
                  </a:extLst>
                </a:gridCol>
                <a:gridCol w="477982">
                  <a:extLst>
                    <a:ext uri="{9D8B030D-6E8A-4147-A177-3AD203B41FA5}">
                      <a16:colId xmlns:a16="http://schemas.microsoft.com/office/drawing/2014/main" val="2841990081"/>
                    </a:ext>
                  </a:extLst>
                </a:gridCol>
                <a:gridCol w="477982">
                  <a:extLst>
                    <a:ext uri="{9D8B030D-6E8A-4147-A177-3AD203B41FA5}">
                      <a16:colId xmlns:a16="http://schemas.microsoft.com/office/drawing/2014/main" val="1227726440"/>
                    </a:ext>
                  </a:extLst>
                </a:gridCol>
                <a:gridCol w="477982">
                  <a:extLst>
                    <a:ext uri="{9D8B030D-6E8A-4147-A177-3AD203B41FA5}">
                      <a16:colId xmlns:a16="http://schemas.microsoft.com/office/drawing/2014/main" val="912808047"/>
                    </a:ext>
                  </a:extLst>
                </a:gridCol>
                <a:gridCol w="477982">
                  <a:extLst>
                    <a:ext uri="{9D8B030D-6E8A-4147-A177-3AD203B41FA5}">
                      <a16:colId xmlns:a16="http://schemas.microsoft.com/office/drawing/2014/main" val="247966417"/>
                    </a:ext>
                  </a:extLst>
                </a:gridCol>
                <a:gridCol w="477982">
                  <a:extLst>
                    <a:ext uri="{9D8B030D-6E8A-4147-A177-3AD203B41FA5}">
                      <a16:colId xmlns:a16="http://schemas.microsoft.com/office/drawing/2014/main" val="2568971291"/>
                    </a:ext>
                  </a:extLst>
                </a:gridCol>
                <a:gridCol w="477982">
                  <a:extLst>
                    <a:ext uri="{9D8B030D-6E8A-4147-A177-3AD203B41FA5}">
                      <a16:colId xmlns:a16="http://schemas.microsoft.com/office/drawing/2014/main" val="966587027"/>
                    </a:ext>
                  </a:extLst>
                </a:gridCol>
                <a:gridCol w="477982">
                  <a:extLst>
                    <a:ext uri="{9D8B030D-6E8A-4147-A177-3AD203B41FA5}">
                      <a16:colId xmlns:a16="http://schemas.microsoft.com/office/drawing/2014/main" val="2460272991"/>
                    </a:ext>
                  </a:extLst>
                </a:gridCol>
                <a:gridCol w="477982">
                  <a:extLst>
                    <a:ext uri="{9D8B030D-6E8A-4147-A177-3AD203B41FA5}">
                      <a16:colId xmlns:a16="http://schemas.microsoft.com/office/drawing/2014/main" val="741793378"/>
                    </a:ext>
                  </a:extLst>
                </a:gridCol>
                <a:gridCol w="477982">
                  <a:extLst>
                    <a:ext uri="{9D8B030D-6E8A-4147-A177-3AD203B41FA5}">
                      <a16:colId xmlns:a16="http://schemas.microsoft.com/office/drawing/2014/main" val="2425490913"/>
                    </a:ext>
                  </a:extLst>
                </a:gridCol>
                <a:gridCol w="477982">
                  <a:extLst>
                    <a:ext uri="{9D8B030D-6E8A-4147-A177-3AD203B41FA5}">
                      <a16:colId xmlns:a16="http://schemas.microsoft.com/office/drawing/2014/main" val="1417071729"/>
                    </a:ext>
                  </a:extLst>
                </a:gridCol>
              </a:tblGrid>
              <a:tr h="117657">
                <a:tc>
                  <a:txBody>
                    <a:bodyPr/>
                    <a:lstStyle/>
                    <a:p>
                      <a:pPr algn="l" fontAlgn="b"/>
                      <a:endParaRPr lang="en-US" sz="700" b="0" i="0" u="none" strike="noStrike">
                        <a:solidFill>
                          <a:srgbClr val="000000"/>
                        </a:solidFill>
                        <a:effectLst/>
                        <a:latin typeface="Calibri" panose="020F0502020204030204" pitchFamily="34" charset="0"/>
                      </a:endParaRPr>
                    </a:p>
                  </a:txBody>
                  <a:tcPr marL="5515" marR="5515" marT="5515"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SP500</a:t>
                      </a:r>
                    </a:p>
                  </a:txBody>
                  <a:tcPr marL="5515" marR="5515" marT="5515"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AAL</a:t>
                      </a:r>
                    </a:p>
                  </a:txBody>
                  <a:tcPr marL="5515" marR="5515" marT="5515"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BAC</a:t>
                      </a:r>
                    </a:p>
                  </a:txBody>
                  <a:tcPr marL="5515" marR="5515" marT="5515"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COST</a:t>
                      </a:r>
                    </a:p>
                  </a:txBody>
                  <a:tcPr marL="5515" marR="5515" marT="5515"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CVX</a:t>
                      </a:r>
                    </a:p>
                  </a:txBody>
                  <a:tcPr marL="5515" marR="5515" marT="5515"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CL</a:t>
                      </a:r>
                    </a:p>
                  </a:txBody>
                  <a:tcPr marL="5515" marR="5515" marT="5515"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DAL</a:t>
                      </a:r>
                    </a:p>
                  </a:txBody>
                  <a:tcPr marL="5515" marR="5515" marT="5515"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DIS</a:t>
                      </a:r>
                    </a:p>
                  </a:txBody>
                  <a:tcPr marL="5515" marR="5515" marT="5515"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JNJ</a:t>
                      </a:r>
                    </a:p>
                  </a:txBody>
                  <a:tcPr marL="5515" marR="5515" marT="5515"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KO</a:t>
                      </a:r>
                    </a:p>
                  </a:txBody>
                  <a:tcPr marL="5515" marR="5515" marT="5515"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MCD</a:t>
                      </a:r>
                    </a:p>
                  </a:txBody>
                  <a:tcPr marL="5515" marR="5515" marT="5515"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NFLX</a:t>
                      </a:r>
                    </a:p>
                  </a:txBody>
                  <a:tcPr marL="5515" marR="5515" marT="5515" marB="0" anchor="b">
                    <a:lnL>
                      <a:noFill/>
                    </a:lnL>
                    <a:lnR>
                      <a:noFill/>
                    </a:lnR>
                    <a:lnT>
                      <a:noFill/>
                    </a:lnT>
                    <a:lnB>
                      <a:noFill/>
                    </a:lnB>
                    <a:solidFill>
                      <a:srgbClr val="FFFF00"/>
                    </a:solidFill>
                  </a:tcPr>
                </a:tc>
                <a:tc>
                  <a:txBody>
                    <a:bodyPr/>
                    <a:lstStyle/>
                    <a:p>
                      <a:pPr algn="l" fontAlgn="b"/>
                      <a:r>
                        <a:rPr lang="en-US" sz="700" b="0" i="0" u="none" strike="noStrike">
                          <a:solidFill>
                            <a:srgbClr val="000000"/>
                          </a:solidFill>
                          <a:effectLst/>
                          <a:latin typeface="Calibri" panose="020F0502020204030204" pitchFamily="34" charset="0"/>
                        </a:rPr>
                        <a:t>PEP</a:t>
                      </a:r>
                    </a:p>
                  </a:txBody>
                  <a:tcPr marL="5515" marR="5515" marT="5515"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PFE</a:t>
                      </a:r>
                    </a:p>
                  </a:txBody>
                  <a:tcPr marL="5515" marR="5515" marT="5515"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PG</a:t>
                      </a:r>
                    </a:p>
                  </a:txBody>
                  <a:tcPr marL="5515" marR="5515" marT="5515"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SBUX</a:t>
                      </a:r>
                    </a:p>
                  </a:txBody>
                  <a:tcPr marL="5515" marR="5515" marT="5515"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T</a:t>
                      </a:r>
                    </a:p>
                  </a:txBody>
                  <a:tcPr marL="5515" marR="5515" marT="5515"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TMUS</a:t>
                      </a:r>
                    </a:p>
                  </a:txBody>
                  <a:tcPr marL="5515" marR="5515" marT="5515"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WFC</a:t>
                      </a:r>
                    </a:p>
                  </a:txBody>
                  <a:tcPr marL="5515" marR="5515" marT="5515"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WMT</a:t>
                      </a:r>
                    </a:p>
                  </a:txBody>
                  <a:tcPr marL="5515" marR="5515" marT="5515"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XOM</a:t>
                      </a:r>
                    </a:p>
                  </a:txBody>
                  <a:tcPr marL="5515" marR="5515" marT="5515" marB="0" anchor="b">
                    <a:lnL>
                      <a:noFill/>
                    </a:lnL>
                    <a:lnR>
                      <a:noFill/>
                    </a:lnR>
                    <a:lnT>
                      <a:noFill/>
                    </a:lnT>
                    <a:lnB>
                      <a:noFill/>
                    </a:lnB>
                  </a:tcPr>
                </a:tc>
                <a:extLst>
                  <a:ext uri="{0D108BD9-81ED-4DB2-BD59-A6C34878D82A}">
                    <a16:rowId xmlns:a16="http://schemas.microsoft.com/office/drawing/2014/main" val="2905272009"/>
                  </a:ext>
                </a:extLst>
              </a:tr>
              <a:tr h="117657">
                <a:tc>
                  <a:txBody>
                    <a:bodyPr/>
                    <a:lstStyle/>
                    <a:p>
                      <a:pPr algn="l" fontAlgn="b"/>
                      <a:r>
                        <a:rPr lang="en-US" sz="700" b="0" i="0" u="none" strike="noStrike">
                          <a:solidFill>
                            <a:srgbClr val="000000"/>
                          </a:solidFill>
                          <a:effectLst/>
                          <a:latin typeface="Calibri" panose="020F0502020204030204" pitchFamily="34" charset="0"/>
                        </a:rPr>
                        <a:t>count</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515" marR="5515" marT="5515" marB="0" anchor="b">
                    <a:lnL>
                      <a:noFill/>
                    </a:lnL>
                    <a:lnR>
                      <a:noFill/>
                    </a:lnR>
                    <a:lnT>
                      <a:noFill/>
                    </a:lnT>
                    <a:lnB>
                      <a:noFill/>
                    </a:lnB>
                    <a:solidFill>
                      <a:srgbClr val="FFFF00"/>
                    </a:solidFill>
                  </a:tcPr>
                </a:tc>
                <a:tc>
                  <a:txBody>
                    <a:bodyPr/>
                    <a:lstStyle/>
                    <a:p>
                      <a:pPr algn="r" fontAlgn="b"/>
                      <a:r>
                        <a:rPr lang="en-US" sz="700" b="0" i="0" u="none" strike="noStrike">
                          <a:solidFill>
                            <a:srgbClr val="000000"/>
                          </a:solidFill>
                          <a:effectLst/>
                          <a:latin typeface="Calibri" panose="020F0502020204030204" pitchFamily="34" charset="0"/>
                        </a:rPr>
                        <a:t>119</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515" marR="5515" marT="5515" marB="0" anchor="b">
                    <a:lnL>
                      <a:noFill/>
                    </a:lnL>
                    <a:lnR>
                      <a:noFill/>
                    </a:lnR>
                    <a:lnT>
                      <a:noFill/>
                    </a:lnT>
                    <a:lnB>
                      <a:noFill/>
                    </a:lnB>
                  </a:tcPr>
                </a:tc>
                <a:extLst>
                  <a:ext uri="{0D108BD9-81ED-4DB2-BD59-A6C34878D82A}">
                    <a16:rowId xmlns:a16="http://schemas.microsoft.com/office/drawing/2014/main" val="4034661164"/>
                  </a:ext>
                </a:extLst>
              </a:tr>
              <a:tr h="117657">
                <a:tc>
                  <a:txBody>
                    <a:bodyPr/>
                    <a:lstStyle/>
                    <a:p>
                      <a:pPr algn="l" fontAlgn="b"/>
                      <a:r>
                        <a:rPr lang="en-US" sz="700" b="0" i="0" u="none" strike="noStrike">
                          <a:solidFill>
                            <a:srgbClr val="000000"/>
                          </a:solidFill>
                          <a:effectLst/>
                          <a:latin typeface="Calibri" panose="020F0502020204030204" pitchFamily="34" charset="0"/>
                        </a:rPr>
                        <a:t>mean</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1.83104765</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5.53372755</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1.26526476</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2.84832641</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1.80156984</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1.95091572</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2.8624747</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3.05537718</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1.90291562</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1.97400452</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2.3410098</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13.0043989</a:t>
                      </a:r>
                    </a:p>
                  </a:txBody>
                  <a:tcPr marL="5515" marR="5515" marT="5515" marB="0" anchor="b">
                    <a:lnL>
                      <a:noFill/>
                    </a:lnL>
                    <a:lnR>
                      <a:noFill/>
                    </a:lnR>
                    <a:lnT>
                      <a:noFill/>
                    </a:lnT>
                    <a:lnB>
                      <a:noFill/>
                    </a:lnB>
                    <a:solidFill>
                      <a:srgbClr val="FFFF00"/>
                    </a:solidFill>
                  </a:tcPr>
                </a:tc>
                <a:tc>
                  <a:txBody>
                    <a:bodyPr/>
                    <a:lstStyle/>
                    <a:p>
                      <a:pPr algn="r" fontAlgn="b"/>
                      <a:r>
                        <a:rPr lang="en-US" sz="700" b="0" i="0" u="none" strike="noStrike">
                          <a:solidFill>
                            <a:srgbClr val="000000"/>
                          </a:solidFill>
                          <a:effectLst/>
                          <a:latin typeface="Calibri" panose="020F0502020204030204" pitchFamily="34" charset="0"/>
                        </a:rPr>
                        <a:t>1.89488274</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1.98016985</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1.53533459</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4.58845047</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1.8584931</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4.31434975</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1.74249642</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1.62959201</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1.53656463</a:t>
                      </a:r>
                    </a:p>
                  </a:txBody>
                  <a:tcPr marL="5515" marR="5515" marT="5515" marB="0" anchor="b">
                    <a:lnL>
                      <a:noFill/>
                    </a:lnL>
                    <a:lnR>
                      <a:noFill/>
                    </a:lnR>
                    <a:lnT>
                      <a:noFill/>
                    </a:lnT>
                    <a:lnB>
                      <a:noFill/>
                    </a:lnB>
                  </a:tcPr>
                </a:tc>
                <a:extLst>
                  <a:ext uri="{0D108BD9-81ED-4DB2-BD59-A6C34878D82A}">
                    <a16:rowId xmlns:a16="http://schemas.microsoft.com/office/drawing/2014/main" val="3154861862"/>
                  </a:ext>
                </a:extLst>
              </a:tr>
              <a:tr h="117657">
                <a:tc>
                  <a:txBody>
                    <a:bodyPr/>
                    <a:lstStyle/>
                    <a:p>
                      <a:pPr algn="l" fontAlgn="b"/>
                      <a:r>
                        <a:rPr lang="en-US" sz="700" b="0" i="0" u="none" strike="noStrike">
                          <a:solidFill>
                            <a:srgbClr val="000000"/>
                          </a:solidFill>
                          <a:effectLst/>
                          <a:latin typeface="Calibri" panose="020F0502020204030204" pitchFamily="34" charset="0"/>
                        </a:rPr>
                        <a:t>std</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0.53047462</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3.00531932</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0.57620666</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1.41337537</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0.37542312</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0.51630954</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1.5809339</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1.27774506</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0.6720489</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0.52503617</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1.02257909</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12.9635067</a:t>
                      </a:r>
                    </a:p>
                  </a:txBody>
                  <a:tcPr marL="5515" marR="5515" marT="5515" marB="0" anchor="b">
                    <a:lnL>
                      <a:noFill/>
                    </a:lnL>
                    <a:lnR>
                      <a:noFill/>
                    </a:lnR>
                    <a:lnT>
                      <a:noFill/>
                    </a:lnT>
                    <a:lnB>
                      <a:noFill/>
                    </a:lnB>
                    <a:solidFill>
                      <a:srgbClr val="FFFF00"/>
                    </a:solidFill>
                  </a:tcPr>
                </a:tc>
                <a:tc>
                  <a:txBody>
                    <a:bodyPr/>
                    <a:lstStyle/>
                    <a:p>
                      <a:pPr algn="r" fontAlgn="b"/>
                      <a:r>
                        <a:rPr lang="en-US" sz="700" b="0" i="0" u="none" strike="noStrike">
                          <a:solidFill>
                            <a:srgbClr val="000000"/>
                          </a:solidFill>
                          <a:effectLst/>
                          <a:latin typeface="Calibri" panose="020F0502020204030204" pitchFamily="34" charset="0"/>
                        </a:rPr>
                        <a:t>0.6034693</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0.6619695</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0.41835587</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2.38018104</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0.42382978</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2.35749814</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0.50846301</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0.48798236</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0.21729116</a:t>
                      </a:r>
                    </a:p>
                  </a:txBody>
                  <a:tcPr marL="5515" marR="5515" marT="5515" marB="0" anchor="b">
                    <a:lnL>
                      <a:noFill/>
                    </a:lnL>
                    <a:lnR>
                      <a:noFill/>
                    </a:lnR>
                    <a:lnT>
                      <a:noFill/>
                    </a:lnT>
                    <a:lnB>
                      <a:noFill/>
                    </a:lnB>
                  </a:tcPr>
                </a:tc>
                <a:extLst>
                  <a:ext uri="{0D108BD9-81ED-4DB2-BD59-A6C34878D82A}">
                    <a16:rowId xmlns:a16="http://schemas.microsoft.com/office/drawing/2014/main" val="3099801780"/>
                  </a:ext>
                </a:extLst>
              </a:tr>
              <a:tr h="117657">
                <a:tc>
                  <a:txBody>
                    <a:bodyPr/>
                    <a:lstStyle/>
                    <a:p>
                      <a:pPr algn="l" fontAlgn="b"/>
                      <a:r>
                        <a:rPr lang="en-US" sz="700" b="0" i="0" u="none" strike="noStrike">
                          <a:solidFill>
                            <a:srgbClr val="000000"/>
                          </a:solidFill>
                          <a:effectLst/>
                          <a:latin typeface="Calibri" panose="020F0502020204030204" pitchFamily="34" charset="0"/>
                        </a:rPr>
                        <a:t>min</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0.96377553</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0.88595174</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0.36156827</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0.95704021</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0.95987346</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0.96568292</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0.60883842</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1.06</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0.91783</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0.93958825</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1.02</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0.85408017</a:t>
                      </a:r>
                    </a:p>
                  </a:txBody>
                  <a:tcPr marL="5515" marR="5515" marT="5515" marB="0" anchor="b">
                    <a:lnL>
                      <a:noFill/>
                    </a:lnL>
                    <a:lnR>
                      <a:noFill/>
                    </a:lnR>
                    <a:lnT>
                      <a:noFill/>
                    </a:lnT>
                    <a:lnB>
                      <a:noFill/>
                    </a:lnB>
                    <a:solidFill>
                      <a:srgbClr val="FFFF00"/>
                    </a:solidFill>
                  </a:tcPr>
                </a:tc>
                <a:tc>
                  <a:txBody>
                    <a:bodyPr/>
                    <a:lstStyle/>
                    <a:p>
                      <a:pPr algn="r" fontAlgn="b"/>
                      <a:r>
                        <a:rPr lang="en-US" sz="700" b="0" i="0" u="none" strike="noStrike">
                          <a:solidFill>
                            <a:srgbClr val="000000"/>
                          </a:solidFill>
                          <a:effectLst/>
                          <a:latin typeface="Calibri" panose="020F0502020204030204" pitchFamily="34" charset="0"/>
                        </a:rPr>
                        <a:t>1.02606134</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0.78036859</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0.98843231</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1.05</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0.9879012</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0.82458208</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0.91060372</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0.89699433</a:t>
                      </a:r>
                    </a:p>
                  </a:txBody>
                  <a:tcPr marL="5515" marR="5515" marT="5515" marB="0" anchor="b">
                    <a:lnL>
                      <a:noFill/>
                    </a:lnL>
                    <a:lnR>
                      <a:noFill/>
                    </a:lnR>
                    <a:lnT>
                      <a:noFill/>
                    </a:lnT>
                    <a:lnB>
                      <a:noFill/>
                    </a:lnB>
                  </a:tcPr>
                </a:tc>
                <a:extLst>
                  <a:ext uri="{0D108BD9-81ED-4DB2-BD59-A6C34878D82A}">
                    <a16:rowId xmlns:a16="http://schemas.microsoft.com/office/drawing/2014/main" val="2753170771"/>
                  </a:ext>
                </a:extLst>
              </a:tr>
              <a:tr h="117657">
                <a:tc>
                  <a:txBody>
                    <a:bodyPr/>
                    <a:lstStyle/>
                    <a:p>
                      <a:pPr algn="l" fontAlgn="b"/>
                      <a:r>
                        <a:rPr lang="en-US" sz="700" b="0" i="0" u="none" strike="noStrike" dirty="0">
                          <a:solidFill>
                            <a:srgbClr val="000000"/>
                          </a:solidFill>
                          <a:effectLst/>
                          <a:latin typeface="Calibri" panose="020F0502020204030204" pitchFamily="34" charset="0"/>
                        </a:rPr>
                        <a:t>max</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2.93820531</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10.4623426</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2.6299749</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6.50902856</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2.44543175</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2.66587586</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5.41850951</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5.75583508</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3.14842513</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3.20936811</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4.81955</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43.4501631</a:t>
                      </a:r>
                    </a:p>
                  </a:txBody>
                  <a:tcPr marL="5515" marR="5515" marT="5515" marB="0" anchor="b">
                    <a:lnL>
                      <a:noFill/>
                    </a:lnL>
                    <a:lnR>
                      <a:noFill/>
                    </a:lnR>
                    <a:lnT>
                      <a:noFill/>
                    </a:lnT>
                    <a:lnB>
                      <a:noFill/>
                    </a:lnB>
                    <a:solidFill>
                      <a:srgbClr val="FFFF00"/>
                    </a:solidFill>
                  </a:tcPr>
                </a:tc>
                <a:tc>
                  <a:txBody>
                    <a:bodyPr/>
                    <a:lstStyle/>
                    <a:p>
                      <a:pPr algn="r" fontAlgn="b"/>
                      <a:r>
                        <a:rPr lang="en-US" sz="700" b="0" i="0" u="none" strike="noStrike">
                          <a:solidFill>
                            <a:srgbClr val="000000"/>
                          </a:solidFill>
                          <a:effectLst/>
                          <a:latin typeface="Calibri" panose="020F0502020204030204" pitchFamily="34" charset="0"/>
                        </a:rPr>
                        <a:t>3.15983786</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3.3337903</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2.76782565</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10.7465934</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2.6625178</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9.22560132</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2.72763518</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2.90068771</a:t>
                      </a:r>
                    </a:p>
                  </a:txBody>
                  <a:tcPr marL="5515" marR="5515" marT="5515" marB="0" anchor="b">
                    <a:lnL>
                      <a:noFill/>
                    </a:lnL>
                    <a:lnR>
                      <a:noFill/>
                    </a:lnR>
                    <a:lnT>
                      <a:noFill/>
                    </a:lnT>
                    <a:lnB>
                      <a:noFill/>
                    </a:lnB>
                  </a:tcPr>
                </a:tc>
                <a:tc>
                  <a:txBody>
                    <a:bodyPr/>
                    <a:lstStyle/>
                    <a:p>
                      <a:pPr algn="r" fontAlgn="b"/>
                      <a:r>
                        <a:rPr lang="en-US" sz="700" b="0" i="0" u="none" strike="noStrike" dirty="0">
                          <a:solidFill>
                            <a:srgbClr val="000000"/>
                          </a:solidFill>
                          <a:effectLst/>
                          <a:latin typeface="Calibri" panose="020F0502020204030204" pitchFamily="34" charset="0"/>
                        </a:rPr>
                        <a:t>1.83651027</a:t>
                      </a:r>
                    </a:p>
                  </a:txBody>
                  <a:tcPr marL="5515" marR="5515" marT="5515" marB="0" anchor="b">
                    <a:lnL>
                      <a:noFill/>
                    </a:lnL>
                    <a:lnR>
                      <a:noFill/>
                    </a:lnR>
                    <a:lnT>
                      <a:noFill/>
                    </a:lnT>
                    <a:lnB>
                      <a:noFill/>
                    </a:lnB>
                  </a:tcPr>
                </a:tc>
                <a:extLst>
                  <a:ext uri="{0D108BD9-81ED-4DB2-BD59-A6C34878D82A}">
                    <a16:rowId xmlns:a16="http://schemas.microsoft.com/office/drawing/2014/main" val="4250833394"/>
                  </a:ext>
                </a:extLst>
              </a:tr>
              <a:tr h="117657">
                <a:tc>
                  <a:txBody>
                    <a:bodyPr/>
                    <a:lstStyle/>
                    <a:p>
                      <a:pPr algn="l" fontAlgn="b"/>
                      <a:r>
                        <a:rPr lang="en-US" sz="700" b="0" i="0" u="none" strike="noStrike">
                          <a:solidFill>
                            <a:srgbClr val="000000"/>
                          </a:solidFill>
                          <a:effectLst/>
                          <a:latin typeface="Calibri" panose="020F0502020204030204" pitchFamily="34" charset="0"/>
                        </a:rPr>
                        <a:t>ave_max = </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6.32446235</a:t>
                      </a:r>
                    </a:p>
                  </a:txBody>
                  <a:tcPr marL="5515" marR="5515" marT="5515" marB="0" anchor="b">
                    <a:lnL>
                      <a:noFill/>
                    </a:lnL>
                    <a:lnR>
                      <a:noFill/>
                    </a:lnR>
                    <a:lnT>
                      <a:noFill/>
                    </a:lnT>
                    <a:lnB>
                      <a:noFill/>
                    </a:lnB>
                    <a:solidFill>
                      <a:srgbClr val="FFFF00"/>
                    </a:solidFill>
                  </a:tcPr>
                </a:tc>
                <a:tc>
                  <a:txBody>
                    <a:bodyPr/>
                    <a:lstStyle/>
                    <a:p>
                      <a:pPr algn="l" fontAlgn="b"/>
                      <a:endParaRPr lang="en-US" sz="700" b="0" i="0" u="none" strike="noStrike">
                        <a:solidFill>
                          <a:srgbClr val="000000"/>
                        </a:solidFill>
                        <a:effectLst/>
                        <a:latin typeface="Calibri" panose="020F0502020204030204" pitchFamily="34" charset="0"/>
                      </a:endParaRPr>
                    </a:p>
                  </a:txBody>
                  <a:tcPr marL="5515" marR="5515" marT="5515"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515" marR="5515" marT="5515"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515" marR="5515" marT="5515"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515" marR="5515" marT="5515"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515" marR="5515" marT="5515"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515" marR="5515" marT="5515"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515" marR="5515" marT="5515"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515" marR="5515" marT="5515"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515" marR="5515" marT="5515"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515" marR="5515" marT="5515"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515" marR="5515" marT="5515"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515" marR="5515" marT="5515"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515" marR="5515" marT="5515"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515" marR="5515" marT="5515"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515" marR="5515" marT="5515"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515" marR="5515" marT="5515"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515" marR="5515" marT="5515"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515" marR="5515" marT="5515"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515" marR="5515" marT="5515" marB="0" anchor="b">
                    <a:lnL>
                      <a:noFill/>
                    </a:lnL>
                    <a:lnR>
                      <a:noFill/>
                    </a:lnR>
                    <a:lnT>
                      <a:noFill/>
                    </a:lnT>
                    <a:lnB>
                      <a:noFill/>
                    </a:lnB>
                  </a:tcPr>
                </a:tc>
                <a:tc>
                  <a:txBody>
                    <a:bodyPr/>
                    <a:lstStyle/>
                    <a:p>
                      <a:pPr algn="l" fontAlgn="b"/>
                      <a:endParaRPr lang="en-US" sz="700" b="0" i="0" u="none" strike="noStrike" dirty="0">
                        <a:solidFill>
                          <a:srgbClr val="000000"/>
                        </a:solidFill>
                        <a:effectLst/>
                        <a:latin typeface="Calibri" panose="020F0502020204030204" pitchFamily="34" charset="0"/>
                      </a:endParaRPr>
                    </a:p>
                  </a:txBody>
                  <a:tcPr marL="5515" marR="5515" marT="5515" marB="0" anchor="b">
                    <a:lnL>
                      <a:noFill/>
                    </a:lnL>
                    <a:lnR>
                      <a:noFill/>
                    </a:lnR>
                    <a:lnT>
                      <a:noFill/>
                    </a:lnT>
                    <a:lnB>
                      <a:noFill/>
                    </a:lnB>
                  </a:tcPr>
                </a:tc>
                <a:extLst>
                  <a:ext uri="{0D108BD9-81ED-4DB2-BD59-A6C34878D82A}">
                    <a16:rowId xmlns:a16="http://schemas.microsoft.com/office/drawing/2014/main" val="221075081"/>
                  </a:ext>
                </a:extLst>
              </a:tr>
            </a:tbl>
          </a:graphicData>
        </a:graphic>
      </p:graphicFrame>
    </p:spTree>
    <p:extLst>
      <p:ext uri="{BB962C8B-B14F-4D97-AF65-F5344CB8AC3E}">
        <p14:creationId xmlns:p14="http://schemas.microsoft.com/office/powerpoint/2010/main" val="3299784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5A418-4E7E-2C4E-B5C5-41272CB924EE}"/>
              </a:ext>
            </a:extLst>
          </p:cNvPr>
          <p:cNvSpPr>
            <a:spLocks noGrp="1"/>
          </p:cNvSpPr>
          <p:nvPr>
            <p:ph type="title"/>
          </p:nvPr>
        </p:nvSpPr>
        <p:spPr>
          <a:xfrm>
            <a:off x="838200" y="365126"/>
            <a:ext cx="10515600" cy="1001337"/>
          </a:xfrm>
        </p:spPr>
        <p:txBody>
          <a:bodyPr>
            <a:normAutofit/>
          </a:bodyPr>
          <a:lstStyle/>
          <a:p>
            <a:pPr algn="ctr"/>
            <a:r>
              <a:rPr lang="en-US" dirty="0"/>
              <a:t>Relative Standard Deviation or Volatility </a:t>
            </a:r>
          </a:p>
        </p:txBody>
      </p:sp>
      <p:sp>
        <p:nvSpPr>
          <p:cNvPr id="3" name="Content Placeholder 2">
            <a:extLst>
              <a:ext uri="{FF2B5EF4-FFF2-40B4-BE49-F238E27FC236}">
                <a16:creationId xmlns:a16="http://schemas.microsoft.com/office/drawing/2014/main" id="{1643B42A-EBDD-E74A-9B20-787AF1A9F5C1}"/>
              </a:ext>
            </a:extLst>
          </p:cNvPr>
          <p:cNvSpPr>
            <a:spLocks noGrp="1"/>
          </p:cNvSpPr>
          <p:nvPr>
            <p:ph idx="1"/>
          </p:nvPr>
        </p:nvSpPr>
        <p:spPr>
          <a:xfrm>
            <a:off x="838200" y="2265866"/>
            <a:ext cx="10515600" cy="4301189"/>
          </a:xfrm>
        </p:spPr>
        <p:txBody>
          <a:bodyPr>
            <a:normAutofit fontScale="92500"/>
          </a:bodyPr>
          <a:lstStyle/>
          <a:p>
            <a:pPr marL="0" indent="0">
              <a:buNone/>
            </a:pPr>
            <a:endParaRPr lang="en-US" dirty="0"/>
          </a:p>
          <a:p>
            <a:endParaRPr lang="en-US" dirty="0"/>
          </a:p>
          <a:p>
            <a:endParaRPr lang="en-US" dirty="0"/>
          </a:p>
          <a:p>
            <a:endParaRPr lang="en-US" dirty="0"/>
          </a:p>
          <a:p>
            <a:endParaRPr lang="en-US" dirty="0"/>
          </a:p>
          <a:p>
            <a:endParaRPr lang="en-US" dirty="0"/>
          </a:p>
          <a:p>
            <a:endParaRPr lang="en-US" dirty="0"/>
          </a:p>
          <a:p>
            <a:r>
              <a:rPr lang="en-US" dirty="0"/>
              <a:t>All within 3.5 to 5.5% with the </a:t>
            </a:r>
            <a:r>
              <a:rPr lang="en-US" dirty="0">
                <a:solidFill>
                  <a:schemeClr val="accent2">
                    <a:lumMod val="75000"/>
                  </a:schemeClr>
                </a:solidFill>
              </a:rPr>
              <a:t>2 oil &amp; gas assets </a:t>
            </a:r>
            <a:r>
              <a:rPr lang="en-US" dirty="0"/>
              <a:t>having the highest risk</a:t>
            </a:r>
          </a:p>
          <a:p>
            <a:r>
              <a:rPr lang="en-US" sz="2400" i="1" dirty="0"/>
              <a:t>Speculators and day traders love risky assets while long term favor more stable assets</a:t>
            </a:r>
          </a:p>
          <a:p>
            <a:pPr marL="0" indent="0">
              <a:buNone/>
            </a:pPr>
            <a:endParaRPr lang="en-US" dirty="0"/>
          </a:p>
        </p:txBody>
      </p:sp>
      <p:pic>
        <p:nvPicPr>
          <p:cNvPr id="5" name="Picture 4" descr="A screenshot of a cell phone&#10;&#10;Description automatically generated">
            <a:extLst>
              <a:ext uri="{FF2B5EF4-FFF2-40B4-BE49-F238E27FC236}">
                <a16:creationId xmlns:a16="http://schemas.microsoft.com/office/drawing/2014/main" id="{B384423D-1DFA-F047-971E-65627C51B3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128712"/>
            <a:ext cx="10515599" cy="4600575"/>
          </a:xfrm>
          <a:prstGeom prst="rect">
            <a:avLst/>
          </a:prstGeom>
        </p:spPr>
      </p:pic>
    </p:spTree>
    <p:extLst>
      <p:ext uri="{BB962C8B-B14F-4D97-AF65-F5344CB8AC3E}">
        <p14:creationId xmlns:p14="http://schemas.microsoft.com/office/powerpoint/2010/main" val="15170657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506</TotalTime>
  <Words>1727</Words>
  <Application>Microsoft Office PowerPoint</Application>
  <PresentationFormat>Widescreen</PresentationFormat>
  <Paragraphs>466</Paragraphs>
  <Slides>14</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Predictive Analysis of 20 Large Cap US Assets </vt:lpstr>
      <vt:lpstr>Objective &amp; Scope</vt:lpstr>
      <vt:lpstr>Assets Included in the Analysis: S&amp;P500 (^GSPC)</vt:lpstr>
      <vt:lpstr>An extract from our work in Jupyter notebook</vt:lpstr>
      <vt:lpstr>Plot of monthly returns of all assets </vt:lpstr>
      <vt:lpstr>Monthly Return of 2 Oil &amp; Gas Assets </vt:lpstr>
      <vt:lpstr>Plot of Cumulative Returns of all Assets</vt:lpstr>
      <vt:lpstr>Cumulative Return of all assets for the 10 years </vt:lpstr>
      <vt:lpstr>Relative Standard Deviation or Volatility </vt:lpstr>
      <vt:lpstr>Correlation Matrix of All Assets </vt:lpstr>
      <vt:lpstr>Making price predictions based on regression model: CVX (Low STD) and NFLX (High STD)</vt:lpstr>
      <vt:lpstr>Making price predictions based on regression model: CVX (Low STD) and NFLX (High STD)</vt:lpstr>
      <vt:lpstr>Integrity of Data of the 2 Assets </vt:lpstr>
      <vt:lpstr>Conclusions ---WIP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Analysis of 20 Large Cap US Assets </dc:title>
  <dc:creator>Clay Beaver</dc:creator>
  <cp:lastModifiedBy>Clay Beaver</cp:lastModifiedBy>
  <cp:revision>64</cp:revision>
  <dcterms:created xsi:type="dcterms:W3CDTF">2020-06-20T19:48:04Z</dcterms:created>
  <dcterms:modified xsi:type="dcterms:W3CDTF">2020-06-22T15:17:53Z</dcterms:modified>
</cp:coreProperties>
</file>