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Source Sans Pro SemiBold"/>
      <p:regular r:id="rId18"/>
      <p:bold r:id="rId19"/>
      <p:italic r:id="rId20"/>
      <p:boldItalic r:id="rId21"/>
    </p:embeddedFont>
    <p:embeddedFont>
      <p:font typeface="Montserrat ExtraBold"/>
      <p:bold r:id="rId22"/>
      <p:boldItalic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SemiBold-italic.fntdata"/><Relationship Id="rId22" Type="http://schemas.openxmlformats.org/officeDocument/2006/relationships/font" Target="fonts/MontserratExtraBold-bold.fntdata"/><Relationship Id="rId21" Type="http://schemas.openxmlformats.org/officeDocument/2006/relationships/font" Target="fonts/SourceSansProSemiBold-boldItalic.fntdata"/><Relationship Id="rId24" Type="http://schemas.openxmlformats.org/officeDocument/2006/relationships/font" Target="fonts/SourceSansPro-regular.fntdata"/><Relationship Id="rId23" Type="http://schemas.openxmlformats.org/officeDocument/2006/relationships/font" Target="fonts/MontserratExtra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SourceSansPro-italic.fntdata"/><Relationship Id="rId25" Type="http://schemas.openxmlformats.org/officeDocument/2006/relationships/font" Target="fonts/SourceSansPro-bold.fntdata"/><Relationship Id="rId27"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SourceSansProSemiBold-bold.fntdata"/><Relationship Id="rId18" Type="http://schemas.openxmlformats.org/officeDocument/2006/relationships/font" Target="fonts/SourceSans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de1e791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e1e791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de1e791a6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de1e791a6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de1e791a6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de1e791a6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de1e791a6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de1e791a6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de1e791a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e1e791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de1e791a6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de1e791a6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de1e791a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de1e791a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e1e791a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e1e791a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de1e791a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de1e791a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de1e791a6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de1e791a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de1e791a6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de1e791a6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de1e791a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de1e791a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wood Master" type="title">
  <p:cSld name="TITLE">
    <p:spTree>
      <p:nvGrpSpPr>
        <p:cNvPr id="54"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5" name="Shape 55"/>
        <p:cNvGrpSpPr/>
        <p:nvPr/>
      </p:nvGrpSpPr>
      <p:grpSpPr>
        <a:xfrm>
          <a:off x="0" y="0"/>
          <a:ext cx="0" cy="0"/>
          <a:chOff x="0" y="0"/>
          <a:chExt cx="0" cy="0"/>
        </a:xfrm>
      </p:grpSpPr>
      <p:sp>
        <p:nvSpPr>
          <p:cNvPr id="56" name="Google Shape;56;p15"/>
          <p:cNvSpPr/>
          <p:nvPr/>
        </p:nvSpPr>
        <p:spPr>
          <a:xfrm>
            <a:off x="0" y="0"/>
            <a:ext cx="9141281" cy="5143500"/>
          </a:xfrm>
          <a:prstGeom prst="rect">
            <a:avLst/>
          </a:prstGeom>
          <a:noFill/>
          <a:ln>
            <a:noFill/>
          </a:ln>
        </p:spPr>
      </p:sp>
      <p:sp>
        <p:nvSpPr>
          <p:cNvPr id="57" name="Google Shape;57;p15"/>
          <p:cNvSpPr/>
          <p:nvPr/>
        </p:nvSpPr>
        <p:spPr>
          <a:xfrm>
            <a:off x="1372525" y="4738925"/>
            <a:ext cx="1307700" cy="259800"/>
          </a:xfrm>
          <a:prstGeom prst="rect">
            <a:avLst/>
          </a:prstGeom>
          <a:solidFill>
            <a:srgbClr val="45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6"/>
          <p:cNvSpPr/>
          <p:nvPr/>
        </p:nvSpPr>
        <p:spPr>
          <a:xfrm>
            <a:off x="4426072" y="4788825"/>
            <a:ext cx="291852" cy="290324"/>
          </a:xfrm>
          <a:prstGeom prst="rect">
            <a:avLst/>
          </a:prstGeom>
          <a:noFill/>
          <a:ln>
            <a:noFill/>
          </a:ln>
        </p:spPr>
      </p:sp>
      <p:sp>
        <p:nvSpPr>
          <p:cNvPr id="63" name="Google Shape;63;p16"/>
          <p:cNvSpPr/>
          <p:nvPr/>
        </p:nvSpPr>
        <p:spPr>
          <a:xfrm>
            <a:off x="83300" y="4788825"/>
            <a:ext cx="1813976" cy="29032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4" name="Shape 64"/>
        <p:cNvGrpSpPr/>
        <p:nvPr/>
      </p:nvGrpSpPr>
      <p:grpSpPr>
        <a:xfrm>
          <a:off x="0" y="0"/>
          <a:ext cx="0" cy="0"/>
          <a:chOff x="0" y="0"/>
          <a:chExt cx="0" cy="0"/>
        </a:xfrm>
      </p:grpSpPr>
      <p:sp>
        <p:nvSpPr>
          <p:cNvPr id="65" name="Google Shape;65;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7" name="Google Shape;67;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2" name="Shape 72"/>
        <p:cNvGrpSpPr/>
        <p:nvPr/>
      </p:nvGrpSpPr>
      <p:grpSpPr>
        <a:xfrm>
          <a:off x="0" y="0"/>
          <a:ext cx="0" cy="0"/>
          <a:chOff x="0" y="0"/>
          <a:chExt cx="0" cy="0"/>
        </a:xfrm>
      </p:grpSpPr>
      <p:sp>
        <p:nvSpPr>
          <p:cNvPr id="73" name="Google Shape;73;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6" name="Shape 76"/>
        <p:cNvGrpSpPr/>
        <p:nvPr/>
      </p:nvGrpSpPr>
      <p:grpSpPr>
        <a:xfrm>
          <a:off x="0" y="0"/>
          <a:ext cx="0" cy="0"/>
          <a:chOff x="0" y="0"/>
          <a:chExt cx="0" cy="0"/>
        </a:xfrm>
      </p:grpSpPr>
      <p:sp>
        <p:nvSpPr>
          <p:cNvPr id="77" name="Google Shape;77;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8" name="Google Shape;7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79" name="Shape 79"/>
        <p:cNvGrpSpPr/>
        <p:nvPr/>
      </p:nvGrpSpPr>
      <p:grpSpPr>
        <a:xfrm>
          <a:off x="0" y="0"/>
          <a:ext cx="0" cy="0"/>
          <a:chOff x="0" y="0"/>
          <a:chExt cx="0" cy="0"/>
        </a:xfrm>
      </p:grpSpPr>
      <p:sp>
        <p:nvSpPr>
          <p:cNvPr id="80" name="Google Shape;80;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2" name="Google Shape;82;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3" name="Google Shape;83;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4" name="Google Shape;8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5" name="Shape 85"/>
        <p:cNvGrpSpPr/>
        <p:nvPr/>
      </p:nvGrpSpPr>
      <p:grpSpPr>
        <a:xfrm>
          <a:off x="0" y="0"/>
          <a:ext cx="0" cy="0"/>
          <a:chOff x="0" y="0"/>
          <a:chExt cx="0" cy="0"/>
        </a:xfrm>
      </p:grpSpPr>
      <p:sp>
        <p:nvSpPr>
          <p:cNvPr id="86" name="Google Shape;86;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7" name="Google Shape;8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8" name="Shape 88"/>
        <p:cNvGrpSpPr/>
        <p:nvPr/>
      </p:nvGrpSpPr>
      <p:grpSpPr>
        <a:xfrm>
          <a:off x="0" y="0"/>
          <a:ext cx="0" cy="0"/>
          <a:chOff x="0" y="0"/>
          <a:chExt cx="0" cy="0"/>
        </a:xfrm>
      </p:grpSpPr>
      <p:sp>
        <p:nvSpPr>
          <p:cNvPr id="89" name="Google Shape;89;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 name="Google Shape;90;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1" name="Google Shape;9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4"/>
          <p:cNvPicPr preferRelativeResize="0"/>
          <p:nvPr/>
        </p:nvPicPr>
        <p:blipFill>
          <a:blip r:embed="rId3">
            <a:alphaModFix/>
          </a:blip>
          <a:stretch>
            <a:fillRect/>
          </a:stretch>
        </p:blipFill>
        <p:spPr>
          <a:xfrm>
            <a:off x="0" y="0"/>
            <a:ext cx="9144000" cy="5379711"/>
          </a:xfrm>
          <a:prstGeom prst="rect">
            <a:avLst/>
          </a:prstGeom>
          <a:noFill/>
          <a:ln>
            <a:noFill/>
          </a:ln>
        </p:spPr>
      </p:pic>
      <p:sp>
        <p:nvSpPr>
          <p:cNvPr id="97" name="Google Shape;97;p24"/>
          <p:cNvSpPr txBox="1"/>
          <p:nvPr/>
        </p:nvSpPr>
        <p:spPr>
          <a:xfrm>
            <a:off x="202100" y="4106225"/>
            <a:ext cx="6226200" cy="6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Montserrat ExtraBold"/>
                <a:ea typeface="Montserrat ExtraBold"/>
                <a:cs typeface="Montserrat ExtraBold"/>
                <a:sym typeface="Montserrat ExtraBold"/>
              </a:rPr>
              <a:t>Date-A-Scientist</a:t>
            </a:r>
            <a:endParaRPr sz="1500">
              <a:solidFill>
                <a:srgbClr val="FFFFFF"/>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lang="en" sz="1500">
                <a:solidFill>
                  <a:srgbClr val="FFFFFF"/>
                </a:solidFill>
                <a:latin typeface="Montserrat ExtraBold"/>
                <a:ea typeface="Montserrat ExtraBold"/>
                <a:cs typeface="Montserrat ExtraBold"/>
                <a:sym typeface="Montserrat ExtraBold"/>
              </a:rPr>
              <a:t>Capstone Project - Machine Learning Fundamentals</a:t>
            </a:r>
            <a:endParaRPr sz="1500">
              <a:solidFill>
                <a:srgbClr val="FFFFFF"/>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lang="en" sz="1500">
                <a:solidFill>
                  <a:srgbClr val="FFFFFF"/>
                </a:solidFill>
                <a:latin typeface="Montserrat ExtraBold"/>
                <a:ea typeface="Montserrat ExtraBold"/>
                <a:cs typeface="Montserrat ExtraBold"/>
                <a:sym typeface="Montserrat ExtraBold"/>
              </a:rPr>
              <a:t>Clay Thomas</a:t>
            </a:r>
            <a:endParaRPr sz="1500">
              <a:solidFill>
                <a:srgbClr val="FFFFFF"/>
              </a:solidFill>
              <a:latin typeface="Montserrat ExtraBold"/>
              <a:ea typeface="Montserrat ExtraBold"/>
              <a:cs typeface="Montserrat ExtraBold"/>
              <a:sym typeface="Montserrat ExtraBold"/>
            </a:endParaRPr>
          </a:p>
          <a:p>
            <a:pPr indent="0" lvl="0" marL="0" rtl="0" algn="l">
              <a:spcBef>
                <a:spcPts val="0"/>
              </a:spcBef>
              <a:spcAft>
                <a:spcPts val="0"/>
              </a:spcAft>
              <a:buClr>
                <a:schemeClr val="dk1"/>
              </a:buClr>
              <a:buSzPts val="1100"/>
              <a:buFont typeface="Arial"/>
              <a:buNone/>
            </a:pPr>
            <a:r>
              <a:rPr lang="en" sz="1500">
                <a:solidFill>
                  <a:srgbClr val="FFFFFF"/>
                </a:solidFill>
                <a:latin typeface="Montserrat ExtraBold"/>
                <a:ea typeface="Montserrat ExtraBold"/>
                <a:cs typeface="Montserrat ExtraBold"/>
                <a:sym typeface="Montserrat ExtraBold"/>
              </a:rPr>
              <a:t>January 29, 2019</a:t>
            </a:r>
            <a:endParaRPr sz="15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3"/>
          <p:cNvSpPr/>
          <p:nvPr/>
        </p:nvSpPr>
        <p:spPr>
          <a:xfrm>
            <a:off x="-75" y="8600"/>
            <a:ext cx="91440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3"/>
          <p:cNvSpPr txBox="1"/>
          <p:nvPr/>
        </p:nvSpPr>
        <p:spPr>
          <a:xfrm>
            <a:off x="463700" y="1056550"/>
            <a:ext cx="7370400" cy="111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FFFFFF"/>
              </a:solidFill>
              <a:latin typeface="Source Sans Pro"/>
              <a:ea typeface="Source Sans Pro"/>
              <a:cs typeface="Source Sans Pro"/>
              <a:sym typeface="Source Sans Pro"/>
            </a:endParaRPr>
          </a:p>
          <a:p>
            <a:pPr indent="0" lvl="0" marL="457200" rtl="0" algn="l">
              <a:spcBef>
                <a:spcPts val="1600"/>
              </a:spcBef>
              <a:spcAft>
                <a:spcPts val="1600"/>
              </a:spcAft>
              <a:buNone/>
            </a:pPr>
            <a:r>
              <a:rPr lang="en">
                <a:solidFill>
                  <a:srgbClr val="FFFFFF"/>
                </a:solidFill>
                <a:latin typeface="Source Sans Pro SemiBold"/>
                <a:ea typeface="Source Sans Pro SemiBold"/>
                <a:cs typeface="Source Sans Pro SemiBold"/>
                <a:sym typeface="Source Sans Pro SemiBold"/>
              </a:rPr>
              <a:t>Accuracy went up as K increased, but  this model still didn’t improve on chance. Precision got slightly worse as k increased.</a:t>
            </a:r>
            <a:endParaRPr>
              <a:solidFill>
                <a:srgbClr val="FFFFFF"/>
              </a:solidFill>
              <a:latin typeface="Source Sans Pro SemiBold"/>
              <a:ea typeface="Source Sans Pro SemiBold"/>
              <a:cs typeface="Source Sans Pro SemiBold"/>
              <a:sym typeface="Source Sans Pro SemiBold"/>
            </a:endParaRPr>
          </a:p>
        </p:txBody>
      </p:sp>
      <p:pic>
        <p:nvPicPr>
          <p:cNvPr id="166" name="Google Shape;166;p33"/>
          <p:cNvPicPr preferRelativeResize="0"/>
          <p:nvPr/>
        </p:nvPicPr>
        <p:blipFill>
          <a:blip r:embed="rId3">
            <a:alphaModFix/>
          </a:blip>
          <a:stretch>
            <a:fillRect/>
          </a:stretch>
        </p:blipFill>
        <p:spPr>
          <a:xfrm>
            <a:off x="957175" y="2174046"/>
            <a:ext cx="3600700" cy="2685175"/>
          </a:xfrm>
          <a:prstGeom prst="rect">
            <a:avLst/>
          </a:prstGeom>
          <a:noFill/>
          <a:ln>
            <a:noFill/>
          </a:ln>
        </p:spPr>
      </p:pic>
      <p:sp>
        <p:nvSpPr>
          <p:cNvPr id="167" name="Google Shape;167;p33"/>
          <p:cNvSpPr txBox="1"/>
          <p:nvPr/>
        </p:nvSpPr>
        <p:spPr>
          <a:xfrm>
            <a:off x="336975" y="218600"/>
            <a:ext cx="58458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Regression: K-Nearest Regressor </a:t>
            </a:r>
            <a:endParaRPr sz="3000">
              <a:solidFill>
                <a:srgbClr val="FFFFFF"/>
              </a:solidFill>
              <a:latin typeface="Montserrat ExtraBold"/>
              <a:ea typeface="Montserrat ExtraBold"/>
              <a:cs typeface="Montserrat ExtraBold"/>
              <a:sym typeface="Montserrat ExtraBold"/>
            </a:endParaRPr>
          </a:p>
        </p:txBody>
      </p:sp>
      <p:pic>
        <p:nvPicPr>
          <p:cNvPr id="168" name="Google Shape;168;p33"/>
          <p:cNvPicPr preferRelativeResize="0"/>
          <p:nvPr/>
        </p:nvPicPr>
        <p:blipFill>
          <a:blip r:embed="rId4">
            <a:alphaModFix/>
          </a:blip>
          <a:stretch>
            <a:fillRect/>
          </a:stretch>
        </p:blipFill>
        <p:spPr>
          <a:xfrm>
            <a:off x="4754750" y="2174050"/>
            <a:ext cx="3712016" cy="268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4"/>
          <p:cNvSpPr/>
          <p:nvPr/>
        </p:nvSpPr>
        <p:spPr>
          <a:xfrm>
            <a:off x="-75" y="8600"/>
            <a:ext cx="91440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4"/>
          <p:cNvSpPr txBox="1"/>
          <p:nvPr/>
        </p:nvSpPr>
        <p:spPr>
          <a:xfrm>
            <a:off x="463700" y="1056550"/>
            <a:ext cx="7370400" cy="387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FFFFFF"/>
              </a:solidFill>
              <a:latin typeface="Source Sans Pro"/>
              <a:ea typeface="Source Sans Pro"/>
              <a:cs typeface="Source Sans Pro"/>
              <a:sym typeface="Source Sans Pro"/>
            </a:endParaRPr>
          </a:p>
          <a:p>
            <a:pPr indent="0" lvl="0" marL="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Finally, I</a:t>
            </a:r>
            <a:r>
              <a:rPr lang="en" sz="1200">
                <a:solidFill>
                  <a:srgbClr val="FFFFFF"/>
                </a:solidFill>
                <a:latin typeface="Source Sans Pro SemiBold"/>
                <a:ea typeface="Source Sans Pro SemiBold"/>
                <a:cs typeface="Source Sans Pro SemiBold"/>
                <a:sym typeface="Source Sans Pro SemiBold"/>
              </a:rPr>
              <a:t> ran an MLR model to compare to the linear regression I’d done.</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Simplicity: Identical set-up to the K-Nearest regression model.</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Time to Run: 0:00:00.013372</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Accuracy/Precision/Recall: </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Accuracy: 0.5973333333333334</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Precision: 0.5973333333333334</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Recall: 1.0</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F1: 0.7479131886477464</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0"/>
              </a:spcBef>
              <a:spcAft>
                <a:spcPts val="1600"/>
              </a:spcAft>
              <a:buNone/>
            </a:pPr>
            <a:r>
              <a:rPr lang="en">
                <a:solidFill>
                  <a:srgbClr val="FFFFFF"/>
                </a:solidFill>
                <a:latin typeface="Source Sans Pro SemiBold"/>
                <a:ea typeface="Source Sans Pro SemiBold"/>
                <a:cs typeface="Source Sans Pro SemiBold"/>
                <a:sym typeface="Source Sans Pro SemiBold"/>
              </a:rPr>
              <a:t>Comparison/Analysis: The validation scores were identical to the NBC because I used .round() after receiving a continuous/binary value error. I know there’s got to be a better way to do this. Unfortunately am out of time and need to submit! Planning to work on this issue over the next couple of days. </a:t>
            </a:r>
            <a:endParaRPr>
              <a:solidFill>
                <a:srgbClr val="FFFFFF"/>
              </a:solidFill>
              <a:latin typeface="Source Sans Pro SemiBold"/>
              <a:ea typeface="Source Sans Pro SemiBold"/>
              <a:cs typeface="Source Sans Pro SemiBold"/>
              <a:sym typeface="Source Sans Pro SemiBold"/>
            </a:endParaRPr>
          </a:p>
        </p:txBody>
      </p:sp>
      <p:sp>
        <p:nvSpPr>
          <p:cNvPr id="175" name="Google Shape;175;p34"/>
          <p:cNvSpPr txBox="1"/>
          <p:nvPr/>
        </p:nvSpPr>
        <p:spPr>
          <a:xfrm>
            <a:off x="336975" y="218600"/>
            <a:ext cx="58458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Regression: Multiple Linear Regression </a:t>
            </a:r>
            <a:endParaRPr sz="30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5"/>
          <p:cNvSpPr/>
          <p:nvPr/>
        </p:nvSpPr>
        <p:spPr>
          <a:xfrm>
            <a:off x="-75" y="8600"/>
            <a:ext cx="91440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5"/>
          <p:cNvSpPr txBox="1"/>
          <p:nvPr/>
        </p:nvSpPr>
        <p:spPr>
          <a:xfrm>
            <a:off x="481275" y="968550"/>
            <a:ext cx="7370400" cy="403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200">
              <a:solidFill>
                <a:srgbClr val="FFFFFF"/>
              </a:solidFill>
              <a:latin typeface="Source Sans Pro"/>
              <a:ea typeface="Source Sans Pro"/>
              <a:cs typeface="Source Sans Pro"/>
              <a:sym typeface="Source Sans Pro"/>
            </a:endParaRPr>
          </a:p>
          <a:p>
            <a:pPr indent="0" lvl="0" marL="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Overall, the models I created proved to be no better than chance at predicting a person’s religiosity/agnosticism. If I trusted my methods, this might be an interesting result - are people’s beliefs really unconnected to the features I looked at?? However, I’m more inclined to think that I’m doing something wrong - I haven’t had much of a chance to revisit/review the model, and I’m hoping to improve on this initial effort after receiving feedback.</a:t>
            </a:r>
            <a:endParaRPr sz="1200">
              <a:solidFill>
                <a:srgbClr val="FFFFFF"/>
              </a:solidFill>
              <a:latin typeface="Source Sans Pro SemiBold"/>
              <a:ea typeface="Source Sans Pro SemiBold"/>
              <a:cs typeface="Source Sans Pro SemiBold"/>
              <a:sym typeface="Source Sans Pro SemiBold"/>
            </a:endParaRPr>
          </a:p>
          <a:p>
            <a:pPr indent="0" lvl="0" marL="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I intend to continue with Python/ML resources in Codecademy to keep adding to my skillset - this is the first coding class I’ve ever taken, and I’ve really enjoyed it. I know I have a long way to go, though - and that will be clear from my code.</a:t>
            </a:r>
            <a:endParaRPr sz="1200">
              <a:solidFill>
                <a:srgbClr val="FFFFFF"/>
              </a:solidFill>
              <a:latin typeface="Source Sans Pro SemiBold"/>
              <a:ea typeface="Source Sans Pro SemiBold"/>
              <a:cs typeface="Source Sans Pro SemiBold"/>
              <a:sym typeface="Source Sans Pro SemiBold"/>
            </a:endParaRPr>
          </a:p>
          <a:p>
            <a:pPr indent="0" lvl="0" marL="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As my ML/Python skills improve, I would be interested to keep working on this model and add in additional features from this dataset, e.g. counting uses of the word ‘God’ in the essay answers and adding that to the features I’m using. </a:t>
            </a:r>
            <a:endParaRPr sz="1200">
              <a:solidFill>
                <a:srgbClr val="FFFFFF"/>
              </a:solidFill>
              <a:latin typeface="Source Sans Pro SemiBold"/>
              <a:ea typeface="Source Sans Pro SemiBold"/>
              <a:cs typeface="Source Sans Pro SemiBold"/>
              <a:sym typeface="Source Sans Pro SemiBold"/>
            </a:endParaRPr>
          </a:p>
          <a:p>
            <a:pPr indent="0" lvl="0" marL="0" rtl="0" algn="l">
              <a:spcBef>
                <a:spcPts val="1600"/>
              </a:spcBef>
              <a:spcAft>
                <a:spcPts val="1600"/>
              </a:spcAft>
              <a:buNone/>
            </a:pPr>
            <a:r>
              <a:rPr lang="en" sz="1200">
                <a:solidFill>
                  <a:srgbClr val="FFFFFF"/>
                </a:solidFill>
                <a:latin typeface="Source Sans Pro SemiBold"/>
                <a:ea typeface="Source Sans Pro SemiBold"/>
                <a:cs typeface="Source Sans Pro SemiBold"/>
                <a:sym typeface="Source Sans Pro SemiBold"/>
              </a:rPr>
              <a:t>Additional Data Desired: I would love to see some data on political beliefs added to the dataset, and use that both as a feature to help predict religiosity, and as a predictive target in its own right.</a:t>
            </a:r>
            <a:endParaRPr sz="1200">
              <a:solidFill>
                <a:srgbClr val="FFFFFF"/>
              </a:solidFill>
              <a:latin typeface="Source Sans Pro SemiBold"/>
              <a:ea typeface="Source Sans Pro SemiBold"/>
              <a:cs typeface="Source Sans Pro SemiBold"/>
              <a:sym typeface="Source Sans Pro SemiBold"/>
            </a:endParaRPr>
          </a:p>
        </p:txBody>
      </p:sp>
      <p:sp>
        <p:nvSpPr>
          <p:cNvPr id="182" name="Google Shape;182;p35"/>
          <p:cNvSpPr txBox="1"/>
          <p:nvPr/>
        </p:nvSpPr>
        <p:spPr>
          <a:xfrm>
            <a:off x="336975" y="218600"/>
            <a:ext cx="59679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Preliminary Answers and Analysis</a:t>
            </a:r>
            <a:endParaRPr sz="30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5"/>
          <p:cNvSpPr/>
          <p:nvPr/>
        </p:nvSpPr>
        <p:spPr>
          <a:xfrm>
            <a:off x="4356625" y="8600"/>
            <a:ext cx="47874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txBox="1"/>
          <p:nvPr/>
        </p:nvSpPr>
        <p:spPr>
          <a:xfrm>
            <a:off x="4616100" y="1691075"/>
            <a:ext cx="3248700" cy="12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Presentation Contents</a:t>
            </a:r>
            <a:endParaRPr sz="3000">
              <a:solidFill>
                <a:srgbClr val="FFFFFF"/>
              </a:solidFill>
              <a:latin typeface="Montserrat ExtraBold"/>
              <a:ea typeface="Montserrat ExtraBold"/>
              <a:cs typeface="Montserrat ExtraBold"/>
              <a:sym typeface="Montserrat ExtraBold"/>
            </a:endParaRPr>
          </a:p>
        </p:txBody>
      </p:sp>
      <p:cxnSp>
        <p:nvCxnSpPr>
          <p:cNvPr id="104" name="Google Shape;104;p25"/>
          <p:cNvCxnSpPr/>
          <p:nvPr/>
        </p:nvCxnSpPr>
        <p:spPr>
          <a:xfrm>
            <a:off x="4728450" y="2963700"/>
            <a:ext cx="1488300" cy="0"/>
          </a:xfrm>
          <a:prstGeom prst="straightConnector1">
            <a:avLst/>
          </a:prstGeom>
          <a:noFill/>
          <a:ln cap="flat" cmpd="sng" w="38100">
            <a:solidFill>
              <a:srgbClr val="FFFFFF"/>
            </a:solidFill>
            <a:prstDash val="dot"/>
            <a:round/>
            <a:headEnd len="med" w="med" type="none"/>
            <a:tailEnd len="med" w="med" type="none"/>
          </a:ln>
        </p:spPr>
      </p:cxnSp>
      <p:sp>
        <p:nvSpPr>
          <p:cNvPr id="105" name="Google Shape;105;p25"/>
          <p:cNvSpPr txBox="1"/>
          <p:nvPr/>
        </p:nvSpPr>
        <p:spPr>
          <a:xfrm>
            <a:off x="510250" y="1042700"/>
            <a:ext cx="2764200" cy="3245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666666"/>
              </a:buClr>
              <a:buSzPts val="1400"/>
              <a:buFont typeface="Source Sans Pro SemiBold"/>
              <a:buAutoNum type="arabicPeriod"/>
            </a:pPr>
            <a:r>
              <a:rPr b="1" lang="en">
                <a:solidFill>
                  <a:srgbClr val="666666"/>
                </a:solidFill>
                <a:latin typeface="Source Sans Pro"/>
                <a:ea typeface="Source Sans Pro"/>
                <a:cs typeface="Source Sans Pro"/>
                <a:sym typeface="Source Sans Pro"/>
              </a:rPr>
              <a:t>Exploring the Data</a:t>
            </a:r>
            <a:endParaRPr b="1">
              <a:solidFill>
                <a:srgbClr val="666666"/>
              </a:solidFill>
              <a:latin typeface="Source Sans Pro"/>
              <a:ea typeface="Source Sans Pro"/>
              <a:cs typeface="Source Sans Pro"/>
              <a:sym typeface="Source Sans Pro"/>
            </a:endParaRPr>
          </a:p>
          <a:p>
            <a:pPr indent="-317500" lvl="0" marL="457200" rtl="0" algn="l">
              <a:lnSpc>
                <a:spcPct val="100000"/>
              </a:lnSpc>
              <a:spcBef>
                <a:spcPts val="0"/>
              </a:spcBef>
              <a:spcAft>
                <a:spcPts val="0"/>
              </a:spcAft>
              <a:buClr>
                <a:srgbClr val="666666"/>
              </a:buClr>
              <a:buSzPts val="1400"/>
              <a:buFont typeface="Source Sans Pro"/>
              <a:buAutoNum type="arabicPeriod"/>
            </a:pPr>
            <a:r>
              <a:rPr b="1" lang="en">
                <a:solidFill>
                  <a:srgbClr val="666666"/>
                </a:solidFill>
                <a:latin typeface="Source Sans Pro"/>
                <a:ea typeface="Source Sans Pro"/>
                <a:cs typeface="Source Sans Pro"/>
                <a:sym typeface="Source Sans Pro"/>
              </a:rPr>
              <a:t>Answering The Question</a:t>
            </a:r>
            <a:endParaRPr b="1">
              <a:solidFill>
                <a:srgbClr val="666666"/>
              </a:solidFill>
              <a:latin typeface="Source Sans Pro"/>
              <a:ea typeface="Source Sans Pro"/>
              <a:cs typeface="Source Sans Pro"/>
              <a:sym typeface="Source Sans Pro"/>
            </a:endParaRPr>
          </a:p>
          <a:p>
            <a:pPr indent="-317500" lvl="1" marL="914400" rtl="0" algn="l">
              <a:lnSpc>
                <a:spcPct val="100000"/>
              </a:lnSpc>
              <a:spcBef>
                <a:spcPts val="0"/>
              </a:spcBef>
              <a:spcAft>
                <a:spcPts val="0"/>
              </a:spcAft>
              <a:buClr>
                <a:srgbClr val="666666"/>
              </a:buClr>
              <a:buSzPts val="1400"/>
              <a:buFont typeface="Source Sans Pro"/>
              <a:buAutoNum type="alphaLcPeriod"/>
            </a:pPr>
            <a:r>
              <a:rPr b="1" lang="en">
                <a:solidFill>
                  <a:srgbClr val="666666"/>
                </a:solidFill>
                <a:latin typeface="Source Sans Pro"/>
                <a:ea typeface="Source Sans Pro"/>
                <a:cs typeface="Source Sans Pro"/>
                <a:sym typeface="Source Sans Pro"/>
              </a:rPr>
              <a:t>The Question</a:t>
            </a:r>
            <a:endParaRPr b="1">
              <a:solidFill>
                <a:srgbClr val="666666"/>
              </a:solidFill>
              <a:latin typeface="Source Sans Pro"/>
              <a:ea typeface="Source Sans Pro"/>
              <a:cs typeface="Source Sans Pro"/>
              <a:sym typeface="Source Sans Pro"/>
            </a:endParaRPr>
          </a:p>
          <a:p>
            <a:pPr indent="-317500" lvl="1" marL="914400" rtl="0" algn="l">
              <a:lnSpc>
                <a:spcPct val="100000"/>
              </a:lnSpc>
              <a:spcBef>
                <a:spcPts val="0"/>
              </a:spcBef>
              <a:spcAft>
                <a:spcPts val="0"/>
              </a:spcAft>
              <a:buClr>
                <a:srgbClr val="666666"/>
              </a:buClr>
              <a:buSzPts val="1400"/>
              <a:buFont typeface="Source Sans Pro"/>
              <a:buAutoNum type="alphaLcPeriod"/>
            </a:pPr>
            <a:r>
              <a:rPr b="1" lang="en">
                <a:solidFill>
                  <a:srgbClr val="666666"/>
                </a:solidFill>
                <a:latin typeface="Source Sans Pro"/>
                <a:ea typeface="Source Sans Pro"/>
                <a:cs typeface="Source Sans Pro"/>
                <a:sym typeface="Source Sans Pro"/>
              </a:rPr>
              <a:t>Augmenting the Data</a:t>
            </a:r>
            <a:endParaRPr b="1">
              <a:solidFill>
                <a:srgbClr val="666666"/>
              </a:solidFill>
              <a:latin typeface="Source Sans Pro"/>
              <a:ea typeface="Source Sans Pro"/>
              <a:cs typeface="Source Sans Pro"/>
              <a:sym typeface="Source Sans Pro"/>
            </a:endParaRPr>
          </a:p>
          <a:p>
            <a:pPr indent="-317500" lvl="1" marL="914400" rtl="0" algn="l">
              <a:lnSpc>
                <a:spcPct val="100000"/>
              </a:lnSpc>
              <a:spcBef>
                <a:spcPts val="0"/>
              </a:spcBef>
              <a:spcAft>
                <a:spcPts val="0"/>
              </a:spcAft>
              <a:buClr>
                <a:srgbClr val="666666"/>
              </a:buClr>
              <a:buSzPts val="1400"/>
              <a:buFont typeface="Source Sans Pro"/>
              <a:buAutoNum type="alphaLcPeriod"/>
            </a:pPr>
            <a:r>
              <a:rPr b="1" lang="en">
                <a:solidFill>
                  <a:srgbClr val="666666"/>
                </a:solidFill>
                <a:latin typeface="Source Sans Pro"/>
                <a:ea typeface="Source Sans Pro"/>
                <a:cs typeface="Source Sans Pro"/>
                <a:sym typeface="Source Sans Pro"/>
              </a:rPr>
              <a:t>Classification</a:t>
            </a:r>
            <a:endParaRPr b="1">
              <a:solidFill>
                <a:srgbClr val="666666"/>
              </a:solidFill>
              <a:latin typeface="Source Sans Pro"/>
              <a:ea typeface="Source Sans Pro"/>
              <a:cs typeface="Source Sans Pro"/>
              <a:sym typeface="Source Sans Pro"/>
            </a:endParaRPr>
          </a:p>
          <a:p>
            <a:pPr indent="-317500" lvl="2" marL="1371600" rtl="0" algn="l">
              <a:lnSpc>
                <a:spcPct val="100000"/>
              </a:lnSpc>
              <a:spcBef>
                <a:spcPts val="0"/>
              </a:spcBef>
              <a:spcAft>
                <a:spcPts val="0"/>
              </a:spcAft>
              <a:buClr>
                <a:srgbClr val="666666"/>
              </a:buClr>
              <a:buSzPts val="1400"/>
              <a:buFont typeface="Source Sans Pro"/>
              <a:buAutoNum type="romanLcPeriod"/>
            </a:pPr>
            <a:r>
              <a:rPr b="1" lang="en">
                <a:solidFill>
                  <a:srgbClr val="666666"/>
                </a:solidFill>
                <a:latin typeface="Source Sans Pro"/>
                <a:ea typeface="Source Sans Pro"/>
                <a:cs typeface="Source Sans Pro"/>
                <a:sym typeface="Source Sans Pro"/>
              </a:rPr>
              <a:t>Naive Bayes</a:t>
            </a:r>
            <a:endParaRPr b="1">
              <a:solidFill>
                <a:srgbClr val="666666"/>
              </a:solidFill>
              <a:latin typeface="Source Sans Pro"/>
              <a:ea typeface="Source Sans Pro"/>
              <a:cs typeface="Source Sans Pro"/>
              <a:sym typeface="Source Sans Pro"/>
            </a:endParaRPr>
          </a:p>
          <a:p>
            <a:pPr indent="-317500" lvl="2" marL="1371600" rtl="0" algn="l">
              <a:lnSpc>
                <a:spcPct val="100000"/>
              </a:lnSpc>
              <a:spcBef>
                <a:spcPts val="0"/>
              </a:spcBef>
              <a:spcAft>
                <a:spcPts val="0"/>
              </a:spcAft>
              <a:buClr>
                <a:srgbClr val="666666"/>
              </a:buClr>
              <a:buSzPts val="1400"/>
              <a:buFont typeface="Source Sans Pro"/>
              <a:buAutoNum type="romanLcPeriod"/>
            </a:pPr>
            <a:r>
              <a:rPr b="1" lang="en">
                <a:solidFill>
                  <a:srgbClr val="666666"/>
                </a:solidFill>
                <a:latin typeface="Source Sans Pro"/>
                <a:ea typeface="Source Sans Pro"/>
                <a:cs typeface="Source Sans Pro"/>
                <a:sym typeface="Source Sans Pro"/>
              </a:rPr>
              <a:t>K-Neighbors</a:t>
            </a:r>
            <a:endParaRPr b="1">
              <a:solidFill>
                <a:srgbClr val="666666"/>
              </a:solidFill>
              <a:latin typeface="Source Sans Pro"/>
              <a:ea typeface="Source Sans Pro"/>
              <a:cs typeface="Source Sans Pro"/>
              <a:sym typeface="Source Sans Pro"/>
            </a:endParaRPr>
          </a:p>
          <a:p>
            <a:pPr indent="-317500" lvl="1" marL="914400" rtl="0" algn="l">
              <a:lnSpc>
                <a:spcPct val="100000"/>
              </a:lnSpc>
              <a:spcBef>
                <a:spcPts val="0"/>
              </a:spcBef>
              <a:spcAft>
                <a:spcPts val="0"/>
              </a:spcAft>
              <a:buClr>
                <a:srgbClr val="666666"/>
              </a:buClr>
              <a:buSzPts val="1400"/>
              <a:buFont typeface="Source Sans Pro"/>
              <a:buAutoNum type="alphaLcPeriod"/>
            </a:pPr>
            <a:r>
              <a:rPr b="1" lang="en">
                <a:solidFill>
                  <a:srgbClr val="666666"/>
                </a:solidFill>
                <a:latin typeface="Source Sans Pro"/>
                <a:ea typeface="Source Sans Pro"/>
                <a:cs typeface="Source Sans Pro"/>
                <a:sym typeface="Source Sans Pro"/>
              </a:rPr>
              <a:t>Regression</a:t>
            </a:r>
            <a:endParaRPr b="1">
              <a:solidFill>
                <a:srgbClr val="666666"/>
              </a:solidFill>
              <a:latin typeface="Source Sans Pro"/>
              <a:ea typeface="Source Sans Pro"/>
              <a:cs typeface="Source Sans Pro"/>
              <a:sym typeface="Source Sans Pro"/>
            </a:endParaRPr>
          </a:p>
          <a:p>
            <a:pPr indent="-317500" lvl="2" marL="1371600" rtl="0" algn="l">
              <a:lnSpc>
                <a:spcPct val="100000"/>
              </a:lnSpc>
              <a:spcBef>
                <a:spcPts val="0"/>
              </a:spcBef>
              <a:spcAft>
                <a:spcPts val="0"/>
              </a:spcAft>
              <a:buClr>
                <a:srgbClr val="666666"/>
              </a:buClr>
              <a:buSzPts val="1400"/>
              <a:buFont typeface="Source Sans Pro"/>
              <a:buAutoNum type="romanLcPeriod"/>
            </a:pPr>
            <a:r>
              <a:rPr b="1" lang="en">
                <a:solidFill>
                  <a:srgbClr val="666666"/>
                </a:solidFill>
                <a:latin typeface="Source Sans Pro"/>
                <a:ea typeface="Source Sans Pro"/>
                <a:cs typeface="Source Sans Pro"/>
                <a:sym typeface="Source Sans Pro"/>
              </a:rPr>
              <a:t>Linear Regression</a:t>
            </a:r>
            <a:endParaRPr b="1">
              <a:solidFill>
                <a:srgbClr val="666666"/>
              </a:solidFill>
              <a:latin typeface="Source Sans Pro"/>
              <a:ea typeface="Source Sans Pro"/>
              <a:cs typeface="Source Sans Pro"/>
              <a:sym typeface="Source Sans Pro"/>
            </a:endParaRPr>
          </a:p>
          <a:p>
            <a:pPr indent="-317500" lvl="2" marL="1371600" rtl="0" algn="l">
              <a:lnSpc>
                <a:spcPct val="100000"/>
              </a:lnSpc>
              <a:spcBef>
                <a:spcPts val="0"/>
              </a:spcBef>
              <a:spcAft>
                <a:spcPts val="0"/>
              </a:spcAft>
              <a:buClr>
                <a:srgbClr val="666666"/>
              </a:buClr>
              <a:buSzPts val="1400"/>
              <a:buFont typeface="Source Sans Pro"/>
              <a:buAutoNum type="romanLcPeriod"/>
            </a:pPr>
            <a:r>
              <a:rPr b="1" lang="en">
                <a:solidFill>
                  <a:srgbClr val="666666"/>
                </a:solidFill>
                <a:latin typeface="Source Sans Pro"/>
                <a:ea typeface="Source Sans Pro"/>
                <a:cs typeface="Source Sans Pro"/>
                <a:sym typeface="Source Sans Pro"/>
              </a:rPr>
              <a:t>Multiple Linear Regression</a:t>
            </a:r>
            <a:endParaRPr b="1">
              <a:solidFill>
                <a:srgbClr val="666666"/>
              </a:solidFill>
              <a:latin typeface="Source Sans Pro"/>
              <a:ea typeface="Source Sans Pro"/>
              <a:cs typeface="Source Sans Pro"/>
              <a:sym typeface="Source Sans Pro"/>
            </a:endParaRPr>
          </a:p>
          <a:p>
            <a:pPr indent="-317500" lvl="0" marL="457200" rtl="0" algn="l">
              <a:lnSpc>
                <a:spcPct val="100000"/>
              </a:lnSpc>
              <a:spcBef>
                <a:spcPts val="0"/>
              </a:spcBef>
              <a:spcAft>
                <a:spcPts val="0"/>
              </a:spcAft>
              <a:buClr>
                <a:srgbClr val="666666"/>
              </a:buClr>
              <a:buSzPts val="1400"/>
              <a:buFont typeface="Source Sans Pro"/>
              <a:buAutoNum type="arabicPeriod"/>
            </a:pPr>
            <a:r>
              <a:rPr b="1" lang="en">
                <a:solidFill>
                  <a:srgbClr val="666666"/>
                </a:solidFill>
                <a:latin typeface="Source Sans Pro"/>
                <a:ea typeface="Source Sans Pro"/>
                <a:cs typeface="Source Sans Pro"/>
                <a:sym typeface="Source Sans Pro"/>
              </a:rPr>
              <a:t>Conclusions</a:t>
            </a:r>
            <a:endParaRPr b="1">
              <a:solidFill>
                <a:srgbClr val="666666"/>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p:nvPr/>
        </p:nvSpPr>
        <p:spPr>
          <a:xfrm>
            <a:off x="3898800" y="-113825"/>
            <a:ext cx="52452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6"/>
          <p:cNvCxnSpPr/>
          <p:nvPr/>
        </p:nvCxnSpPr>
        <p:spPr>
          <a:xfrm>
            <a:off x="6607700" y="4574475"/>
            <a:ext cx="1488300" cy="0"/>
          </a:xfrm>
          <a:prstGeom prst="straightConnector1">
            <a:avLst/>
          </a:prstGeom>
          <a:noFill/>
          <a:ln cap="flat" cmpd="sng" w="38100">
            <a:solidFill>
              <a:srgbClr val="FFFFFF"/>
            </a:solidFill>
            <a:prstDash val="dot"/>
            <a:round/>
            <a:headEnd len="med" w="med" type="none"/>
            <a:tailEnd len="med" w="med" type="none"/>
          </a:ln>
        </p:spPr>
      </p:cxnSp>
      <p:sp>
        <p:nvSpPr>
          <p:cNvPr id="112" name="Google Shape;112;p26"/>
          <p:cNvSpPr txBox="1"/>
          <p:nvPr/>
        </p:nvSpPr>
        <p:spPr>
          <a:xfrm>
            <a:off x="4378950" y="664050"/>
            <a:ext cx="4500300" cy="331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FFFFFF"/>
                </a:solidFill>
                <a:latin typeface="Source Sans Pro"/>
                <a:ea typeface="Source Sans Pro"/>
                <a:cs typeface="Source Sans Pro"/>
                <a:sym typeface="Source Sans Pro"/>
              </a:rPr>
              <a:t>Exploring the Data</a:t>
            </a:r>
            <a:endParaRPr b="1">
              <a:solidFill>
                <a:srgbClr val="FFFFFF"/>
              </a:solidFill>
              <a:latin typeface="Source Sans Pro"/>
              <a:ea typeface="Source Sans Pro"/>
              <a:cs typeface="Source Sans Pro"/>
              <a:sym typeface="Source Sans Pro"/>
            </a:endParaRPr>
          </a:p>
          <a:p>
            <a:pPr indent="0" lvl="0" marL="0" rtl="0" algn="l">
              <a:lnSpc>
                <a:spcPct val="100000"/>
              </a:lnSpc>
              <a:spcBef>
                <a:spcPts val="1600"/>
              </a:spcBef>
              <a:spcAft>
                <a:spcPts val="0"/>
              </a:spcAft>
              <a:buNone/>
            </a:pPr>
            <a:r>
              <a:rPr lang="en">
                <a:solidFill>
                  <a:srgbClr val="FFFFFF"/>
                </a:solidFill>
                <a:latin typeface="Source Sans Pro SemiBold"/>
                <a:ea typeface="Source Sans Pro SemiBold"/>
                <a:cs typeface="Source Sans Pro SemiBold"/>
                <a:sym typeface="Source Sans Pro SemiBold"/>
              </a:rPr>
              <a:t>Two of the initial graphs I used to explore the data were:</a:t>
            </a:r>
            <a:endParaRPr>
              <a:solidFill>
                <a:srgbClr val="FFFFFF"/>
              </a:solidFill>
              <a:latin typeface="Source Sans Pro SemiBold"/>
              <a:ea typeface="Source Sans Pro SemiBold"/>
              <a:cs typeface="Source Sans Pro SemiBold"/>
              <a:sym typeface="Source Sans Pro SemiBold"/>
            </a:endParaRPr>
          </a:p>
          <a:p>
            <a:pPr indent="0" lvl="0" marL="0" rtl="0" algn="l">
              <a:lnSpc>
                <a:spcPct val="100000"/>
              </a:lnSpc>
              <a:spcBef>
                <a:spcPts val="1600"/>
              </a:spcBef>
              <a:spcAft>
                <a:spcPts val="0"/>
              </a:spcAft>
              <a:buNone/>
            </a:pPr>
            <a:r>
              <a:t/>
            </a:r>
            <a:endParaRPr>
              <a:solidFill>
                <a:srgbClr val="FFFFFF"/>
              </a:solidFill>
              <a:latin typeface="Source Sans Pro SemiBold"/>
              <a:ea typeface="Source Sans Pro SemiBold"/>
              <a:cs typeface="Source Sans Pro SemiBold"/>
              <a:sym typeface="Source Sans Pro SemiBold"/>
            </a:endParaRPr>
          </a:p>
          <a:p>
            <a:pPr indent="-317500" lvl="0" marL="457200" rtl="0" algn="l">
              <a:lnSpc>
                <a:spcPct val="100000"/>
              </a:lnSpc>
              <a:spcBef>
                <a:spcPts val="1600"/>
              </a:spcBef>
              <a:spcAft>
                <a:spcPts val="0"/>
              </a:spcAft>
              <a:buClr>
                <a:srgbClr val="FFFFFF"/>
              </a:buClr>
              <a:buSzPts val="1400"/>
              <a:buFont typeface="Source Sans Pro SemiBold"/>
              <a:buAutoNum type="arabicPeriod"/>
            </a:pPr>
            <a:r>
              <a:rPr lang="en">
                <a:solidFill>
                  <a:srgbClr val="FFFFFF"/>
                </a:solidFill>
                <a:latin typeface="Source Sans Pro SemiBold"/>
                <a:ea typeface="Source Sans Pro SemiBold"/>
                <a:cs typeface="Source Sans Pro SemiBold"/>
                <a:sym typeface="Source Sans Pro SemiBold"/>
              </a:rPr>
              <a:t>A histogram showing the frequency of each age</a:t>
            </a:r>
            <a:endParaRPr>
              <a:solidFill>
                <a:srgbClr val="FFFFFF"/>
              </a:solidFill>
              <a:latin typeface="Source Sans Pro SemiBold"/>
              <a:ea typeface="Source Sans Pro SemiBold"/>
              <a:cs typeface="Source Sans Pro SemiBold"/>
              <a:sym typeface="Source Sans Pro SemiBold"/>
            </a:endParaRPr>
          </a:p>
          <a:p>
            <a:pPr indent="-317500" lvl="0" marL="457200" rtl="0" algn="l">
              <a:spcBef>
                <a:spcPts val="0"/>
              </a:spcBef>
              <a:spcAft>
                <a:spcPts val="0"/>
              </a:spcAft>
              <a:buClr>
                <a:srgbClr val="FFFFFF"/>
              </a:buClr>
              <a:buSzPts val="1400"/>
              <a:buFont typeface="Source Sans Pro SemiBold"/>
              <a:buAutoNum type="arabicPeriod"/>
            </a:pPr>
            <a:r>
              <a:rPr lang="en">
                <a:solidFill>
                  <a:srgbClr val="FFFFFF"/>
                </a:solidFill>
                <a:latin typeface="Source Sans Pro SemiBold"/>
                <a:ea typeface="Source Sans Pro SemiBold"/>
                <a:cs typeface="Source Sans Pro SemiBold"/>
                <a:sym typeface="Source Sans Pro SemiBold"/>
              </a:rPr>
              <a:t>A histogram showing the frequency of each height</a:t>
            </a:r>
            <a:endParaRPr>
              <a:solidFill>
                <a:srgbClr val="FFFFFF"/>
              </a:solidFill>
              <a:latin typeface="Source Sans Pro SemiBold"/>
              <a:ea typeface="Source Sans Pro SemiBold"/>
              <a:cs typeface="Source Sans Pro SemiBold"/>
              <a:sym typeface="Source Sans Pro SemiBold"/>
            </a:endParaRPr>
          </a:p>
          <a:p>
            <a:pPr indent="0" lvl="0" marL="0" rtl="0" algn="l">
              <a:spcBef>
                <a:spcPts val="1600"/>
              </a:spcBef>
              <a:spcAft>
                <a:spcPts val="0"/>
              </a:spcAft>
              <a:buNone/>
            </a:pPr>
            <a:r>
              <a:t/>
            </a:r>
            <a:endParaRPr>
              <a:solidFill>
                <a:srgbClr val="FFFFFF"/>
              </a:solidFill>
              <a:latin typeface="Source Sans Pro SemiBold"/>
              <a:ea typeface="Source Sans Pro SemiBold"/>
              <a:cs typeface="Source Sans Pro SemiBold"/>
              <a:sym typeface="Source Sans Pro SemiBold"/>
            </a:endParaRPr>
          </a:p>
          <a:p>
            <a:pPr indent="0" lvl="0" marL="0" rtl="0" algn="l">
              <a:spcBef>
                <a:spcPts val="1600"/>
              </a:spcBef>
              <a:spcAft>
                <a:spcPts val="1600"/>
              </a:spcAft>
              <a:buNone/>
            </a:pPr>
            <a:r>
              <a:rPr lang="en">
                <a:solidFill>
                  <a:srgbClr val="FFFFFF"/>
                </a:solidFill>
                <a:latin typeface="Source Sans Pro SemiBold"/>
                <a:ea typeface="Source Sans Pro SemiBold"/>
                <a:cs typeface="Source Sans Pro SemiBold"/>
                <a:sym typeface="Source Sans Pro SemiBold"/>
              </a:rPr>
              <a:t>I also took a look at the contents of the ‘religion’ feature, using .head() and .value_counts().</a:t>
            </a:r>
            <a:endParaRPr>
              <a:solidFill>
                <a:srgbClr val="FFFFFF"/>
              </a:solidFill>
              <a:latin typeface="Source Sans Pro SemiBold"/>
              <a:ea typeface="Source Sans Pro SemiBold"/>
              <a:cs typeface="Source Sans Pro SemiBold"/>
              <a:sym typeface="Source Sans Pro SemiBold"/>
            </a:endParaRPr>
          </a:p>
        </p:txBody>
      </p:sp>
      <p:pic>
        <p:nvPicPr>
          <p:cNvPr id="113" name="Google Shape;113;p26"/>
          <p:cNvPicPr preferRelativeResize="0"/>
          <p:nvPr/>
        </p:nvPicPr>
        <p:blipFill>
          <a:blip r:embed="rId3">
            <a:alphaModFix/>
          </a:blip>
          <a:stretch>
            <a:fillRect/>
          </a:stretch>
        </p:blipFill>
        <p:spPr>
          <a:xfrm>
            <a:off x="152400" y="63775"/>
            <a:ext cx="3143575" cy="2465450"/>
          </a:xfrm>
          <a:prstGeom prst="rect">
            <a:avLst/>
          </a:prstGeom>
          <a:noFill/>
          <a:ln>
            <a:noFill/>
          </a:ln>
        </p:spPr>
      </p:pic>
      <p:pic>
        <p:nvPicPr>
          <p:cNvPr id="114" name="Google Shape;114;p26"/>
          <p:cNvPicPr preferRelativeResize="0"/>
          <p:nvPr/>
        </p:nvPicPr>
        <p:blipFill>
          <a:blip r:embed="rId4">
            <a:alphaModFix/>
          </a:blip>
          <a:stretch>
            <a:fillRect/>
          </a:stretch>
        </p:blipFill>
        <p:spPr>
          <a:xfrm>
            <a:off x="178550" y="2570875"/>
            <a:ext cx="3011175" cy="239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7"/>
          <p:cNvSpPr/>
          <p:nvPr/>
        </p:nvSpPr>
        <p:spPr>
          <a:xfrm>
            <a:off x="-75" y="8600"/>
            <a:ext cx="91440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
          <p:cNvSpPr txBox="1"/>
          <p:nvPr/>
        </p:nvSpPr>
        <p:spPr>
          <a:xfrm>
            <a:off x="471850" y="420325"/>
            <a:ext cx="7370400" cy="40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FFFFFF"/>
              </a:solidFill>
              <a:latin typeface="Source Sans Pro"/>
              <a:ea typeface="Source Sans Pro"/>
              <a:cs typeface="Source Sans Pro"/>
              <a:sym typeface="Source Sans Pro"/>
            </a:endParaRPr>
          </a:p>
          <a:p>
            <a:pPr indent="0" lvl="0" marL="0" rtl="0" algn="l">
              <a:spcBef>
                <a:spcPts val="1600"/>
              </a:spcBef>
              <a:spcAft>
                <a:spcPts val="0"/>
              </a:spcAft>
              <a:buNone/>
            </a:pPr>
            <a:r>
              <a:rPr lang="en">
                <a:solidFill>
                  <a:srgbClr val="FFFFFF"/>
                </a:solidFill>
                <a:latin typeface="Source Sans Pro SemiBold"/>
                <a:ea typeface="Source Sans Pro SemiBold"/>
                <a:cs typeface="Source Sans Pro SemiBold"/>
                <a:sym typeface="Source Sans Pro SemiBold"/>
              </a:rPr>
              <a:t>After exploring the  dataset, I decided I wanted to focus on predicting people’s religious beliefs.</a:t>
            </a:r>
            <a:endParaRPr>
              <a:solidFill>
                <a:srgbClr val="FFFFFF"/>
              </a:solidFill>
              <a:latin typeface="Source Sans Pro SemiBold"/>
              <a:ea typeface="Source Sans Pro SemiBold"/>
              <a:cs typeface="Source Sans Pro SemiBold"/>
              <a:sym typeface="Source Sans Pro SemiBold"/>
            </a:endParaRPr>
          </a:p>
          <a:p>
            <a:pPr indent="0" lvl="0" marL="0" rtl="0" algn="l">
              <a:spcBef>
                <a:spcPts val="1600"/>
              </a:spcBef>
              <a:spcAft>
                <a:spcPts val="0"/>
              </a:spcAft>
              <a:buNone/>
            </a:pPr>
            <a:r>
              <a:rPr lang="en">
                <a:solidFill>
                  <a:srgbClr val="FFFFFF"/>
                </a:solidFill>
                <a:latin typeface="Source Sans Pro SemiBold"/>
                <a:ea typeface="Source Sans Pro SemiBold"/>
                <a:cs typeface="Source Sans Pro SemiBold"/>
                <a:sym typeface="Source Sans Pro SemiBold"/>
              </a:rPr>
              <a:t>Specifically, </a:t>
            </a:r>
            <a:r>
              <a:rPr b="1" lang="en" sz="1800">
                <a:solidFill>
                  <a:srgbClr val="00FFFF"/>
                </a:solidFill>
                <a:latin typeface="Source Sans Pro"/>
                <a:ea typeface="Source Sans Pro"/>
                <a:cs typeface="Source Sans Pro"/>
                <a:sym typeface="Source Sans Pro"/>
              </a:rPr>
              <a:t>can dataset features help us predict whether or not a person is traditionally religious?</a:t>
            </a:r>
            <a:r>
              <a:rPr b="1" lang="en">
                <a:solidFill>
                  <a:srgbClr val="FFFFFF"/>
                </a:solidFill>
                <a:latin typeface="Source Sans Pro"/>
                <a:ea typeface="Source Sans Pro"/>
                <a:cs typeface="Source Sans Pro"/>
                <a:sym typeface="Source Sans Pro"/>
              </a:rPr>
              <a:t> </a:t>
            </a:r>
            <a:endParaRPr b="1">
              <a:solidFill>
                <a:srgbClr val="FFFFFF"/>
              </a:solidFill>
              <a:latin typeface="Source Sans Pro"/>
              <a:ea typeface="Source Sans Pro"/>
              <a:cs typeface="Source Sans Pro"/>
              <a:sym typeface="Source Sans Pro"/>
            </a:endParaRPr>
          </a:p>
          <a:p>
            <a:pPr indent="0" lvl="0" marL="0" rtl="0" algn="l">
              <a:spcBef>
                <a:spcPts val="1600"/>
              </a:spcBef>
              <a:spcAft>
                <a:spcPts val="0"/>
              </a:spcAft>
              <a:buNone/>
            </a:pPr>
            <a:r>
              <a:rPr lang="en">
                <a:solidFill>
                  <a:srgbClr val="FFFFFF"/>
                </a:solidFill>
                <a:latin typeface="Source Sans Pro SemiBold"/>
                <a:ea typeface="Source Sans Pro SemiBold"/>
                <a:cs typeface="Source Sans Pro SemiBold"/>
                <a:sym typeface="Source Sans Pro SemiBold"/>
              </a:rPr>
              <a:t>For this question, I took ‘atheism’, ‘agnosticism’, and ‘other’ answers to indicate that a person is not traditionally religious.</a:t>
            </a:r>
            <a:endParaRPr>
              <a:solidFill>
                <a:srgbClr val="FFFFFF"/>
              </a:solidFill>
              <a:latin typeface="Source Sans Pro SemiBold"/>
              <a:ea typeface="Source Sans Pro SemiBold"/>
              <a:cs typeface="Source Sans Pro SemiBold"/>
              <a:sym typeface="Source Sans Pro SemiBold"/>
            </a:endParaRPr>
          </a:p>
          <a:p>
            <a:pPr indent="0" lvl="0" marL="0" rtl="0" algn="l">
              <a:spcBef>
                <a:spcPts val="1600"/>
              </a:spcBef>
              <a:spcAft>
                <a:spcPts val="1600"/>
              </a:spcAft>
              <a:buNone/>
            </a:pPr>
            <a:r>
              <a:rPr lang="en">
                <a:solidFill>
                  <a:srgbClr val="FFFFFF"/>
                </a:solidFill>
                <a:latin typeface="Source Sans Pro SemiBold"/>
                <a:ea typeface="Source Sans Pro SemiBold"/>
                <a:cs typeface="Source Sans Pro SemiBold"/>
                <a:sym typeface="Source Sans Pro SemiBold"/>
              </a:rPr>
              <a:t>After exploring the data with my initial question in mind, I decided to narrow my focus to the following 6 features:</a:t>
            </a:r>
            <a:endParaRPr>
              <a:solidFill>
                <a:srgbClr val="FFFFFF"/>
              </a:solidFill>
              <a:latin typeface="Source Sans Pro SemiBold"/>
              <a:ea typeface="Source Sans Pro SemiBold"/>
              <a:cs typeface="Source Sans Pro SemiBold"/>
              <a:sym typeface="Source Sans Pro SemiBold"/>
            </a:endParaRPr>
          </a:p>
        </p:txBody>
      </p:sp>
      <p:sp>
        <p:nvSpPr>
          <p:cNvPr id="121" name="Google Shape;121;p27"/>
          <p:cNvSpPr txBox="1"/>
          <p:nvPr/>
        </p:nvSpPr>
        <p:spPr>
          <a:xfrm>
            <a:off x="336975" y="218600"/>
            <a:ext cx="32487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The Question</a:t>
            </a:r>
            <a:endParaRPr sz="3000">
              <a:solidFill>
                <a:srgbClr val="FFFFFF"/>
              </a:solidFill>
              <a:latin typeface="Montserrat ExtraBold"/>
              <a:ea typeface="Montserrat ExtraBold"/>
              <a:cs typeface="Montserrat ExtraBold"/>
              <a:sym typeface="Montserrat ExtraBold"/>
            </a:endParaRPr>
          </a:p>
        </p:txBody>
      </p:sp>
      <p:sp>
        <p:nvSpPr>
          <p:cNvPr id="122" name="Google Shape;122;p27"/>
          <p:cNvSpPr txBox="1"/>
          <p:nvPr/>
        </p:nvSpPr>
        <p:spPr>
          <a:xfrm>
            <a:off x="2498250" y="3372875"/>
            <a:ext cx="1956000" cy="1467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Source Sans Pro SemiBold"/>
              <a:buAutoNum type="arabicPeriod"/>
            </a:pPr>
            <a:r>
              <a:rPr lang="en" sz="1200">
                <a:solidFill>
                  <a:srgbClr val="FFFFFF"/>
                </a:solidFill>
                <a:latin typeface="Source Sans Pro SemiBold"/>
                <a:ea typeface="Source Sans Pro SemiBold"/>
                <a:cs typeface="Source Sans Pro SemiBold"/>
                <a:sym typeface="Source Sans Pro SemiBold"/>
              </a:rPr>
              <a:t>Drinks</a:t>
            </a:r>
            <a:endParaRPr sz="1200">
              <a:solidFill>
                <a:srgbClr val="FFFFFF"/>
              </a:solidFill>
              <a:latin typeface="Source Sans Pro SemiBold"/>
              <a:ea typeface="Source Sans Pro SemiBold"/>
              <a:cs typeface="Source Sans Pro SemiBold"/>
              <a:sym typeface="Source Sans Pro SemiBold"/>
            </a:endParaRPr>
          </a:p>
          <a:p>
            <a:pPr indent="-304800" lvl="0" marL="457200" rtl="0" algn="l">
              <a:spcBef>
                <a:spcPts val="0"/>
              </a:spcBef>
              <a:spcAft>
                <a:spcPts val="0"/>
              </a:spcAft>
              <a:buClr>
                <a:srgbClr val="FFFFFF"/>
              </a:buClr>
              <a:buSzPts val="1200"/>
              <a:buFont typeface="Source Sans Pro SemiBold"/>
              <a:buAutoNum type="arabicPeriod"/>
            </a:pPr>
            <a:r>
              <a:rPr lang="en" sz="1200">
                <a:solidFill>
                  <a:srgbClr val="FFFFFF"/>
                </a:solidFill>
                <a:latin typeface="Source Sans Pro SemiBold"/>
                <a:ea typeface="Source Sans Pro SemiBold"/>
                <a:cs typeface="Source Sans Pro SemiBold"/>
                <a:sym typeface="Source Sans Pro SemiBold"/>
              </a:rPr>
              <a:t>Smokes</a:t>
            </a:r>
            <a:endParaRPr sz="1200">
              <a:solidFill>
                <a:srgbClr val="FFFFFF"/>
              </a:solidFill>
              <a:latin typeface="Source Sans Pro SemiBold"/>
              <a:ea typeface="Source Sans Pro SemiBold"/>
              <a:cs typeface="Source Sans Pro SemiBold"/>
              <a:sym typeface="Source Sans Pro SemiBold"/>
            </a:endParaRPr>
          </a:p>
          <a:p>
            <a:pPr indent="-304800" lvl="0" marL="457200" rtl="0" algn="l">
              <a:spcBef>
                <a:spcPts val="0"/>
              </a:spcBef>
              <a:spcAft>
                <a:spcPts val="0"/>
              </a:spcAft>
              <a:buClr>
                <a:srgbClr val="FFFFFF"/>
              </a:buClr>
              <a:buSzPts val="1200"/>
              <a:buFont typeface="Source Sans Pro SemiBold"/>
              <a:buAutoNum type="arabicPeriod"/>
            </a:pPr>
            <a:r>
              <a:rPr lang="en" sz="1200">
                <a:solidFill>
                  <a:srgbClr val="FFFFFF"/>
                </a:solidFill>
                <a:latin typeface="Source Sans Pro SemiBold"/>
                <a:ea typeface="Source Sans Pro SemiBold"/>
                <a:cs typeface="Source Sans Pro SemiBold"/>
                <a:sym typeface="Source Sans Pro SemiBold"/>
              </a:rPr>
              <a:t>Drugs</a:t>
            </a:r>
            <a:endParaRPr sz="1200">
              <a:solidFill>
                <a:srgbClr val="FFFFFF"/>
              </a:solidFill>
              <a:latin typeface="Source Sans Pro SemiBold"/>
              <a:ea typeface="Source Sans Pro SemiBold"/>
              <a:cs typeface="Source Sans Pro SemiBold"/>
              <a:sym typeface="Source Sans Pro SemiBold"/>
            </a:endParaRPr>
          </a:p>
          <a:p>
            <a:pPr indent="-304800" lvl="0" marL="457200" rtl="0" algn="l">
              <a:spcBef>
                <a:spcPts val="0"/>
              </a:spcBef>
              <a:spcAft>
                <a:spcPts val="0"/>
              </a:spcAft>
              <a:buClr>
                <a:srgbClr val="FFFFFF"/>
              </a:buClr>
              <a:buSzPts val="1200"/>
              <a:buFont typeface="Source Sans Pro SemiBold"/>
              <a:buAutoNum type="arabicPeriod"/>
            </a:pPr>
            <a:r>
              <a:rPr lang="en" sz="1200">
                <a:solidFill>
                  <a:srgbClr val="FFFFFF"/>
                </a:solidFill>
                <a:latin typeface="Source Sans Pro SemiBold"/>
                <a:ea typeface="Source Sans Pro SemiBold"/>
                <a:cs typeface="Source Sans Pro SemiBold"/>
                <a:sym typeface="Source Sans Pro SemiBold"/>
              </a:rPr>
              <a:t>Diet</a:t>
            </a:r>
            <a:endParaRPr sz="1200">
              <a:solidFill>
                <a:srgbClr val="FFFFFF"/>
              </a:solidFill>
              <a:latin typeface="Source Sans Pro SemiBold"/>
              <a:ea typeface="Source Sans Pro SemiBold"/>
              <a:cs typeface="Source Sans Pro SemiBold"/>
              <a:sym typeface="Source Sans Pro SemiBold"/>
            </a:endParaRPr>
          </a:p>
          <a:p>
            <a:pPr indent="-304800" lvl="0" marL="457200" rtl="0" algn="l">
              <a:spcBef>
                <a:spcPts val="0"/>
              </a:spcBef>
              <a:spcAft>
                <a:spcPts val="0"/>
              </a:spcAft>
              <a:buClr>
                <a:srgbClr val="FFFFFF"/>
              </a:buClr>
              <a:buSzPts val="1200"/>
              <a:buFont typeface="Source Sans Pro SemiBold"/>
              <a:buAutoNum type="arabicPeriod"/>
            </a:pPr>
            <a:r>
              <a:rPr lang="en" sz="1200">
                <a:solidFill>
                  <a:srgbClr val="FFFFFF"/>
                </a:solidFill>
                <a:latin typeface="Source Sans Pro SemiBold"/>
                <a:ea typeface="Source Sans Pro SemiBold"/>
                <a:cs typeface="Source Sans Pro SemiBold"/>
                <a:sym typeface="Source Sans Pro SemiBold"/>
              </a:rPr>
              <a:t>Age</a:t>
            </a:r>
            <a:endParaRPr sz="1200">
              <a:solidFill>
                <a:srgbClr val="FFFFFF"/>
              </a:solidFill>
              <a:latin typeface="Source Sans Pro SemiBold"/>
              <a:ea typeface="Source Sans Pro SemiBold"/>
              <a:cs typeface="Source Sans Pro SemiBold"/>
              <a:sym typeface="Source Sans Pro SemiBold"/>
            </a:endParaRPr>
          </a:p>
          <a:p>
            <a:pPr indent="-304800" lvl="0" marL="457200" rtl="0" algn="l">
              <a:spcBef>
                <a:spcPts val="0"/>
              </a:spcBef>
              <a:spcAft>
                <a:spcPts val="0"/>
              </a:spcAft>
              <a:buClr>
                <a:srgbClr val="FFFFFF"/>
              </a:buClr>
              <a:buSzPts val="1200"/>
              <a:buFont typeface="Source Sans Pro SemiBold"/>
              <a:buAutoNum type="arabicPeriod"/>
            </a:pPr>
            <a:r>
              <a:rPr lang="en" sz="1200">
                <a:solidFill>
                  <a:srgbClr val="FFFFFF"/>
                </a:solidFill>
                <a:latin typeface="Source Sans Pro SemiBold"/>
                <a:ea typeface="Source Sans Pro SemiBold"/>
                <a:cs typeface="Source Sans Pro SemiBold"/>
                <a:sym typeface="Source Sans Pro SemiBold"/>
              </a:rPr>
              <a:t>Education</a:t>
            </a:r>
            <a:endParaRPr sz="1200">
              <a:solidFill>
                <a:srgbClr val="FFFFFF"/>
              </a:solidFill>
              <a:latin typeface="Source Sans Pro SemiBold"/>
              <a:ea typeface="Source Sans Pro SemiBold"/>
              <a:cs typeface="Source Sans Pro SemiBold"/>
              <a:sym typeface="Source Sans Pro SemiBold"/>
            </a:endParaRPr>
          </a:p>
          <a:p>
            <a:pPr indent="-304800" lvl="0" marL="457200" rtl="0" algn="l">
              <a:spcBef>
                <a:spcPts val="0"/>
              </a:spcBef>
              <a:spcAft>
                <a:spcPts val="0"/>
              </a:spcAft>
              <a:buClr>
                <a:srgbClr val="FFFFFF"/>
              </a:buClr>
              <a:buSzPts val="1200"/>
              <a:buFont typeface="Source Sans Pro SemiBold"/>
              <a:buAutoNum type="arabicPeriod"/>
            </a:pPr>
            <a:r>
              <a:rPr lang="en" sz="1200">
                <a:solidFill>
                  <a:srgbClr val="FFFFFF"/>
                </a:solidFill>
                <a:latin typeface="Source Sans Pro SemiBold"/>
                <a:ea typeface="Source Sans Pro SemiBold"/>
                <a:cs typeface="Source Sans Pro SemiBold"/>
                <a:sym typeface="Source Sans Pro SemiBold"/>
              </a:rPr>
              <a:t>Religion (target)</a:t>
            </a:r>
            <a:endParaRPr sz="1200">
              <a:solidFill>
                <a:srgbClr val="FFFFFF"/>
              </a:solidFill>
              <a:latin typeface="Source Sans Pro SemiBold"/>
              <a:ea typeface="Source Sans Pro SemiBold"/>
              <a:cs typeface="Source Sans Pro SemiBold"/>
              <a:sym typeface="Source Sans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p:nvPr/>
        </p:nvSpPr>
        <p:spPr>
          <a:xfrm>
            <a:off x="-75" y="8600"/>
            <a:ext cx="91440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471850" y="649775"/>
            <a:ext cx="7370400" cy="271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FFFFFF"/>
              </a:solidFill>
              <a:latin typeface="Source Sans Pro"/>
              <a:ea typeface="Source Sans Pro"/>
              <a:cs typeface="Source Sans Pro"/>
              <a:sym typeface="Source Sans Pro"/>
            </a:endParaRPr>
          </a:p>
          <a:p>
            <a:pPr indent="0" lvl="0" marL="0" rtl="0" algn="l">
              <a:spcBef>
                <a:spcPts val="1600"/>
              </a:spcBef>
              <a:spcAft>
                <a:spcPts val="0"/>
              </a:spcAft>
              <a:buNone/>
            </a:pPr>
            <a:r>
              <a:rPr lang="en">
                <a:solidFill>
                  <a:srgbClr val="FFFFFF"/>
                </a:solidFill>
                <a:latin typeface="Source Sans Pro SemiBold"/>
                <a:ea typeface="Source Sans Pro SemiBold"/>
                <a:cs typeface="Source Sans Pro SemiBold"/>
                <a:sym typeface="Source Sans Pro SemiBold"/>
              </a:rPr>
              <a:t>I wanted to be able to easily move between categorical and numerical values for the features I was interested in. Therefore, I created new columns containing numerical codes for each of the relevant categorical features (drinks/smokes/drugs/diet/ethnicity/education), by following the directions in capstone_instructions.md. For instance, to create a column containing numerical codes for diet, I used:</a:t>
            </a:r>
            <a:endParaRPr>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Clr>
                <a:schemeClr val="dk1"/>
              </a:buClr>
              <a:buSzPts val="1100"/>
              <a:buFont typeface="Arial"/>
              <a:buNone/>
            </a:pPr>
            <a:r>
              <a:rPr lang="en">
                <a:solidFill>
                  <a:srgbClr val="FFFFFF"/>
                </a:solidFill>
                <a:latin typeface="Source Sans Pro SemiBold"/>
                <a:ea typeface="Source Sans Pro SemiBold"/>
                <a:cs typeface="Source Sans Pro SemiBold"/>
                <a:sym typeface="Source Sans Pro SemiBold"/>
              </a:rPr>
              <a:t>diet_mapping = {"mostly anything": 0, "anything": 1, "strictly anything": 2, "mostly vegetarian": 3, "mostly other": 4, "strictly vegetarian": 5, "vegetarian": 6, "strictly other": 7, "mostly vegan": 8, "other": 9, "strictly vegan": 10, "vegan": 11, "mostly kosher": 12, "mostly halal": 13, "strictly halal": 14, "strictly kosher": 15, "halal": 16, "kosher": 17}</a:t>
            </a:r>
            <a:endParaRPr>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Clr>
                <a:schemeClr val="dk1"/>
              </a:buClr>
              <a:buSzPts val="1100"/>
              <a:buFont typeface="Arial"/>
              <a:buNone/>
            </a:pPr>
            <a:r>
              <a:rPr lang="en">
                <a:solidFill>
                  <a:srgbClr val="FFFFFF"/>
                </a:solidFill>
                <a:latin typeface="Source Sans Pro SemiBold"/>
                <a:ea typeface="Source Sans Pro SemiBold"/>
                <a:cs typeface="Source Sans Pro SemiBold"/>
                <a:sym typeface="Source Sans Pro SemiBold"/>
              </a:rPr>
              <a:t>df["diet_code"] = df.diet.map(diet_mapping)</a:t>
            </a:r>
            <a:endParaRPr>
              <a:solidFill>
                <a:srgbClr val="FFFFFF"/>
              </a:solidFill>
              <a:latin typeface="Source Sans Pro SemiBold"/>
              <a:ea typeface="Source Sans Pro SemiBold"/>
              <a:cs typeface="Source Sans Pro SemiBold"/>
              <a:sym typeface="Source Sans Pro SemiBold"/>
            </a:endParaRPr>
          </a:p>
          <a:p>
            <a:pPr indent="0" lvl="0" marL="0" rtl="0" algn="l">
              <a:spcBef>
                <a:spcPts val="1600"/>
              </a:spcBef>
              <a:spcAft>
                <a:spcPts val="1600"/>
              </a:spcAft>
              <a:buNone/>
            </a:pPr>
            <a:r>
              <a:t/>
            </a:r>
            <a:endParaRPr>
              <a:solidFill>
                <a:srgbClr val="FFFFFF"/>
              </a:solidFill>
              <a:latin typeface="Source Sans Pro SemiBold"/>
              <a:ea typeface="Source Sans Pro SemiBold"/>
              <a:cs typeface="Source Sans Pro SemiBold"/>
              <a:sym typeface="Source Sans Pro SemiBold"/>
            </a:endParaRPr>
          </a:p>
        </p:txBody>
      </p:sp>
      <p:sp>
        <p:nvSpPr>
          <p:cNvPr id="129" name="Google Shape;129;p28"/>
          <p:cNvSpPr txBox="1"/>
          <p:nvPr/>
        </p:nvSpPr>
        <p:spPr>
          <a:xfrm>
            <a:off x="336975" y="218600"/>
            <a:ext cx="58458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Augmenting the Data</a:t>
            </a:r>
            <a:endParaRPr sz="30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9"/>
          <p:cNvSpPr/>
          <p:nvPr/>
        </p:nvSpPr>
        <p:spPr>
          <a:xfrm>
            <a:off x="-75" y="8600"/>
            <a:ext cx="91440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9"/>
          <p:cNvSpPr txBox="1"/>
          <p:nvPr/>
        </p:nvSpPr>
        <p:spPr>
          <a:xfrm>
            <a:off x="463700" y="922800"/>
            <a:ext cx="7370400" cy="428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FFFFFF"/>
              </a:solidFill>
              <a:latin typeface="Source Sans Pro"/>
              <a:ea typeface="Source Sans Pro"/>
              <a:cs typeface="Source Sans Pro"/>
              <a:sym typeface="Source Sans Pro"/>
            </a:endParaRPr>
          </a:p>
          <a:p>
            <a:pPr indent="0" lvl="0" marL="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I used the NBC to predict religiosity based on a binary metric: not-traditionally religious (1) or  traditionally religious (0).</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Simplicity: For this model, I decided to include only the features my priors led me to </a:t>
            </a:r>
            <a:r>
              <a:rPr i="1" lang="en" sz="1200">
                <a:solidFill>
                  <a:srgbClr val="FFFFFF"/>
                </a:solidFill>
                <a:latin typeface="Source Sans Pro SemiBold"/>
                <a:ea typeface="Source Sans Pro SemiBold"/>
                <a:cs typeface="Source Sans Pro SemiBold"/>
                <a:sym typeface="Source Sans Pro SemiBold"/>
              </a:rPr>
              <a:t>expect </a:t>
            </a:r>
            <a:r>
              <a:rPr lang="en" sz="1200">
                <a:solidFill>
                  <a:srgbClr val="FFFFFF"/>
                </a:solidFill>
                <a:latin typeface="Source Sans Pro SemiBold"/>
                <a:ea typeface="Source Sans Pro SemiBold"/>
                <a:cs typeface="Source Sans Pro SemiBold"/>
                <a:sym typeface="Source Sans Pro SemiBold"/>
              </a:rPr>
              <a:t>were correlated with religious belief: drug use, age, and education. </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Time to Run: </a:t>
            </a:r>
            <a:r>
              <a:rPr lang="en" sz="1200">
                <a:solidFill>
                  <a:srgbClr val="FFFFFF"/>
                </a:solidFill>
                <a:latin typeface="Source Sans Pro SemiBold"/>
                <a:ea typeface="Source Sans Pro SemiBold"/>
                <a:cs typeface="Source Sans Pro SemiBold"/>
                <a:sym typeface="Source Sans Pro SemiBold"/>
              </a:rPr>
              <a:t>0:00:00.014564</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Accuracy/Precision/Recall: </a:t>
            </a:r>
            <a:endParaRPr sz="1200">
              <a:solidFill>
                <a:srgbClr val="FFFFFF"/>
              </a:solidFill>
              <a:latin typeface="Source Sans Pro SemiBold"/>
              <a:ea typeface="Source Sans Pro SemiBold"/>
              <a:cs typeface="Source Sans Pro SemiBold"/>
              <a:sym typeface="Source Sans Pro SemiBold"/>
            </a:endParaRPr>
          </a:p>
          <a:p>
            <a:pPr indent="457200" lvl="0" marL="9144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Accuracy: 0.5973333333333334</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Precision: 0.5973333333333334</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Recall: 1.0</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F1: 0.7479131886477464</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0"/>
              </a:spcBef>
              <a:spcAft>
                <a:spcPts val="1600"/>
              </a:spcAft>
              <a:buNone/>
            </a:pPr>
            <a:r>
              <a:rPr lang="en">
                <a:solidFill>
                  <a:srgbClr val="FFFFFF"/>
                </a:solidFill>
                <a:latin typeface="Source Sans Pro SemiBold"/>
                <a:ea typeface="Source Sans Pro SemiBold"/>
                <a:cs typeface="Source Sans Pro SemiBold"/>
                <a:sym typeface="Source Sans Pro SemiBold"/>
              </a:rPr>
              <a:t>Comparison/Analysis: The model didn’t improve on chance, as it assigned every row a ‘1’.</a:t>
            </a:r>
            <a:endParaRPr>
              <a:solidFill>
                <a:srgbClr val="FFFFFF"/>
              </a:solidFill>
              <a:latin typeface="Source Sans Pro SemiBold"/>
              <a:ea typeface="Source Sans Pro SemiBold"/>
              <a:cs typeface="Source Sans Pro SemiBold"/>
              <a:sym typeface="Source Sans Pro SemiBold"/>
            </a:endParaRPr>
          </a:p>
        </p:txBody>
      </p:sp>
      <p:sp>
        <p:nvSpPr>
          <p:cNvPr id="136" name="Google Shape;136;p29"/>
          <p:cNvSpPr txBox="1"/>
          <p:nvPr/>
        </p:nvSpPr>
        <p:spPr>
          <a:xfrm>
            <a:off x="336975" y="218600"/>
            <a:ext cx="58458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Classification: Naive Bayes Classifier </a:t>
            </a:r>
            <a:endParaRPr sz="30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0"/>
          <p:cNvSpPr/>
          <p:nvPr/>
        </p:nvSpPr>
        <p:spPr>
          <a:xfrm>
            <a:off x="-75" y="8600"/>
            <a:ext cx="91440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0"/>
          <p:cNvSpPr txBox="1"/>
          <p:nvPr/>
        </p:nvSpPr>
        <p:spPr>
          <a:xfrm>
            <a:off x="463700" y="904150"/>
            <a:ext cx="7370400" cy="3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FFFFFF"/>
              </a:solidFill>
              <a:latin typeface="Source Sans Pro"/>
              <a:ea typeface="Source Sans Pro"/>
              <a:cs typeface="Source Sans Pro"/>
              <a:sym typeface="Source Sans Pro"/>
            </a:endParaRPr>
          </a:p>
          <a:p>
            <a:pPr indent="0" lvl="0" marL="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I also ran the K-Nearest Neighbors Classifier to predict religiosity based on the same binary metric I used with the Naive Bayes Classifier: not-traditionally-religious (1) or  traditionally-religious (0).</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Simplicity: I used the same</a:t>
            </a:r>
            <a:r>
              <a:rPr lang="en" sz="1200">
                <a:solidFill>
                  <a:srgbClr val="FFFFFF"/>
                </a:solidFill>
                <a:latin typeface="Source Sans Pro SemiBold"/>
                <a:ea typeface="Source Sans Pro SemiBold"/>
                <a:cs typeface="Source Sans Pro SemiBold"/>
                <a:sym typeface="Source Sans Pro SemiBold"/>
              </a:rPr>
              <a:t> features I used for the NBC, in order to make a direct comparison of the two models.</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Time to Run: </a:t>
            </a:r>
            <a:r>
              <a:rPr lang="en" sz="1200">
                <a:solidFill>
                  <a:srgbClr val="FFFFFF"/>
                </a:solidFill>
                <a:latin typeface="Source Sans Pro SemiBold"/>
                <a:ea typeface="Source Sans Pro SemiBold"/>
                <a:cs typeface="Source Sans Pro SemiBold"/>
                <a:sym typeface="Source Sans Pro SemiBold"/>
              </a:rPr>
              <a:t>0:00:00.200215</a:t>
            </a:r>
            <a:r>
              <a:rPr lang="en" sz="1200">
                <a:solidFill>
                  <a:srgbClr val="FFFFFF"/>
                </a:solidFill>
                <a:latin typeface="Source Sans Pro SemiBold"/>
                <a:ea typeface="Source Sans Pro SemiBold"/>
                <a:cs typeface="Source Sans Pro SemiBold"/>
                <a:sym typeface="Source Sans Pro SemiBold"/>
              </a:rPr>
              <a:t> (at k=63)</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Accuracy/Precision/Recall (k=63):</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Accuracy: 0.5851666666666666</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Precision: 0.5961707359915686</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Recall: 0.9469866071428571</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F1: 0.7317020588552334</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0"/>
              </a:spcBef>
              <a:spcAft>
                <a:spcPts val="1600"/>
              </a:spcAft>
              <a:buNone/>
            </a:pPr>
            <a:r>
              <a:rPr lang="en">
                <a:solidFill>
                  <a:srgbClr val="FFFFFF"/>
                </a:solidFill>
                <a:latin typeface="Source Sans Pro SemiBold"/>
                <a:ea typeface="Source Sans Pro SemiBold"/>
                <a:cs typeface="Source Sans Pro SemiBold"/>
                <a:sym typeface="Source Sans Pro SemiBold"/>
              </a:rPr>
              <a:t>Comparison/Analysis: The model came back with slightly different (worse!) results compared to the NBC.</a:t>
            </a:r>
            <a:endParaRPr sz="1200">
              <a:solidFill>
                <a:srgbClr val="FFFFFF"/>
              </a:solidFill>
              <a:latin typeface="Source Sans Pro SemiBold"/>
              <a:ea typeface="Source Sans Pro SemiBold"/>
              <a:cs typeface="Source Sans Pro SemiBold"/>
              <a:sym typeface="Source Sans Pro SemiBold"/>
            </a:endParaRPr>
          </a:p>
        </p:txBody>
      </p:sp>
      <p:sp>
        <p:nvSpPr>
          <p:cNvPr id="143" name="Google Shape;143;p30"/>
          <p:cNvSpPr txBox="1"/>
          <p:nvPr/>
        </p:nvSpPr>
        <p:spPr>
          <a:xfrm>
            <a:off x="336975" y="218600"/>
            <a:ext cx="58458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Classification: K-Nearest Neighbors </a:t>
            </a:r>
            <a:endParaRPr sz="30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1"/>
          <p:cNvSpPr/>
          <p:nvPr/>
        </p:nvSpPr>
        <p:spPr>
          <a:xfrm>
            <a:off x="-75" y="8600"/>
            <a:ext cx="91440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1"/>
          <p:cNvSpPr txBox="1"/>
          <p:nvPr/>
        </p:nvSpPr>
        <p:spPr>
          <a:xfrm>
            <a:off x="463700" y="1056550"/>
            <a:ext cx="7370400" cy="111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FFFFFF"/>
              </a:solidFill>
              <a:latin typeface="Source Sans Pro"/>
              <a:ea typeface="Source Sans Pro"/>
              <a:cs typeface="Source Sans Pro"/>
              <a:sym typeface="Source Sans Pro"/>
            </a:endParaRPr>
          </a:p>
          <a:p>
            <a:pPr indent="0" lvl="0" marL="457200" rtl="0" algn="l">
              <a:spcBef>
                <a:spcPts val="1600"/>
              </a:spcBef>
              <a:spcAft>
                <a:spcPts val="1600"/>
              </a:spcAft>
              <a:buNone/>
            </a:pPr>
            <a:r>
              <a:rPr lang="en">
                <a:solidFill>
                  <a:srgbClr val="FFFFFF"/>
                </a:solidFill>
                <a:latin typeface="Source Sans Pro SemiBold"/>
                <a:ea typeface="Source Sans Pro SemiBold"/>
                <a:cs typeface="Source Sans Pro SemiBold"/>
                <a:sym typeface="Source Sans Pro SemiBold"/>
              </a:rPr>
              <a:t>Accuracy went up as k increased, with an optimal k around 63 - but it still never beat random chance, which would predict 0.5926 accuracy (the model topped out around 0.5852).</a:t>
            </a:r>
            <a:endParaRPr>
              <a:solidFill>
                <a:srgbClr val="FFFFFF"/>
              </a:solidFill>
              <a:latin typeface="Source Sans Pro SemiBold"/>
              <a:ea typeface="Source Sans Pro SemiBold"/>
              <a:cs typeface="Source Sans Pro SemiBold"/>
              <a:sym typeface="Source Sans Pro SemiBold"/>
            </a:endParaRPr>
          </a:p>
        </p:txBody>
      </p:sp>
      <p:sp>
        <p:nvSpPr>
          <p:cNvPr id="150" name="Google Shape;150;p31"/>
          <p:cNvSpPr txBox="1"/>
          <p:nvPr/>
        </p:nvSpPr>
        <p:spPr>
          <a:xfrm>
            <a:off x="336975" y="218600"/>
            <a:ext cx="58458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Classification: K-Nearest Neighbors </a:t>
            </a:r>
            <a:endParaRPr sz="3000">
              <a:solidFill>
                <a:srgbClr val="FFFFFF"/>
              </a:solidFill>
              <a:latin typeface="Montserrat ExtraBold"/>
              <a:ea typeface="Montserrat ExtraBold"/>
              <a:cs typeface="Montserrat ExtraBold"/>
              <a:sym typeface="Montserrat ExtraBold"/>
            </a:endParaRPr>
          </a:p>
        </p:txBody>
      </p:sp>
      <p:pic>
        <p:nvPicPr>
          <p:cNvPr id="151" name="Google Shape;151;p31"/>
          <p:cNvPicPr preferRelativeResize="0"/>
          <p:nvPr/>
        </p:nvPicPr>
        <p:blipFill>
          <a:blip r:embed="rId3">
            <a:alphaModFix/>
          </a:blip>
          <a:stretch>
            <a:fillRect/>
          </a:stretch>
        </p:blipFill>
        <p:spPr>
          <a:xfrm>
            <a:off x="2642850" y="2174096"/>
            <a:ext cx="3600700" cy="2685175"/>
          </a:xfrm>
          <a:prstGeom prst="rect">
            <a:avLst/>
          </a:prstGeom>
          <a:noFill/>
          <a:ln>
            <a:noFill/>
          </a:ln>
        </p:spPr>
      </p:pic>
      <p:pic>
        <p:nvPicPr>
          <p:cNvPr id="152" name="Google Shape;152;p31"/>
          <p:cNvPicPr preferRelativeResize="0"/>
          <p:nvPr/>
        </p:nvPicPr>
        <p:blipFill>
          <a:blip r:embed="rId4">
            <a:alphaModFix/>
          </a:blip>
          <a:stretch>
            <a:fillRect/>
          </a:stretch>
        </p:blipFill>
        <p:spPr>
          <a:xfrm>
            <a:off x="2642850" y="2167189"/>
            <a:ext cx="3600701" cy="2698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2"/>
          <p:cNvSpPr/>
          <p:nvPr/>
        </p:nvSpPr>
        <p:spPr>
          <a:xfrm>
            <a:off x="-75" y="8600"/>
            <a:ext cx="9144000" cy="51348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2"/>
          <p:cNvSpPr txBox="1"/>
          <p:nvPr/>
        </p:nvSpPr>
        <p:spPr>
          <a:xfrm>
            <a:off x="463700" y="1310800"/>
            <a:ext cx="7370400" cy="3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I ran a K-Nearest regression that would return a “Religiosity Score”, giving me the likelihood that a person was traditionally religious (closer to 1) or not (closer to 0). I</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Simplicity: </a:t>
            </a:r>
            <a:r>
              <a:rPr lang="en" sz="1200">
                <a:solidFill>
                  <a:srgbClr val="FFFFFF"/>
                </a:solidFill>
                <a:latin typeface="Source Sans Pro SemiBold"/>
                <a:ea typeface="Source Sans Pro SemiBold"/>
                <a:cs typeface="Source Sans Pro SemiBold"/>
                <a:sym typeface="Source Sans Pro SemiBold"/>
              </a:rPr>
              <a:t> I added in the remaining features I’d coded in the data (drinks/smokes/diet), but otherwise kept the set-up consistent to the classification models.</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Time to Run: 0:00:00.466201 (at k=63)</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1600"/>
              </a:spcBef>
              <a:spcAft>
                <a:spcPts val="0"/>
              </a:spcAft>
              <a:buNone/>
            </a:pPr>
            <a:r>
              <a:rPr lang="en" sz="1200">
                <a:solidFill>
                  <a:srgbClr val="FFFFFF"/>
                </a:solidFill>
                <a:latin typeface="Source Sans Pro SemiBold"/>
                <a:ea typeface="Source Sans Pro SemiBold"/>
                <a:cs typeface="Source Sans Pro SemiBold"/>
                <a:sym typeface="Source Sans Pro SemiBold"/>
              </a:rPr>
              <a:t>Accuracy/Precision/Recall (at k=63): </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Accuracy: 0.5521666666666667</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Precision: 0.5968891769280622</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Recall: 0.7709263392857143</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rPr lang="en" sz="1200">
                <a:solidFill>
                  <a:srgbClr val="FFFFFF"/>
                </a:solidFill>
                <a:latin typeface="Source Sans Pro SemiBold"/>
                <a:ea typeface="Source Sans Pro SemiBold"/>
                <a:cs typeface="Source Sans Pro SemiBold"/>
                <a:sym typeface="Source Sans Pro SemiBold"/>
              </a:rPr>
              <a:t>F1: 0.6728357482040668</a:t>
            </a:r>
            <a:endParaRPr sz="1200">
              <a:solidFill>
                <a:srgbClr val="FFFFFF"/>
              </a:solidFill>
              <a:latin typeface="Source Sans Pro SemiBold"/>
              <a:ea typeface="Source Sans Pro SemiBold"/>
              <a:cs typeface="Source Sans Pro SemiBold"/>
              <a:sym typeface="Source Sans Pro SemiBold"/>
            </a:endParaRPr>
          </a:p>
          <a:p>
            <a:pPr indent="0" lvl="0" marL="1371600" rtl="0" algn="l">
              <a:spcBef>
                <a:spcPts val="0"/>
              </a:spcBef>
              <a:spcAft>
                <a:spcPts val="0"/>
              </a:spcAft>
              <a:buNone/>
            </a:pPr>
            <a:r>
              <a:t/>
            </a:r>
            <a:endParaRPr sz="1200">
              <a:solidFill>
                <a:srgbClr val="FFFFFF"/>
              </a:solidFill>
              <a:latin typeface="Source Sans Pro SemiBold"/>
              <a:ea typeface="Source Sans Pro SemiBold"/>
              <a:cs typeface="Source Sans Pro SemiBold"/>
              <a:sym typeface="Source Sans Pro SemiBold"/>
            </a:endParaRPr>
          </a:p>
          <a:p>
            <a:pPr indent="0" lvl="0" marL="457200" rtl="0" algn="l">
              <a:spcBef>
                <a:spcPts val="0"/>
              </a:spcBef>
              <a:spcAft>
                <a:spcPts val="1600"/>
              </a:spcAft>
              <a:buNone/>
            </a:pPr>
            <a:r>
              <a:rPr lang="en">
                <a:solidFill>
                  <a:srgbClr val="FFFFFF"/>
                </a:solidFill>
                <a:latin typeface="Source Sans Pro SemiBold"/>
                <a:ea typeface="Source Sans Pro SemiBold"/>
                <a:cs typeface="Source Sans Pro SemiBold"/>
                <a:sym typeface="Source Sans Pro SemiBold"/>
              </a:rPr>
              <a:t>Comparison/Analysis: The model performed still worse than the others! Worse than chance on such a big dataset - that’s kind of hard for me to wrap my head around, and really makes me feel like I’m missing something.</a:t>
            </a:r>
            <a:endParaRPr sz="1200">
              <a:solidFill>
                <a:srgbClr val="FFFFFF"/>
              </a:solidFill>
              <a:latin typeface="Source Sans Pro SemiBold"/>
              <a:ea typeface="Source Sans Pro SemiBold"/>
              <a:cs typeface="Source Sans Pro SemiBold"/>
              <a:sym typeface="Source Sans Pro SemiBold"/>
            </a:endParaRPr>
          </a:p>
        </p:txBody>
      </p:sp>
      <p:sp>
        <p:nvSpPr>
          <p:cNvPr id="159" name="Google Shape;159;p32"/>
          <p:cNvSpPr txBox="1"/>
          <p:nvPr/>
        </p:nvSpPr>
        <p:spPr>
          <a:xfrm>
            <a:off x="336975" y="218600"/>
            <a:ext cx="58458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ontserrat ExtraBold"/>
                <a:ea typeface="Montserrat ExtraBold"/>
                <a:cs typeface="Montserrat ExtraBold"/>
                <a:sym typeface="Montserrat ExtraBold"/>
              </a:rPr>
              <a:t>Regress</a:t>
            </a:r>
            <a:r>
              <a:rPr lang="en" sz="3000">
                <a:solidFill>
                  <a:srgbClr val="FFFFFF"/>
                </a:solidFill>
                <a:latin typeface="Montserrat ExtraBold"/>
                <a:ea typeface="Montserrat ExtraBold"/>
                <a:cs typeface="Montserrat ExtraBold"/>
                <a:sym typeface="Montserrat ExtraBold"/>
              </a:rPr>
              <a:t>ion: K-Nearest Regressor </a:t>
            </a:r>
            <a:endParaRPr sz="30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