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60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3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2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4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CBBA-B159-4102-84F2-5741DB687CF7}" type="datetimeFigureOut">
              <a:rPr lang="en-US" smtClean="0"/>
              <a:t>15-05-13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BC75-DDEE-419E-99FB-2DD5C174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0"/>
            <a:ext cx="4247584" cy="33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1456" y="3301497"/>
            <a:ext cx="2292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 since exposure, </a:t>
            </a:r>
            <a:r>
              <a:rPr lang="en-US" sz="1400" i="1" dirty="0" smtClean="0"/>
              <a:t>t</a:t>
            </a:r>
            <a:r>
              <a:rPr lang="en-US" sz="1400" dirty="0" smtClean="0"/>
              <a:t> (days)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585698" y="1683638"/>
            <a:ext cx="1943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Spores, </a:t>
            </a:r>
            <a:r>
              <a:rPr lang="en-US" sz="1400" i="1" dirty="0" smtClean="0"/>
              <a:t>Z</a:t>
            </a:r>
            <a:r>
              <a:rPr lang="en-US" sz="1400" dirty="0" smtClean="0"/>
              <a:t> (x 10^5 / host)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76200"/>
            <a:ext cx="30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(1) Spore growth within hosts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53277" y="196159"/>
            <a:ext cx="47372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Here I’m fitting a logistic model here (blue line, 95% bootstrapped confidence envelope):</a:t>
            </a:r>
          </a:p>
          <a:p>
            <a:endParaRPr lang="en-US" sz="1200" dirty="0"/>
          </a:p>
          <a:p>
            <a:r>
              <a:rPr lang="en-US" sz="1200" dirty="0" smtClean="0"/>
              <a:t>     </a:t>
            </a:r>
            <a:r>
              <a:rPr lang="en-US" sz="1200" i="1" dirty="0" err="1" smtClean="0"/>
              <a:t>dZ</a:t>
            </a:r>
            <a:r>
              <a:rPr lang="en-US" sz="1200" dirty="0" smtClean="0"/>
              <a:t>/</a:t>
            </a:r>
            <a:r>
              <a:rPr lang="en-US" sz="1200" i="1" dirty="0" err="1" smtClean="0"/>
              <a:t>dt</a:t>
            </a:r>
            <a:r>
              <a:rPr lang="en-US" sz="1200" dirty="0" smtClean="0"/>
              <a:t> = </a:t>
            </a:r>
            <a:r>
              <a:rPr lang="en-US" sz="1200" i="1" dirty="0" smtClean="0"/>
              <a:t>r Z </a:t>
            </a:r>
            <a:r>
              <a:rPr lang="en-US" sz="1200" dirty="0" smtClean="0"/>
              <a:t>(1 – </a:t>
            </a:r>
            <a:r>
              <a:rPr lang="en-US" sz="1200" i="1" dirty="0" smtClean="0"/>
              <a:t>Z</a:t>
            </a:r>
            <a:r>
              <a:rPr lang="en-US" sz="1200" dirty="0" smtClean="0"/>
              <a:t>/</a:t>
            </a:r>
            <a:r>
              <a:rPr lang="en-US" sz="1200" i="1" dirty="0" smtClean="0"/>
              <a:t>K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which in an integrated and stochastic form is:</a:t>
            </a:r>
          </a:p>
          <a:p>
            <a:endParaRPr lang="en-US" sz="1200" dirty="0"/>
          </a:p>
          <a:p>
            <a:r>
              <a:rPr lang="en-US" sz="1200" dirty="0" smtClean="0"/>
              <a:t>     </a:t>
            </a:r>
            <a:r>
              <a:rPr lang="en-US" sz="1200" i="1" dirty="0" smtClean="0"/>
              <a:t>Z</a:t>
            </a:r>
            <a:r>
              <a:rPr lang="en-US" sz="1200" dirty="0" smtClean="0"/>
              <a:t>(</a:t>
            </a:r>
            <a:r>
              <a:rPr lang="en-US" sz="1200" i="1" dirty="0" smtClean="0"/>
              <a:t>t</a:t>
            </a:r>
            <a:r>
              <a:rPr lang="en-US" sz="1200" dirty="0" smtClean="0"/>
              <a:t>) = { </a:t>
            </a:r>
            <a:r>
              <a:rPr lang="en-US" sz="1200" i="1" dirty="0" smtClean="0"/>
              <a:t>K</a:t>
            </a:r>
            <a:r>
              <a:rPr lang="en-US" sz="1200" dirty="0" smtClean="0"/>
              <a:t> </a:t>
            </a:r>
            <a:r>
              <a:rPr lang="en-US" sz="1200" i="1" dirty="0" smtClean="0"/>
              <a:t>Z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</a:t>
            </a:r>
            <a:r>
              <a:rPr lang="en-US" sz="1200" dirty="0" err="1" smtClean="0"/>
              <a:t>exp</a:t>
            </a:r>
            <a:r>
              <a:rPr lang="en-US" sz="1200" dirty="0" smtClean="0"/>
              <a:t>(</a:t>
            </a:r>
            <a:r>
              <a:rPr lang="en-US" sz="1200" i="1" dirty="0" smtClean="0"/>
              <a:t>r t</a:t>
            </a:r>
            <a:r>
              <a:rPr lang="en-US" sz="1200" dirty="0" smtClean="0"/>
              <a:t>) / [</a:t>
            </a:r>
            <a:r>
              <a:rPr lang="en-US" sz="1200" i="1" dirty="0" smtClean="0"/>
              <a:t>K</a:t>
            </a:r>
            <a:r>
              <a:rPr lang="en-US" sz="1200" dirty="0" smtClean="0"/>
              <a:t> + </a:t>
            </a:r>
            <a:r>
              <a:rPr lang="en-US" sz="1200" i="1" dirty="0" smtClean="0"/>
              <a:t>Z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( </a:t>
            </a:r>
            <a:r>
              <a:rPr lang="en-US" sz="1200" dirty="0" err="1" smtClean="0"/>
              <a:t>exp</a:t>
            </a:r>
            <a:r>
              <a:rPr lang="en-US" sz="1200" dirty="0" smtClean="0"/>
              <a:t>(</a:t>
            </a:r>
            <a:r>
              <a:rPr lang="en-US" sz="1200" i="1" dirty="0" smtClean="0"/>
              <a:t>r t</a:t>
            </a:r>
            <a:r>
              <a:rPr lang="en-US" sz="1200" dirty="0" smtClean="0"/>
              <a:t>) – 1) } </a:t>
            </a:r>
            <a:r>
              <a:rPr lang="el-GR" sz="1200" dirty="0" smtClean="0"/>
              <a:t>ϵ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where </a:t>
            </a:r>
            <a:r>
              <a:rPr lang="en-US" sz="1200" i="1" dirty="0" smtClean="0"/>
              <a:t>Z</a:t>
            </a:r>
            <a:r>
              <a:rPr lang="en-US" sz="1200" dirty="0" smtClean="0"/>
              <a:t>(</a:t>
            </a:r>
            <a:r>
              <a:rPr lang="en-US" sz="1200" i="1" dirty="0" smtClean="0"/>
              <a:t>t</a:t>
            </a:r>
            <a:r>
              <a:rPr lang="en-US" sz="1200" dirty="0" smtClean="0"/>
              <a:t>) is the predicted spores at time </a:t>
            </a:r>
            <a:r>
              <a:rPr lang="en-US" sz="1200" i="1" dirty="0" smtClean="0"/>
              <a:t>t</a:t>
            </a:r>
            <a:r>
              <a:rPr lang="en-US" sz="1200" dirty="0" smtClean="0"/>
              <a:t>,  </a:t>
            </a:r>
            <a:r>
              <a:rPr lang="en-US" sz="1200" i="1" dirty="0" smtClean="0"/>
              <a:t>K</a:t>
            </a:r>
            <a:r>
              <a:rPr lang="en-US" sz="1200" dirty="0" smtClean="0"/>
              <a:t> is a ‘carrying capacity of spores’ (which imposes density dependent growth rate), and </a:t>
            </a:r>
            <a:r>
              <a:rPr lang="en-US" sz="1200" i="1" dirty="0" smtClean="0"/>
              <a:t>r</a:t>
            </a:r>
            <a:r>
              <a:rPr lang="en-US" sz="1200" dirty="0" smtClean="0"/>
              <a:t> is a maximal growth rate of spores. </a:t>
            </a:r>
            <a:r>
              <a:rPr lang="el-GR" sz="1200" dirty="0" smtClean="0"/>
              <a:t>ϵ</a:t>
            </a:r>
            <a:r>
              <a:rPr lang="en-US" sz="1200" dirty="0" smtClean="0"/>
              <a:t> are log-normal errors (normal on a log scale, for now).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0" y="3182293"/>
            <a:ext cx="3048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/>
              <a:t>NLL = 202.3169,  AIC = 412.6337,  AICc = 412.9368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7786" y="2448962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Parameter estimates (+/- 95% </a:t>
            </a:r>
            <a:r>
              <a:rPr lang="en-US" sz="1200" dirty="0" err="1" smtClean="0"/>
              <a:t>Cis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</a:t>
            </a:r>
            <a:r>
              <a:rPr lang="en-US" sz="1200" i="1" dirty="0" smtClean="0"/>
              <a:t>Z</a:t>
            </a:r>
            <a:r>
              <a:rPr lang="en-US" sz="1200" baseline="-25000" dirty="0" smtClean="0"/>
              <a:t>0:  </a:t>
            </a:r>
            <a:r>
              <a:rPr lang="pt-BR" sz="1200" dirty="0" smtClean="0"/>
              <a:t>41.2 (35.6, 46.1)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    K: 4.65 x 10</a:t>
            </a:r>
            <a:r>
              <a:rPr lang="pt-BR" sz="1200" baseline="30000" dirty="0" smtClean="0"/>
              <a:t>5</a:t>
            </a:r>
            <a:r>
              <a:rPr lang="pt-BR" sz="1200" dirty="0" smtClean="0"/>
              <a:t> (3.62 x 10</a:t>
            </a:r>
            <a:r>
              <a:rPr lang="pt-BR" sz="1200" baseline="30000" dirty="0" smtClean="0"/>
              <a:t>5</a:t>
            </a:r>
            <a:r>
              <a:rPr lang="pt-BR" sz="1200" dirty="0" smtClean="0"/>
              <a:t>,</a:t>
            </a:r>
            <a:r>
              <a:rPr lang="pt-BR" sz="1200" baseline="30000" dirty="0" smtClean="0"/>
              <a:t> </a:t>
            </a:r>
            <a:r>
              <a:rPr lang="pt-BR" sz="1200" dirty="0" smtClean="0"/>
              <a:t>7.68 x 10</a:t>
            </a:r>
            <a:r>
              <a:rPr lang="pt-BR" sz="1200" baseline="30000" dirty="0" smtClean="0"/>
              <a:t>5</a:t>
            </a:r>
            <a:r>
              <a:rPr lang="pt-BR" sz="1200" dirty="0" smtClean="0"/>
              <a:t>)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    r: 0.2992 (0.2831, 0.3188     </a:t>
            </a:r>
          </a:p>
          <a:p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9026" y="3834897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I’m not really crazy about how this model is fitting the data. It captures the rough essence, but eyeballing it, the model under-predicts spore density in the early days of the experiment (days 18 – 25). This may not be surprising – the model is crude, but part of the castrator strategy involves more complicated growth dynamics than this.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646" y="4575018"/>
            <a:ext cx="371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model improves fit A LOT  when parameter r becomes a function of a proxy for maximum assimilation rate,  r = </a:t>
            </a:r>
            <a:r>
              <a:rPr lang="en-US" sz="1200" dirty="0" err="1" smtClean="0"/>
              <a:t>r_h</a:t>
            </a:r>
            <a:r>
              <a:rPr lang="en-US" sz="1200" dirty="0"/>
              <a:t> </a:t>
            </a:r>
            <a:r>
              <a:rPr lang="en-US" sz="1200" dirty="0" smtClean="0"/>
              <a:t>f L, where </a:t>
            </a:r>
            <a:r>
              <a:rPr lang="en-US" sz="1200" dirty="0" err="1" smtClean="0"/>
              <a:t>r_h</a:t>
            </a:r>
            <a:r>
              <a:rPr lang="en-US" sz="1200" dirty="0" smtClean="0"/>
              <a:t> is a constant.  (</a:t>
            </a:r>
            <a:r>
              <a:rPr lang="en-US" sz="1200" dirty="0" err="1" smtClean="0"/>
              <a:t>AICc</a:t>
            </a:r>
            <a:r>
              <a:rPr lang="en-US" sz="1200" dirty="0" smtClean="0"/>
              <a:t> = 402.39)</a:t>
            </a:r>
            <a:endParaRPr lang="pt-BR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26" y="4086972"/>
            <a:ext cx="3458423" cy="267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11519" y="5271906"/>
            <a:ext cx="35082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S0b = 0.0012	</a:t>
            </a:r>
            <a:r>
              <a:rPr lang="en-US" sz="1100" dirty="0" err="1" smtClean="0"/>
              <a:t>Skb</a:t>
            </a:r>
            <a:r>
              <a:rPr lang="en-US" sz="1100" dirty="0" smtClean="0"/>
              <a:t> = 3.8392 	</a:t>
            </a:r>
            <a:r>
              <a:rPr lang="en-US" sz="1100" dirty="0" err="1" smtClean="0"/>
              <a:t>rb</a:t>
            </a:r>
            <a:r>
              <a:rPr lang="en-US" sz="1100" dirty="0" smtClean="0"/>
              <a:t> = 0.2062</a:t>
            </a:r>
          </a:p>
          <a:p>
            <a:r>
              <a:rPr lang="en-US" sz="1100" dirty="0" smtClean="0"/>
              <a:t>NLL = 197.0418 AIC = 402.0835	</a:t>
            </a:r>
            <a:r>
              <a:rPr lang="en-US" sz="1100" dirty="0" err="1" smtClean="0"/>
              <a:t>AICc</a:t>
            </a:r>
            <a:r>
              <a:rPr lang="en-US" sz="1100" dirty="0" smtClean="0"/>
              <a:t> = 402.3866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733840" y="6550223"/>
            <a:ext cx="2292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 since exposure, </a:t>
            </a:r>
            <a:r>
              <a:rPr lang="en-US" sz="1400" i="1" dirty="0" smtClean="0"/>
              <a:t>t</a:t>
            </a:r>
            <a:r>
              <a:rPr lang="en-US" sz="1400" dirty="0" smtClean="0"/>
              <a:t> (days)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238290" y="5240141"/>
            <a:ext cx="1943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Spores, </a:t>
            </a:r>
            <a:r>
              <a:rPr lang="en-US" sz="1400" i="1" dirty="0" smtClean="0"/>
              <a:t>Z</a:t>
            </a:r>
            <a:r>
              <a:rPr lang="en-US" sz="1400" dirty="0" smtClean="0"/>
              <a:t> (x 10^5 / host)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777" y="5795727"/>
            <a:ext cx="4123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model says that maximal growth rate is proportional to max assimilation index (</a:t>
            </a:r>
            <a:r>
              <a:rPr lang="en-US" sz="1200" dirty="0" err="1" smtClean="0"/>
              <a:t>fL</a:t>
            </a:r>
            <a:r>
              <a:rPr lang="en-US" sz="1200" dirty="0" smtClean="0"/>
              <a:t>).  It fits better because it allows max growth rate to be higher at first, then slow down as spores fill up animals and feeding rate drops.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287828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3" y="0"/>
            <a:ext cx="4796715" cy="370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45713" y="164505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(2) Feeding rate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42159" y="512760"/>
            <a:ext cx="4266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Here I’m fitting a feeding rate model that assumes that feeding rate increases with body size of both host classes but decreases as spores accumulate in infected hosts (I).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1751" y="748603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3333FF"/>
                </a:solidFill>
              </a:rPr>
              <a:t>Uninfected - data</a:t>
            </a:r>
            <a:endParaRPr lang="en-US" sz="800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8773" y="1694823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Uninfected - model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510227" y="2791768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rgbClr val="92D050"/>
                </a:solidFill>
              </a:rPr>
              <a:t>Ininfected</a:t>
            </a:r>
            <a:r>
              <a:rPr lang="en-US" sz="800" dirty="0" smtClean="0">
                <a:solidFill>
                  <a:srgbClr val="92D050"/>
                </a:solidFill>
              </a:rPr>
              <a:t> - model</a:t>
            </a:r>
            <a:endParaRPr lang="en-US" sz="800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6868" y="2908999"/>
            <a:ext cx="898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rgbClr val="FF0000"/>
                </a:solidFill>
              </a:rPr>
              <a:t>Ininfected</a:t>
            </a:r>
            <a:r>
              <a:rPr lang="en-US" sz="800" dirty="0" smtClean="0">
                <a:solidFill>
                  <a:srgbClr val="FF0000"/>
                </a:solidFill>
              </a:rPr>
              <a:t> - data</a:t>
            </a:r>
            <a:endParaRPr lang="en-US" sz="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24735" y="1245358"/>
                <a:ext cx="998287" cy="31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1200" dirty="0" smtClean="0"/>
                  <a:t>(</a:t>
                </a:r>
                <a:r>
                  <a:rPr lang="en-US" sz="1200" i="1" dirty="0" smtClean="0"/>
                  <a:t>L</a:t>
                </a:r>
                <a:r>
                  <a:rPr lang="en-US" sz="1200" dirty="0" smtClean="0"/>
                  <a:t>)=</a:t>
                </a:r>
                <a14:m>
                  <m:oMath xmlns:m="http://schemas.openxmlformats.org/officeDocument/2006/math" xmlns=""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m:rPr>
                                <m:nor/>
                              </m:rPr>
                              <a:rPr lang="en-US" sz="1200" dirty="0"/>
                              <m:t>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𝑈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735" y="1245358"/>
                <a:ext cx="998287" cy="311817"/>
              </a:xfrm>
              <a:prstGeom prst="rect">
                <a:avLst/>
              </a:prstGeom>
              <a:blipFill rotWithShape="1">
                <a:blip r:embed="rId3"/>
                <a:stretch>
                  <a:fillRect r="-2085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242330" y="1204247"/>
            <a:ext cx="261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where </a:t>
            </a:r>
            <a:r>
              <a:rPr lang="en-US" sz="1200" i="1" dirty="0" err="1" smtClean="0"/>
              <a:t>fhat_u</a:t>
            </a:r>
            <a:r>
              <a:rPr lang="en-US" sz="1200" dirty="0" smtClean="0"/>
              <a:t> is a </a:t>
            </a:r>
            <a:r>
              <a:rPr lang="en-US" sz="1200" dirty="0" err="1" smtClean="0"/>
              <a:t>coefficent</a:t>
            </a:r>
            <a:r>
              <a:rPr lang="en-US" sz="1200" dirty="0" smtClean="0"/>
              <a:t>, body length is </a:t>
            </a:r>
            <a:r>
              <a:rPr lang="en-US" sz="1200" i="1" dirty="0" smtClean="0"/>
              <a:t>L</a:t>
            </a:r>
            <a:r>
              <a:rPr lang="en-US" sz="1200" dirty="0" smtClean="0"/>
              <a:t>, and </a:t>
            </a:r>
            <a:r>
              <a:rPr lang="en-US" sz="1200" i="1" dirty="0" smtClean="0"/>
              <a:t>gamma</a:t>
            </a:r>
            <a:r>
              <a:rPr lang="en-US" sz="1200" dirty="0" smtClean="0"/>
              <a:t> is an exponent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20186" y="1759424"/>
                <a:ext cx="1760225" cy="310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1200" dirty="0" smtClean="0"/>
                  <a:t>(</a:t>
                </a:r>
                <a:r>
                  <a:rPr lang="en-US" sz="1200" i="1" dirty="0" smtClean="0"/>
                  <a:t>L,Z</a:t>
                </a:r>
                <a:r>
                  <a:rPr lang="en-US" sz="1200" dirty="0" smtClean="0"/>
                  <a:t>)=</a:t>
                </a:r>
                <a14:m>
                  <m:oMath xmlns:m="http://schemas.openxmlformats.org/officeDocument/2006/math" xmlns=""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m:rPr>
                                <m:nor/>
                              </m:rPr>
                              <a:rPr lang="en-US" sz="1200" dirty="0"/>
                              <m:t> 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sz="12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1200" dirty="0" err="1" smtClean="0"/>
                  <a:t>exp</a:t>
                </a:r>
                <a:r>
                  <a:rPr lang="en-US" sz="1200" dirty="0" smtClean="0"/>
                  <a:t>(-</a:t>
                </a:r>
                <a:r>
                  <a:rPr lang="en-US" sz="1200" i="1" dirty="0" smtClean="0"/>
                  <a:t>a</a:t>
                </a:r>
                <a:r>
                  <a:rPr lang="en-US" sz="1200" dirty="0" smtClean="0"/>
                  <a:t> </a:t>
                </a:r>
                <a:r>
                  <a:rPr lang="en-US" sz="1200" i="1" dirty="0" smtClean="0"/>
                  <a:t>Z</a:t>
                </a:r>
                <a:r>
                  <a:rPr lang="en-US" sz="1200" dirty="0" smtClean="0"/>
                  <a:t>/</a:t>
                </a:r>
                <a:r>
                  <a:rPr lang="en-US" sz="1200" i="1" dirty="0" err="1" smtClean="0"/>
                  <a:t>L</a:t>
                </a:r>
                <a:r>
                  <a:rPr lang="en-US" sz="1200" baseline="30000" dirty="0" err="1" smtClean="0"/>
                  <a:t>b</a:t>
                </a:r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186" y="1759424"/>
                <a:ext cx="1760225" cy="310662"/>
              </a:xfrm>
              <a:prstGeom prst="rect">
                <a:avLst/>
              </a:prstGeom>
              <a:blipFill rotWithShape="1"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656997" y="2025388"/>
            <a:ext cx="3332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where </a:t>
            </a:r>
            <a:r>
              <a:rPr lang="en-US" sz="1200" i="1" dirty="0" err="1" smtClean="0"/>
              <a:t>fhat_I</a:t>
            </a:r>
            <a:r>
              <a:rPr lang="en-US" sz="1200" dirty="0" smtClean="0"/>
              <a:t> is a different coefficient, body length is </a:t>
            </a:r>
            <a:r>
              <a:rPr lang="en-US" sz="1200" i="1" dirty="0" smtClean="0"/>
              <a:t>L</a:t>
            </a:r>
            <a:r>
              <a:rPr lang="en-US" sz="1200" dirty="0" smtClean="0"/>
              <a:t>, and </a:t>
            </a:r>
            <a:r>
              <a:rPr lang="en-US" sz="1200" i="1" dirty="0" smtClean="0"/>
              <a:t>gamma</a:t>
            </a:r>
            <a:r>
              <a:rPr lang="en-US" sz="1200" dirty="0" smtClean="0"/>
              <a:t> is the same exponent, but now also the negative exponential function drops feeding as a function of spore in hosts, </a:t>
            </a:r>
            <a:r>
              <a:rPr lang="en-US" sz="1200" i="1" dirty="0" smtClean="0"/>
              <a:t>Z</a:t>
            </a:r>
            <a:r>
              <a:rPr lang="en-US" sz="1200" dirty="0" smtClean="0"/>
              <a:t>, and length raised to the </a:t>
            </a:r>
            <a:r>
              <a:rPr lang="en-US" sz="1200" i="1" dirty="0" smtClean="0"/>
              <a:t>b</a:t>
            </a:r>
            <a:r>
              <a:rPr lang="en-US" sz="1200" dirty="0" smtClean="0"/>
              <a:t> exponent.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46310" y="1385248"/>
            <a:ext cx="1446663" cy="272955"/>
          </a:xfrm>
          <a:custGeom>
            <a:avLst/>
            <a:gdLst>
              <a:gd name="connsiteX0" fmla="*/ 1446663 w 1446663"/>
              <a:gd name="connsiteY0" fmla="*/ 0 h 272955"/>
              <a:gd name="connsiteX1" fmla="*/ 0 w 1446663"/>
              <a:gd name="connsiteY1" fmla="*/ 272955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6663" h="272955">
                <a:moveTo>
                  <a:pt x="1446663" y="0"/>
                </a:moveTo>
                <a:lnTo>
                  <a:pt x="0" y="27295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875964" y="1937982"/>
            <a:ext cx="1330657" cy="716508"/>
          </a:xfrm>
          <a:custGeom>
            <a:avLst/>
            <a:gdLst>
              <a:gd name="connsiteX0" fmla="*/ 1330657 w 1330657"/>
              <a:gd name="connsiteY0" fmla="*/ 0 h 716508"/>
              <a:gd name="connsiteX1" fmla="*/ 0 w 1330657"/>
              <a:gd name="connsiteY1" fmla="*/ 716508 h 71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0657" h="716508">
                <a:moveTo>
                  <a:pt x="1330657" y="0"/>
                </a:moveTo>
                <a:lnTo>
                  <a:pt x="0" y="7165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54387" y="3026392"/>
            <a:ext cx="25180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err="1" smtClean="0"/>
              <a:t>Parameters</a:t>
            </a:r>
            <a:r>
              <a:rPr lang="fr-FR" sz="1100" dirty="0" smtClean="0"/>
              <a:t>: </a:t>
            </a:r>
          </a:p>
          <a:p>
            <a:r>
              <a:rPr lang="fr-FR" sz="1100" dirty="0" err="1" smtClean="0"/>
              <a:t>fhu</a:t>
            </a:r>
            <a:r>
              <a:rPr lang="fr-FR" sz="1100" dirty="0" smtClean="0"/>
              <a:t> = 0.0126</a:t>
            </a:r>
            <a:r>
              <a:rPr lang="fr-FR" sz="1100" dirty="0"/>
              <a:t> </a:t>
            </a:r>
            <a:r>
              <a:rPr lang="fr-FR" sz="1100" dirty="0" smtClean="0"/>
              <a:t>g = 1.3704</a:t>
            </a:r>
          </a:p>
          <a:p>
            <a:r>
              <a:rPr lang="fr-FR" sz="1100" dirty="0" err="1" smtClean="0"/>
              <a:t>fhi</a:t>
            </a:r>
            <a:r>
              <a:rPr lang="fr-FR" sz="1100" dirty="0" smtClean="0"/>
              <a:t> = 0.0061</a:t>
            </a:r>
            <a:r>
              <a:rPr lang="fr-FR" sz="1100" dirty="0"/>
              <a:t> </a:t>
            </a:r>
            <a:r>
              <a:rPr lang="fr-FR" sz="1100" dirty="0" smtClean="0"/>
              <a:t> a = 0.0205</a:t>
            </a:r>
            <a:r>
              <a:rPr lang="fr-FR" sz="1100" dirty="0"/>
              <a:t> </a:t>
            </a:r>
            <a:r>
              <a:rPr lang="fr-FR" sz="1100" dirty="0" smtClean="0"/>
              <a:t>c =2.6420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576684"/>
            <a:ext cx="383957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These parameters say that: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/>
              <a:t>Even before spores are built up, and controlling for size, </a:t>
            </a:r>
            <a:r>
              <a:rPr lang="en-US" sz="1050" dirty="0" err="1" smtClean="0"/>
              <a:t>infecteds</a:t>
            </a:r>
            <a:r>
              <a:rPr lang="en-US" sz="1050" dirty="0" smtClean="0"/>
              <a:t> feed at lower rate than </a:t>
            </a:r>
            <a:r>
              <a:rPr lang="en-US" sz="1050" dirty="0" err="1" smtClean="0"/>
              <a:t>uninfecteds</a:t>
            </a:r>
            <a:r>
              <a:rPr lang="en-US" sz="1050" dirty="0" smtClean="0"/>
              <a:t> (consistent with </a:t>
            </a:r>
            <a:r>
              <a:rPr lang="en-US" sz="1050" dirty="0" err="1" smtClean="0"/>
              <a:t>Metsch</a:t>
            </a:r>
            <a:r>
              <a:rPr lang="en-US" sz="105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/>
              <a:t>Feeding rate scales with a power that is less than 2 (which would be surface area)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/>
              <a:t>Feeding rate drops as spores fill up body mass, likely, and a power less than 3 is probably right (since mass scales less than power to the 3).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023" y="4053385"/>
            <a:ext cx="393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3333FF"/>
                </a:solidFill>
              </a:rPr>
              <a:t>This seems like a decent descriptor of feeding through time. I haven’t fit a better model yet, out of several little variations on this. </a:t>
            </a:r>
            <a:endParaRPr lang="en-US" sz="1200" i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5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7" y="0"/>
            <a:ext cx="4299045" cy="388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5713" y="164505"/>
            <a:ext cx="13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(3) Body size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0812" y="62779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Infected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1731" y="1264693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33FF"/>
                </a:solidFill>
              </a:rPr>
              <a:t>Uninfected</a:t>
            </a:r>
            <a:endParaRPr lang="en-US" sz="1200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2159" y="512760"/>
            <a:ext cx="426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Here I’ve fit the Von </a:t>
            </a:r>
            <a:r>
              <a:rPr lang="en-US" sz="1200" dirty="0" err="1" smtClean="0"/>
              <a:t>Bertalanffy</a:t>
            </a:r>
            <a:r>
              <a:rPr lang="en-US" sz="1200" dirty="0" smtClean="0"/>
              <a:t> (VB) model of growth to infected (red) and uninfected (blue) hosts. The data are the points, the model predicts are solid lines, the dashed lines are bootstrapped 95% CIs. The VB model predicts length (</a:t>
            </a:r>
            <a:r>
              <a:rPr lang="en-US" sz="1200" i="1" dirty="0" smtClean="0"/>
              <a:t>L</a:t>
            </a:r>
            <a:r>
              <a:rPr lang="en-US" sz="1200" dirty="0" smtClean="0"/>
              <a:t>) at time </a:t>
            </a:r>
            <a:r>
              <a:rPr lang="en-US" sz="1200" i="1" dirty="0" smtClean="0"/>
              <a:t>t</a:t>
            </a:r>
            <a:r>
              <a:rPr lang="en-US" sz="1200" dirty="0" smtClean="0"/>
              <a:t>, </a:t>
            </a:r>
            <a:r>
              <a:rPr lang="en-US" sz="1200" i="1" dirty="0" smtClean="0"/>
              <a:t>L</a:t>
            </a:r>
            <a:r>
              <a:rPr lang="en-US" sz="1200" dirty="0" smtClean="0"/>
              <a:t>(</a:t>
            </a:r>
            <a:r>
              <a:rPr lang="en-US" sz="1200" i="1" dirty="0" smtClean="0"/>
              <a:t>t</a:t>
            </a:r>
            <a:r>
              <a:rPr lang="en-US" sz="12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5206" y="1351129"/>
            <a:ext cx="187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L</a:t>
            </a:r>
            <a:r>
              <a:rPr lang="en-US" sz="1200" dirty="0" smtClean="0"/>
              <a:t>(</a:t>
            </a:r>
            <a:r>
              <a:rPr lang="en-US" sz="1200" i="1" dirty="0" smtClean="0"/>
              <a:t>t</a:t>
            </a:r>
            <a:r>
              <a:rPr lang="en-US" sz="1200" dirty="0" smtClean="0"/>
              <a:t>) = 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∞</a:t>
            </a:r>
            <a:r>
              <a:rPr lang="en-US" sz="1200" dirty="0" smtClean="0"/>
              <a:t> - (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∞</a:t>
            </a:r>
            <a:r>
              <a:rPr lang="en-US" sz="1200" dirty="0" smtClean="0"/>
              <a:t> - </a:t>
            </a:r>
            <a:r>
              <a:rPr lang="en-US" sz="1200" i="1" dirty="0" smtClean="0"/>
              <a:t>L</a:t>
            </a:r>
            <a:r>
              <a:rPr lang="en-US" sz="1200" baseline="-25000" dirty="0"/>
              <a:t>0</a:t>
            </a:r>
            <a:r>
              <a:rPr lang="en-US" sz="1200" dirty="0" smtClean="0"/>
              <a:t> ) </a:t>
            </a:r>
            <a:r>
              <a:rPr lang="en-US" sz="1200" dirty="0" err="1" smtClean="0"/>
              <a:t>exp</a:t>
            </a:r>
            <a:r>
              <a:rPr lang="en-US" sz="1200" dirty="0" smtClean="0"/>
              <a:t>(-</a:t>
            </a:r>
            <a:r>
              <a:rPr lang="en-US" sz="1200" i="1" dirty="0" smtClean="0"/>
              <a:t>k</a:t>
            </a:r>
            <a:r>
              <a:rPr lang="en-US" sz="1200" dirty="0" smtClean="0"/>
              <a:t> </a:t>
            </a:r>
            <a:r>
              <a:rPr lang="en-US" sz="1200" i="1" dirty="0" smtClean="0"/>
              <a:t>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56244" y="1681917"/>
            <a:ext cx="426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 a function of a maximal length (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∞</a:t>
            </a:r>
            <a:r>
              <a:rPr lang="en-US" sz="1200" dirty="0" smtClean="0"/>
              <a:t> ), length at time zero (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), and a growth rate coefficient, </a:t>
            </a:r>
            <a:r>
              <a:rPr lang="en-US" sz="1200" i="1" dirty="0" smtClean="0"/>
              <a:t>k</a:t>
            </a:r>
            <a:r>
              <a:rPr lang="en-US" sz="1200" dirty="0" smtClean="0"/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2636" y="2100453"/>
            <a:ext cx="426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transient gigantism hypothesis for castration predicts similar maximal lengths (perhaps) but higher </a:t>
            </a:r>
            <a:r>
              <a:rPr lang="en-US" sz="1200" i="1" dirty="0" smtClean="0"/>
              <a:t>k</a:t>
            </a:r>
            <a:r>
              <a:rPr lang="en-US" sz="1200" dirty="0" smtClean="0"/>
              <a:t> for infected and uninfected hosts.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614" y="2819234"/>
            <a:ext cx="4328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I’ve competed several different forms of this model, e.g.,</a:t>
            </a:r>
          </a:p>
          <a:p>
            <a:r>
              <a:rPr lang="en-US" sz="1200" dirty="0" smtClean="0"/>
              <a:t>(1) Host classes have different </a:t>
            </a:r>
            <a:r>
              <a:rPr lang="en-US" sz="1200" i="1" dirty="0" smtClean="0"/>
              <a:t>k</a:t>
            </a:r>
            <a:r>
              <a:rPr lang="en-US" sz="1200" dirty="0" smtClean="0"/>
              <a:t> but same 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∞</a:t>
            </a:r>
            <a:r>
              <a:rPr lang="en-US" sz="1200" dirty="0" smtClean="0"/>
              <a:t>  (but also different 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0</a:t>
            </a:r>
          </a:p>
          <a:p>
            <a:r>
              <a:rPr lang="en-US" sz="1200" dirty="0" smtClean="0"/>
              <a:t>(2) They have same k but different 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∞</a:t>
            </a:r>
            <a:r>
              <a:rPr lang="en-US" sz="1200" dirty="0" smtClean="0"/>
              <a:t> (but also different 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0</a:t>
            </a:r>
          </a:p>
          <a:p>
            <a:pPr marL="228600" indent="-228600">
              <a:buFontTx/>
              <a:buAutoNum type="arabicParenBoth" startAt="3"/>
            </a:pPr>
            <a:r>
              <a:rPr lang="en-US" sz="1200" dirty="0" smtClean="0"/>
              <a:t>“ “ Different k and different 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∞</a:t>
            </a:r>
            <a:r>
              <a:rPr lang="en-US" sz="1200" dirty="0" smtClean="0"/>
              <a:t> (but same 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0</a:t>
            </a:r>
            <a:endParaRPr lang="en-US" sz="1200" dirty="0" smtClean="0"/>
          </a:p>
          <a:p>
            <a:pPr marL="228600" indent="-228600">
              <a:buAutoNum type="arabicParenBoth" startAt="3"/>
            </a:pPr>
            <a:r>
              <a:rPr lang="en-US" sz="1200" dirty="0" smtClean="0"/>
              <a:t>A model where both host classes have the same parameters </a:t>
            </a:r>
            <a:endParaRPr lang="en-US" sz="1200" baseline="-25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746061" y="3906505"/>
            <a:ext cx="4261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Here is the problem thus far: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The model (1) fits the data best, </a:t>
            </a:r>
            <a:r>
              <a:rPr lang="en-US" sz="1200" dirty="0" err="1" smtClean="0"/>
              <a:t>AICc</a:t>
            </a:r>
            <a:r>
              <a:rPr lang="en-US" sz="1200" dirty="0" smtClean="0"/>
              <a:t> wise. This would be a clean, nice, phenomenological way of expressing our ideas. Great – the 95% </a:t>
            </a:r>
            <a:r>
              <a:rPr lang="en-US" sz="1200" dirty="0" err="1" smtClean="0"/>
              <a:t>Cis</a:t>
            </a:r>
            <a:r>
              <a:rPr lang="en-US" sz="1200" dirty="0" smtClean="0"/>
              <a:t> (</a:t>
            </a:r>
            <a:r>
              <a:rPr lang="en-US" sz="1200" dirty="0" err="1" smtClean="0"/>
              <a:t>boostrapped</a:t>
            </a:r>
            <a:r>
              <a:rPr lang="en-US" sz="1200" dirty="0" smtClean="0"/>
              <a:t>) on </a:t>
            </a:r>
            <a:r>
              <a:rPr lang="en-US" sz="1200" i="1" dirty="0" smtClean="0"/>
              <a:t>k</a:t>
            </a:r>
            <a:r>
              <a:rPr lang="en-US" sz="1200" dirty="0" smtClean="0"/>
              <a:t> for infected and uninfected hosts classes don’t overlap, hurrah. However, I have to let host classes have </a:t>
            </a:r>
            <a:r>
              <a:rPr lang="en-US" sz="1200" dirty="0" err="1" smtClean="0"/>
              <a:t>differnet</a:t>
            </a:r>
            <a:r>
              <a:rPr lang="en-US" sz="1200" dirty="0" smtClean="0"/>
              <a:t> 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0, </a:t>
            </a:r>
            <a:r>
              <a:rPr lang="en-US" sz="1200" dirty="0" smtClean="0"/>
              <a:t>and </a:t>
            </a:r>
            <a:r>
              <a:rPr lang="en-US" sz="1200" dirty="0" err="1" smtClean="0"/>
              <a:t>infecteds</a:t>
            </a:r>
            <a:r>
              <a:rPr lang="en-US" sz="1200" dirty="0" smtClean="0"/>
              <a:t> have to be smaller when born to make the model fit (non-</a:t>
            </a:r>
            <a:r>
              <a:rPr lang="en-US" sz="1200" dirty="0" err="1" smtClean="0"/>
              <a:t>sensical</a:t>
            </a:r>
            <a:r>
              <a:rPr lang="en-US" sz="120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Model 3, which might make sense, fits the data almost as well, delta AIC of 2.3. BUT, this model predicts similar k and different </a:t>
            </a:r>
            <a:r>
              <a:rPr lang="en-US" sz="1200" i="1" dirty="0" smtClean="0"/>
              <a:t>L</a:t>
            </a:r>
            <a:r>
              <a:rPr lang="en-US" sz="1200" baseline="-25000" dirty="0" smtClean="0"/>
              <a:t>∞</a:t>
            </a:r>
            <a:r>
              <a:rPr lang="en-US" sz="1200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023" y="4053385"/>
            <a:ext cx="393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3333FF"/>
                </a:solidFill>
              </a:rPr>
              <a:t>I’m not at a great point here, but I’m going to keep working on this one. The VB alone isn’t flexible enough to fit this, but I’m going to try a couple of other ideas.</a:t>
            </a:r>
          </a:p>
          <a:p>
            <a:endParaRPr lang="en-US" sz="1200" i="1" dirty="0">
              <a:solidFill>
                <a:srgbClr val="3333FF"/>
              </a:solidFill>
            </a:endParaRPr>
          </a:p>
          <a:p>
            <a:r>
              <a:rPr lang="en-US" sz="1200" i="1" dirty="0" smtClean="0">
                <a:solidFill>
                  <a:srgbClr val="3333FF"/>
                </a:solidFill>
              </a:rPr>
              <a:t>Ultimately, it probably says that we need a better descriptor of growth (like a DEB model) to capture this signal well</a:t>
            </a:r>
            <a:endParaRPr lang="en-US" sz="1200" i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1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" y="6521"/>
            <a:ext cx="524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(4) Body size – an extended VB model with allocation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76" y="969749"/>
            <a:ext cx="3382600" cy="214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79178" y="3086442"/>
            <a:ext cx="116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Time, </a:t>
            </a:r>
            <a:r>
              <a:rPr lang="en-US" sz="1200" i="1" dirty="0" smtClean="0"/>
              <a:t>t</a:t>
            </a:r>
            <a:r>
              <a:rPr lang="en-US" sz="1200" dirty="0" smtClean="0"/>
              <a:t> (days)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461747" y="1645739"/>
            <a:ext cx="242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Allocation to energy, p(t) (proportion)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36126" y="777923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uninfected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3493" y="1141863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infected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8257" y="543636"/>
            <a:ext cx="1345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</a:rPr>
              <a:t>Uninfecteds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slow down growth in length around day 12, fairly abruptly</a:t>
            </a:r>
          </a:p>
          <a:p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This abrupt shift explains the more bent shape to the growth curve below.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761544" y="1213722"/>
            <a:ext cx="641445" cy="95535"/>
          </a:xfrm>
          <a:custGeom>
            <a:avLst/>
            <a:gdLst>
              <a:gd name="connsiteX0" fmla="*/ 0 w 641445"/>
              <a:gd name="connsiteY0" fmla="*/ 0 h 95535"/>
              <a:gd name="connsiteX1" fmla="*/ 641445 w 641445"/>
              <a:gd name="connsiteY1" fmla="*/ 95535 h 9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1445" h="95535">
                <a:moveTo>
                  <a:pt x="0" y="0"/>
                </a:moveTo>
                <a:lnTo>
                  <a:pt x="641445" y="9553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22980" y="1699145"/>
            <a:ext cx="2927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accent2">
                    <a:lumMod val="75000"/>
                  </a:schemeClr>
                </a:solidFill>
              </a:rPr>
              <a:t>Infecteds</a:t>
            </a:r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behave like they mature later – they keep allocating energy to growth (length) and ‘mature’ around day 16 – when spores really start ramping up. They then slow down their growth, but not because they are making Daphnia babies, rather because they are making bacteria babies and/or their feeding rate is slowing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49" y="3533788"/>
            <a:ext cx="4889804" cy="30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495501" y="6581001"/>
            <a:ext cx="116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Time, </a:t>
            </a:r>
            <a:r>
              <a:rPr lang="en-US" sz="1200" i="1" dirty="0" smtClean="0"/>
              <a:t>t</a:t>
            </a:r>
            <a:r>
              <a:rPr lang="en-US" sz="1200" dirty="0" smtClean="0"/>
              <a:t> (days)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670980" y="4993630"/>
            <a:ext cx="144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Length, L(t) (mm)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 rot="20823582">
            <a:off x="7549488" y="3837295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uninfected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0933357">
            <a:off x="7551761" y="3471081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infected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7990" y="3373270"/>
            <a:ext cx="2604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accent2">
                    <a:lumMod val="75000"/>
                  </a:schemeClr>
                </a:solidFill>
              </a:rPr>
              <a:t>Infecteds</a:t>
            </a:r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grow to larger size over this window because (a) they have higher </a:t>
            </a:r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</a:rPr>
              <a:t>k (not significant)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, but also (b) because they delay ‘maturation’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2159" y="366458"/>
            <a:ext cx="4401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Now, I’m fitting a more flexible VB model that allows changes in allocation of energy to growth vs. reproduction, call it </a:t>
            </a:r>
            <a:r>
              <a:rPr lang="en-US" sz="1200" i="1" dirty="0" smtClean="0"/>
              <a:t>p</a:t>
            </a:r>
            <a:r>
              <a:rPr lang="en-US" sz="1200" dirty="0" smtClean="0"/>
              <a:t>(</a:t>
            </a:r>
            <a:r>
              <a:rPr lang="en-US" sz="1200" i="1" dirty="0" smtClean="0"/>
              <a:t>t</a:t>
            </a:r>
            <a:r>
              <a:rPr lang="en-US" sz="1200" dirty="0" smtClean="0"/>
              <a:t>). It imagines that hosts put all energy into growth at first – hence, faster growth trajectory (p(t) = 0). Then, once they hit maturity, t</a:t>
            </a:r>
            <a:r>
              <a:rPr lang="en-US" sz="1200" baseline="-25000" dirty="0" smtClean="0"/>
              <a:t>m</a:t>
            </a:r>
            <a:r>
              <a:rPr lang="en-US" sz="1200" dirty="0" smtClean="0"/>
              <a:t>, the animal will decrease energy allocation to reproduction (so, p(t) increases). The graphic to the right shows this, estimated for the two host classes.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102097" y="1901430"/>
            <a:ext cx="318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</a:t>
            </a:r>
            <a:r>
              <a:rPr lang="en-US" sz="1200" dirty="0" smtClean="0"/>
              <a:t>(</a:t>
            </a:r>
            <a:r>
              <a:rPr lang="en-US" sz="1200" i="1" dirty="0" smtClean="0"/>
              <a:t>t</a:t>
            </a:r>
            <a:r>
              <a:rPr lang="en-US" sz="1200" dirty="0" smtClean="0"/>
              <a:t>): 	</a:t>
            </a:r>
            <a:r>
              <a:rPr lang="en-US" sz="1200" i="1" dirty="0" smtClean="0"/>
              <a:t>v</a:t>
            </a:r>
            <a:endParaRPr lang="en-US" sz="1200" i="1" dirty="0"/>
          </a:p>
          <a:p>
            <a:endParaRPr lang="en-US" sz="1200" dirty="0" smtClean="0"/>
          </a:p>
        </p:txBody>
      </p:sp>
      <p:sp>
        <p:nvSpPr>
          <p:cNvPr id="16" name="Freeform 15"/>
          <p:cNvSpPr/>
          <p:nvPr/>
        </p:nvSpPr>
        <p:spPr>
          <a:xfrm>
            <a:off x="6634886" y="2128723"/>
            <a:ext cx="1075335" cy="0"/>
          </a:xfrm>
          <a:custGeom>
            <a:avLst/>
            <a:gdLst>
              <a:gd name="connsiteX0" fmla="*/ 0 w 1075335"/>
              <a:gd name="connsiteY0" fmla="*/ 0 h 0"/>
              <a:gd name="connsiteX1" fmla="*/ 1075335 w 107533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5335">
                <a:moveTo>
                  <a:pt x="0" y="0"/>
                </a:moveTo>
                <a:lnTo>
                  <a:pt x="107533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76364" y="2119667"/>
            <a:ext cx="14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+ </a:t>
            </a:r>
            <a:r>
              <a:rPr lang="en-US" sz="1200" dirty="0" err="1" smtClean="0"/>
              <a:t>exp</a:t>
            </a:r>
            <a:r>
              <a:rPr lang="en-US" sz="1200" dirty="0" smtClean="0"/>
              <a:t>[ - </a:t>
            </a:r>
            <a:r>
              <a:rPr lang="en-US" sz="1200" i="1" dirty="0" smtClean="0"/>
              <a:t>a</a:t>
            </a:r>
            <a:r>
              <a:rPr lang="en-US" sz="1200" dirty="0" smtClean="0"/>
              <a:t> (</a:t>
            </a:r>
            <a:r>
              <a:rPr lang="en-US" sz="1200" i="1" dirty="0" smtClean="0"/>
              <a:t>t </a:t>
            </a:r>
            <a:r>
              <a:rPr lang="en-US" sz="1200" dirty="0" smtClean="0"/>
              <a:t>– </a:t>
            </a:r>
            <a:r>
              <a:rPr lang="en-US" sz="1200" i="1" dirty="0" smtClean="0"/>
              <a:t>t</a:t>
            </a:r>
            <a:r>
              <a:rPr lang="en-US" sz="1200" i="1" baseline="-25000" dirty="0" smtClean="0"/>
              <a:t>m</a:t>
            </a:r>
            <a:r>
              <a:rPr lang="en-US" sz="1200" dirty="0" smtClean="0"/>
              <a:t>) ]</a:t>
            </a:r>
            <a:endParaRPr lang="en-US" sz="1200" dirty="0"/>
          </a:p>
          <a:p>
            <a:endParaRPr lang="en-US" sz="1200" dirty="0" smtClean="0"/>
          </a:p>
        </p:txBody>
      </p:sp>
      <p:sp>
        <p:nvSpPr>
          <p:cNvPr id="17" name="Freeform 16"/>
          <p:cNvSpPr/>
          <p:nvPr/>
        </p:nvSpPr>
        <p:spPr>
          <a:xfrm>
            <a:off x="7190842" y="1755648"/>
            <a:ext cx="299923" cy="226771"/>
          </a:xfrm>
          <a:custGeom>
            <a:avLst/>
            <a:gdLst>
              <a:gd name="connsiteX0" fmla="*/ 0 w 277977"/>
              <a:gd name="connsiteY0" fmla="*/ 131673 h 131673"/>
              <a:gd name="connsiteX1" fmla="*/ 277977 w 277977"/>
              <a:gd name="connsiteY1" fmla="*/ 0 h 13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977" h="131673">
                <a:moveTo>
                  <a:pt x="0" y="131673"/>
                </a:moveTo>
                <a:lnTo>
                  <a:pt x="27797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16394" y="1621017"/>
            <a:ext cx="1404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Max allocation to reproduction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73696" y="2497621"/>
            <a:ext cx="1404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age of maturity</a:t>
            </a:r>
          </a:p>
        </p:txBody>
      </p:sp>
      <p:sp>
        <p:nvSpPr>
          <p:cNvPr id="25" name="Freeform 24"/>
          <p:cNvSpPr/>
          <p:nvPr/>
        </p:nvSpPr>
        <p:spPr>
          <a:xfrm>
            <a:off x="7607808" y="2326234"/>
            <a:ext cx="65837" cy="256032"/>
          </a:xfrm>
          <a:custGeom>
            <a:avLst/>
            <a:gdLst>
              <a:gd name="connsiteX0" fmla="*/ 65837 w 65837"/>
              <a:gd name="connsiteY0" fmla="*/ 0 h 256032"/>
              <a:gd name="connsiteX1" fmla="*/ 0 w 65837"/>
              <a:gd name="connsiteY1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37" h="256032">
                <a:moveTo>
                  <a:pt x="65837" y="0"/>
                </a:moveTo>
                <a:lnTo>
                  <a:pt x="0" y="2560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14339" y="2525663"/>
            <a:ext cx="1404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Rapidity of maturity</a:t>
            </a:r>
          </a:p>
        </p:txBody>
      </p:sp>
      <p:sp>
        <p:nvSpPr>
          <p:cNvPr id="27" name="Freeform 26"/>
          <p:cNvSpPr/>
          <p:nvPr/>
        </p:nvSpPr>
        <p:spPr>
          <a:xfrm>
            <a:off x="6832397" y="2311603"/>
            <a:ext cx="446227" cy="277978"/>
          </a:xfrm>
          <a:custGeom>
            <a:avLst/>
            <a:gdLst>
              <a:gd name="connsiteX0" fmla="*/ 0 w 446227"/>
              <a:gd name="connsiteY0" fmla="*/ 277978 h 277978"/>
              <a:gd name="connsiteX1" fmla="*/ 446227 w 446227"/>
              <a:gd name="connsiteY1" fmla="*/ 0 h 27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27" h="277978">
                <a:moveTo>
                  <a:pt x="0" y="277978"/>
                </a:moveTo>
                <a:lnTo>
                  <a:pt x="44622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6255" y="3774122"/>
            <a:ext cx="3115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allocation function then gets integrated into a variant on the VB model. I won’t spell it all out, but it looks like this: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07162" y="4745819"/>
            <a:ext cx="318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L(t) = L</a:t>
            </a:r>
            <a:r>
              <a:rPr lang="en-US" sz="1200" baseline="-25000" dirty="0" smtClean="0"/>
              <a:t>∞</a:t>
            </a:r>
            <a:r>
              <a:rPr lang="en-US" sz="1200" dirty="0" smtClean="0"/>
              <a:t> [ 1 – </a:t>
            </a:r>
            <a:r>
              <a:rPr lang="en-US" sz="1200" dirty="0" err="1" smtClean="0"/>
              <a:t>exp</a:t>
            </a:r>
            <a:r>
              <a:rPr lang="en-US" sz="1200" dirty="0" smtClean="0"/>
              <a:t>( -</a:t>
            </a:r>
            <a:r>
              <a:rPr lang="en-US" sz="1200" i="1" dirty="0" smtClean="0"/>
              <a:t>k</a:t>
            </a:r>
            <a:r>
              <a:rPr lang="en-US" sz="1200" dirty="0" smtClean="0"/>
              <a:t> </a:t>
            </a:r>
            <a:r>
              <a:rPr lang="en-US" sz="1200" i="1" dirty="0" smtClean="0"/>
              <a:t>T</a:t>
            </a:r>
            <a:r>
              <a:rPr lang="en-US" sz="1200" dirty="0" smtClean="0"/>
              <a:t>(</a:t>
            </a:r>
            <a:r>
              <a:rPr lang="en-US" sz="1200" i="1" dirty="0" smtClean="0"/>
              <a:t>t</a:t>
            </a:r>
            <a:r>
              <a:rPr lang="en-US" sz="1200" dirty="0" smtClean="0"/>
              <a:t>) ) ]</a:t>
            </a:r>
            <a:r>
              <a:rPr lang="en-US" sz="1200" i="1" dirty="0" smtClean="0"/>
              <a:t> </a:t>
            </a:r>
            <a:endParaRPr lang="en-US" sz="1200" i="1" dirty="0"/>
          </a:p>
          <a:p>
            <a:endParaRPr lang="en-US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56057" y="5187172"/>
            <a:ext cx="1007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Size at time 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0870" y="4373970"/>
            <a:ext cx="1278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Asymptotic size</a:t>
            </a:r>
          </a:p>
        </p:txBody>
      </p:sp>
      <p:sp>
        <p:nvSpPr>
          <p:cNvPr id="30" name="Freeform 29"/>
          <p:cNvSpPr/>
          <p:nvPr/>
        </p:nvSpPr>
        <p:spPr>
          <a:xfrm>
            <a:off x="914400" y="4564685"/>
            <a:ext cx="138989" cy="248717"/>
          </a:xfrm>
          <a:custGeom>
            <a:avLst/>
            <a:gdLst>
              <a:gd name="connsiteX0" fmla="*/ 0 w 138989"/>
              <a:gd name="connsiteY0" fmla="*/ 0 h 248717"/>
              <a:gd name="connsiteX1" fmla="*/ 138989 w 138989"/>
              <a:gd name="connsiteY1" fmla="*/ 248717 h 24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989" h="248717">
                <a:moveTo>
                  <a:pt x="0" y="0"/>
                </a:moveTo>
                <a:lnTo>
                  <a:pt x="138989" y="248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585216" y="4974336"/>
            <a:ext cx="504749" cy="263347"/>
          </a:xfrm>
          <a:custGeom>
            <a:avLst/>
            <a:gdLst>
              <a:gd name="connsiteX0" fmla="*/ 0 w 504749"/>
              <a:gd name="connsiteY0" fmla="*/ 263347 h 263347"/>
              <a:gd name="connsiteX1" fmla="*/ 0 w 504749"/>
              <a:gd name="connsiteY1" fmla="*/ 263347 h 263347"/>
              <a:gd name="connsiteX2" fmla="*/ 504749 w 504749"/>
              <a:gd name="connsiteY2" fmla="*/ 0 h 26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749" h="263347">
                <a:moveTo>
                  <a:pt x="0" y="263347"/>
                </a:moveTo>
                <a:lnTo>
                  <a:pt x="0" y="263347"/>
                </a:lnTo>
                <a:lnTo>
                  <a:pt x="50474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92224" y="4387381"/>
            <a:ext cx="1278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Growth coefficient</a:t>
            </a:r>
          </a:p>
        </p:txBody>
      </p:sp>
      <p:sp>
        <p:nvSpPr>
          <p:cNvPr id="37" name="Freeform 36"/>
          <p:cNvSpPr/>
          <p:nvPr/>
        </p:nvSpPr>
        <p:spPr>
          <a:xfrm>
            <a:off x="1887322" y="4579315"/>
            <a:ext cx="153619" cy="219456"/>
          </a:xfrm>
          <a:custGeom>
            <a:avLst/>
            <a:gdLst>
              <a:gd name="connsiteX0" fmla="*/ 153619 w 153619"/>
              <a:gd name="connsiteY0" fmla="*/ 0 h 219456"/>
              <a:gd name="connsiteX1" fmla="*/ 0 w 153619"/>
              <a:gd name="connsiteY1" fmla="*/ 219456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619" h="219456">
                <a:moveTo>
                  <a:pt x="153619" y="0"/>
                </a:moveTo>
                <a:lnTo>
                  <a:pt x="0" y="21945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272845" y="5381028"/>
            <a:ext cx="211409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A function that incorporates the reproduction allocation function, p(t), which when integrated, includes time at which size is zero, t0. The </a:t>
            </a:r>
            <a:r>
              <a:rPr lang="en-US" sz="1050" i="1" dirty="0" err="1" smtClean="0"/>
              <a:t>forumula</a:t>
            </a:r>
            <a:r>
              <a:rPr lang="en-US" sz="1050" i="1" dirty="0" smtClean="0"/>
              <a:t> is a little complicated for T(t), so not included here.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982419" y="4967021"/>
            <a:ext cx="29261" cy="468173"/>
          </a:xfrm>
          <a:custGeom>
            <a:avLst/>
            <a:gdLst>
              <a:gd name="connsiteX0" fmla="*/ 0 w 29261"/>
              <a:gd name="connsiteY0" fmla="*/ 468173 h 468173"/>
              <a:gd name="connsiteX1" fmla="*/ 29261 w 29261"/>
              <a:gd name="connsiteY1" fmla="*/ 0 h 46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61" h="468173">
                <a:moveTo>
                  <a:pt x="0" y="468173"/>
                </a:moveTo>
                <a:lnTo>
                  <a:pt x="2926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29225" y="4988710"/>
            <a:ext cx="304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</a:rPr>
              <a:t>Uninfecteds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grow more slowly because they have a lower k (not significant) but also actually mature earlier, c. day 12. this seems to be when the first clutch or so is being released?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5376673" y="4096512"/>
            <a:ext cx="490118" cy="80467"/>
          </a:xfrm>
          <a:custGeom>
            <a:avLst/>
            <a:gdLst>
              <a:gd name="connsiteX0" fmla="*/ 0 w 263347"/>
              <a:gd name="connsiteY0" fmla="*/ 0 h 168249"/>
              <a:gd name="connsiteX1" fmla="*/ 263347 w 263347"/>
              <a:gd name="connsiteY1" fmla="*/ 168249 h 16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347" h="168249">
                <a:moveTo>
                  <a:pt x="0" y="0"/>
                </a:moveTo>
                <a:lnTo>
                  <a:pt x="263347" y="168249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119419" y="3964582"/>
            <a:ext cx="410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tm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52286" y="4760720"/>
            <a:ext cx="410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tm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463236" y="4541520"/>
            <a:ext cx="52425" cy="264566"/>
          </a:xfrm>
          <a:custGeom>
            <a:avLst/>
            <a:gdLst>
              <a:gd name="connsiteX0" fmla="*/ 0 w 263347"/>
              <a:gd name="connsiteY0" fmla="*/ 0 h 168249"/>
              <a:gd name="connsiteX1" fmla="*/ 263347 w 263347"/>
              <a:gd name="connsiteY1" fmla="*/ 168249 h 16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347" h="168249">
                <a:moveTo>
                  <a:pt x="0" y="0"/>
                </a:moveTo>
                <a:lnTo>
                  <a:pt x="263347" y="168249"/>
                </a:ln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234281" y="5958930"/>
            <a:ext cx="31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I assume both clones have the same t0 – not </a:t>
            </a:r>
            <a:r>
              <a:rPr lang="en-US" sz="1050" i="1" dirty="0" err="1" smtClean="0"/>
              <a:t>impt</a:t>
            </a:r>
            <a:r>
              <a:rPr lang="en-US" sz="1050" i="1" dirty="0" smtClean="0"/>
              <a:t>, not shown fully – but better tan previous VB model</a:t>
            </a:r>
          </a:p>
        </p:txBody>
      </p:sp>
      <p:sp>
        <p:nvSpPr>
          <p:cNvPr id="45" name="Freeform 44"/>
          <p:cNvSpPr/>
          <p:nvPr/>
        </p:nvSpPr>
        <p:spPr>
          <a:xfrm>
            <a:off x="3635654" y="6122822"/>
            <a:ext cx="665684" cy="270663"/>
          </a:xfrm>
          <a:custGeom>
            <a:avLst/>
            <a:gdLst>
              <a:gd name="connsiteX0" fmla="*/ 592532 w 592532"/>
              <a:gd name="connsiteY0" fmla="*/ 0 h 212141"/>
              <a:gd name="connsiteX1" fmla="*/ 0 w 592532"/>
              <a:gd name="connsiteY1" fmla="*/ 212141 h 212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532" h="212141">
                <a:moveTo>
                  <a:pt x="592532" y="0"/>
                </a:moveTo>
                <a:lnTo>
                  <a:pt x="0" y="2121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307627" y="3082838"/>
            <a:ext cx="8363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I let asymptotic size vary between clones, but it comes out identically to c. 2.2 mm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36130" y="2774379"/>
            <a:ext cx="1759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This is a sigmoid shape</a:t>
            </a:r>
          </a:p>
        </p:txBody>
      </p:sp>
    </p:spTree>
    <p:extLst>
      <p:ext uri="{BB962C8B-B14F-4D97-AF65-F5344CB8AC3E}">
        <p14:creationId xmlns:p14="http://schemas.microsoft.com/office/powerpoint/2010/main" val="270346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541" y="0"/>
            <a:ext cx="5509757" cy="413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98268" y="285990"/>
            <a:ext cx="3897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Here is the actual model with the bootstrapped confidence envelopes and the data.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60319" y="68031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Infecteds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6882" y="1242366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3333FF"/>
                </a:solidFill>
              </a:rPr>
              <a:t>Uninfecteds</a:t>
            </a:r>
            <a:endParaRPr lang="en-US" sz="1200" dirty="0">
              <a:solidFill>
                <a:srgbClr val="3333FF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34" y="4337914"/>
            <a:ext cx="6447255" cy="236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213" y="4315447"/>
            <a:ext cx="22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Here I am with the parameter estimates, thus far, with 1000 bootstraps. I have some work to do to see if I can enhance model performance</a:t>
            </a:r>
            <a:endParaRPr lang="en-US" sz="1200" dirty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7352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13300</TotalTime>
  <Words>1582</Words>
  <Application>Microsoft Macintosh PowerPoint</Application>
  <PresentationFormat>On-screen Show (4:3)</PresentationFormat>
  <Paragraphs>100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sprhall</dc:creator>
  <cp:lastModifiedBy>Clay Cressler</cp:lastModifiedBy>
  <cp:revision>35</cp:revision>
  <dcterms:created xsi:type="dcterms:W3CDTF">2014-05-14T19:57:46Z</dcterms:created>
  <dcterms:modified xsi:type="dcterms:W3CDTF">2015-05-20T22:10:08Z</dcterms:modified>
</cp:coreProperties>
</file>