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3.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yton Hudspeth" initials="" lastIdx="6" clrIdx="0"/>
  <p:cmAuthor id="1" name="Brady Wade" initials="" lastIdx="3" clrIdx="1"/>
  <p:cmAuthor id="2" name="Carter Long" initials="" lastIdx="4" clrIdx="2"/>
  <p:cmAuthor id="3" name="Brian Joyner"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0F6BF1-69B1-4DB5-9C12-1F75A31AC93A}">
  <a:tblStyle styleId="{890F6BF1-69B1-4DB5-9C12-1F75A31AC93A}"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idx="5">
    <p:pos x="6000" y="1200"/>
    <p:text>should this be included? here or beginning if so</p:text>
  </p:cm>
  <p:cm authorId="3" idx="3">
    <p:pos x="6000" y="1100"/>
    <p:text>will probably delete this slide, and keep health and safety and political</p:text>
  </p:cm>
  <p:cm authorId="3" idx="2">
    <p:pos x="6000" y="1000"/>
    <p:text>talk about required dbm maybe, maybe we can get away with using lower power receivers for our purposes?</p:text>
  </p:cm>
  <p:cm authorId="2" idx="4">
    <p:pos x="6000" y="900"/>
    <p:text>acl</p:text>
  </p:cm>
  <p:cm authorId="2" idx="3">
    <p:pos x="6000" y="800"/>
    <p:text>acl</p:text>
  </p:cm>
  <p:cm authorId="2" idx="2">
    <p:pos x="6000" y="700"/>
    <p:text>acl</p:text>
  </p:cm>
  <p:cm authorId="3" idx="1">
    <p:pos x="6000" y="600"/>
    <p:text>I will do this one</p:text>
  </p:cm>
  <p:cm authorId="2" idx="1">
    <p:pos x="6000" y="500"/>
    <p:text>acl</p:text>
  </p:cm>
  <p:cm authorId="0" idx="4">
    <p:pos x="6000" y="400"/>
    <p:text>ckh</p:text>
  </p:cm>
  <p:cm authorId="1" idx="1">
    <p:pos x="6000" y="300"/>
    <p:text>I say we delete this</p:text>
  </p:cm>
  <p:cm authorId="0" idx="3">
    <p:pos x="6000" y="200"/>
    <p:text>ckh</p:text>
  </p:cm>
  <p:cm authorId="0" idx="2">
    <p:pos x="6000" y="100"/>
    <p:text>Maybe just talk about dipole vs monopole to save time. since folded is type of dipole</p:text>
  </p:cm>
  <p:cm authorId="0" idx="1">
    <p:pos x="6000" y="0"/>
    <p:text>also need antenna comparison and how we fit in with constraints by choosing the one we did</p:text>
  </p:cm>
</p:cmLst>
</file>

<file path=ppt/comments/comment2.xml><?xml version="1.0" encoding="utf-8"?>
<p:cmLst xmlns:a="http://schemas.openxmlformats.org/drawingml/2006/main" xmlns:r="http://schemas.openxmlformats.org/officeDocument/2006/relationships" xmlns:p="http://schemas.openxmlformats.org/presentationml/2006/main">
  <p:cm authorId="0" idx="6">
    <p:pos x="6000" y="100"/>
    <p:text>I think not</p:text>
  </p:cm>
  <p:cm authorId="1" idx="2">
    <p:pos x="6000" y="0"/>
    <p:text>I think I'm going to redo this, keeping a lot of the ideas though</p:text>
  </p:cm>
</p:cmLst>
</file>

<file path=ppt/comments/comment3.xml><?xml version="1.0" encoding="utf-8"?>
<p:cmLst xmlns:a="http://schemas.openxmlformats.org/drawingml/2006/main" xmlns:r="http://schemas.openxmlformats.org/officeDocument/2006/relationships" xmlns:p="http://schemas.openxmlformats.org/presentationml/2006/main">
  <p:cm authorId="1" idx="3">
    <p:pos x="6000" y="0"/>
    <p:text>Could we make an example of what the screen could look like?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244629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8854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Since our device must protect airplanes throughout the duration of the UAVs flight time we need our battery to power our device for more than an hour which is the average flight time of a UAV. </a:t>
            </a:r>
          </a:p>
          <a:p>
            <a:pPr lvl="0">
              <a:spcBef>
                <a:spcPts val="0"/>
              </a:spcBef>
              <a:buNone/>
            </a:pPr>
            <a:r>
              <a:rPr lang="en"/>
              <a:t>Our design must also not interfere with the UAVs standard operations.  To do this our device needs to have the dimensions here which is the available space on average size UAVs. </a:t>
            </a:r>
          </a:p>
          <a:p>
            <a:pPr lvl="0" rtl="0">
              <a:spcBef>
                <a:spcPts val="0"/>
              </a:spcBef>
              <a:buNone/>
            </a:pPr>
            <a:r>
              <a:rPr lang="en"/>
              <a:t>Our response time must also be fast enough to give accurate alerts and notifications for the operator.</a:t>
            </a:r>
          </a:p>
        </p:txBody>
      </p:sp>
    </p:spTree>
    <p:extLst>
      <p:ext uri="{BB962C8B-B14F-4D97-AF65-F5344CB8AC3E}">
        <p14:creationId xmlns:p14="http://schemas.microsoft.com/office/powerpoint/2010/main" val="2866889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Now for our Practical constraints. Safety is a key component of our project.  We are using real time air traffic mapping to keep pilots safe. </a:t>
            </a:r>
          </a:p>
          <a:p>
            <a:pPr lvl="0">
              <a:spcBef>
                <a:spcPts val="0"/>
              </a:spcBef>
              <a:buNone/>
            </a:pPr>
            <a:r>
              <a:rPr lang="en"/>
              <a:t>Political is our other main constraint because we are not legally able to broadcast on certain frequencies. Therefore we are just using ADS-B IN to listen certified broadcasting.  </a:t>
            </a:r>
          </a:p>
        </p:txBody>
      </p:sp>
    </p:spTree>
    <p:extLst>
      <p:ext uri="{BB962C8B-B14F-4D97-AF65-F5344CB8AC3E}">
        <p14:creationId xmlns:p14="http://schemas.microsoft.com/office/powerpoint/2010/main" val="108297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352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Hardware we are using is Batteries, Antennas, Tranceivers, and Software-defined Radios.</a:t>
            </a:r>
          </a:p>
        </p:txBody>
      </p:sp>
    </p:spTree>
    <p:extLst>
      <p:ext uri="{BB962C8B-B14F-4D97-AF65-F5344CB8AC3E}">
        <p14:creationId xmlns:p14="http://schemas.microsoft.com/office/powerpoint/2010/main" val="227930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Here we have the table that breaks down the power usage of our on board device. We will be powering 2 SDRs, a Raspberry Pi, and a Transceiver. The overall Current usage and power draw are shown in te Needed row.</a:t>
            </a:r>
          </a:p>
        </p:txBody>
      </p:sp>
    </p:spTree>
    <p:extLst>
      <p:ext uri="{BB962C8B-B14F-4D97-AF65-F5344CB8AC3E}">
        <p14:creationId xmlns:p14="http://schemas.microsoft.com/office/powerpoint/2010/main" val="366170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These are the 2 batteries we have looked at, the Tenergy and the Turnigy. We decided on the Turnigy battery because it met our voltage and Amperage requirements to meet our flight time constraints. </a:t>
            </a:r>
          </a:p>
        </p:txBody>
      </p:sp>
    </p:spTree>
    <p:extLst>
      <p:ext uri="{BB962C8B-B14F-4D97-AF65-F5344CB8AC3E}">
        <p14:creationId xmlns:p14="http://schemas.microsoft.com/office/powerpoint/2010/main" val="2487329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71999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65350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7160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842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728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2121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35620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7581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6734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17416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11960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2992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4810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114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222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0633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3165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30896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20194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1257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5564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3153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0821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6005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174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485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95305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Here we have our 5 technical and 2 practical constraints.</a:t>
            </a:r>
          </a:p>
        </p:txBody>
      </p:sp>
    </p:spTree>
    <p:extLst>
      <p:ext uri="{BB962C8B-B14F-4D97-AF65-F5344CB8AC3E}">
        <p14:creationId xmlns:p14="http://schemas.microsoft.com/office/powerpoint/2010/main" val="164702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First off when communicating with our device we will need a line-of-sight range and need to have a range larger than the UAVs controller range.  We used 900MHz so that we do not crowd the commonly used frequencies for UAVs.</a:t>
            </a:r>
          </a:p>
          <a:p>
            <a:pPr lvl="0">
              <a:spcBef>
                <a:spcPts val="0"/>
              </a:spcBef>
              <a:buNone/>
            </a:pPr>
            <a:r>
              <a:rPr lang="en"/>
              <a:t>Our second constraint is the weight.  We need to keep our device weight under the average payload of a UAV which is 300 grams.</a:t>
            </a:r>
          </a:p>
        </p:txBody>
      </p:sp>
    </p:spTree>
    <p:extLst>
      <p:ext uri="{BB962C8B-B14F-4D97-AF65-F5344CB8AC3E}">
        <p14:creationId xmlns:p14="http://schemas.microsoft.com/office/powerpoint/2010/main" val="179529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9.jp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comments" Target="../comments/commen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spcBef>
                <a:spcPts val="0"/>
              </a:spcBef>
              <a:buNone/>
            </a:pPr>
            <a:r>
              <a:rPr lang="en"/>
              <a:t>UAS Alert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Technical Constraints</a:t>
            </a:r>
          </a:p>
        </p:txBody>
      </p:sp>
      <p:sp>
        <p:nvSpPr>
          <p:cNvPr id="138" name="Shape 138"/>
          <p:cNvSpPr txBox="1">
            <a:spLocks noGrp="1"/>
          </p:cNvSpPr>
          <p:nvPr>
            <p:ph type="body" idx="1"/>
          </p:nvPr>
        </p:nvSpPr>
        <p:spPr>
          <a:xfrm>
            <a:off x="471900" y="1919075"/>
            <a:ext cx="8222100" cy="3037936"/>
          </a:xfrm>
          <a:prstGeom prst="rect">
            <a:avLst/>
          </a:prstGeom>
        </p:spPr>
        <p:txBody>
          <a:bodyPr lIns="91425" tIns="91425" rIns="91425" bIns="91425" anchor="t" anchorCtr="0">
            <a:noAutofit/>
          </a:bodyPr>
          <a:lstStyle/>
          <a:p>
            <a:pPr marL="457200" lvl="0" indent="-228600" rtl="0">
              <a:spcBef>
                <a:spcPts val="0"/>
              </a:spcBef>
              <a:spcAft>
                <a:spcPts val="1200"/>
              </a:spcAft>
            </a:pPr>
            <a:r>
              <a:rPr lang="en" b="1" dirty="0"/>
              <a:t>Battery Life</a:t>
            </a:r>
          </a:p>
          <a:p>
            <a:pPr marL="971550" lvl="1" indent="-285750" rtl="0">
              <a:spcBef>
                <a:spcPts val="0"/>
              </a:spcBef>
              <a:spcAft>
                <a:spcPts val="1200"/>
              </a:spcAft>
              <a:buFont typeface="Arial" panose="020B0604020202020204" pitchFamily="34" charset="0"/>
              <a:buChar char="•"/>
            </a:pPr>
            <a:r>
              <a:rPr lang="en" dirty="0"/>
              <a:t>Battery Life &gt; 1 hour (avg. UAV flight time)</a:t>
            </a:r>
          </a:p>
          <a:p>
            <a:pPr marL="457200" lvl="0" indent="-228600" rtl="0">
              <a:spcBef>
                <a:spcPts val="0"/>
              </a:spcBef>
              <a:spcAft>
                <a:spcPts val="1200"/>
              </a:spcAft>
            </a:pPr>
            <a:r>
              <a:rPr lang="en" b="1" dirty="0"/>
              <a:t>Compact Design</a:t>
            </a:r>
          </a:p>
          <a:p>
            <a:pPr marL="971550" lvl="1" indent="-285750" rtl="0">
              <a:spcBef>
                <a:spcPts val="0"/>
              </a:spcBef>
              <a:spcAft>
                <a:spcPts val="1200"/>
              </a:spcAft>
              <a:buFont typeface="Arial" panose="020B0604020202020204" pitchFamily="34" charset="0"/>
              <a:buChar char="•"/>
            </a:pPr>
            <a:r>
              <a:rPr lang="en" dirty="0"/>
              <a:t>Device does not interfere with flight</a:t>
            </a:r>
          </a:p>
          <a:p>
            <a:pPr marL="971550" lvl="1" indent="-285750" rtl="0">
              <a:spcBef>
                <a:spcPts val="0"/>
              </a:spcBef>
              <a:spcAft>
                <a:spcPts val="1200"/>
              </a:spcAft>
              <a:buFont typeface="Arial" panose="020B0604020202020204" pitchFamily="34" charset="0"/>
              <a:buChar char="•"/>
            </a:pPr>
            <a:r>
              <a:rPr lang="en" dirty="0"/>
              <a:t>Dimensions - 150x150x100 mm (LxWxH)</a:t>
            </a:r>
          </a:p>
          <a:p>
            <a:pPr marL="457200" lvl="0" indent="-228600" rtl="0">
              <a:spcBef>
                <a:spcPts val="0"/>
              </a:spcBef>
              <a:spcAft>
                <a:spcPts val="1200"/>
              </a:spcAft>
            </a:pPr>
            <a:r>
              <a:rPr lang="en" b="1" dirty="0"/>
              <a:t>Response Time</a:t>
            </a:r>
          </a:p>
          <a:p>
            <a:pPr marL="971550" lvl="1" indent="-285750" rtl="0">
              <a:spcBef>
                <a:spcPts val="0"/>
              </a:spcBef>
              <a:spcAft>
                <a:spcPts val="1200"/>
              </a:spcAft>
              <a:buFont typeface="Arial" panose="020B0604020202020204" pitchFamily="34" charset="0"/>
              <a:buChar char="•"/>
            </a:pPr>
            <a:r>
              <a:rPr lang="en" dirty="0"/>
              <a:t>Response time &lt; 1 minute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Practical Constraints</a:t>
            </a:r>
          </a:p>
        </p:txBody>
      </p:sp>
      <p:sp>
        <p:nvSpPr>
          <p:cNvPr id="144" name="Shape 144"/>
          <p:cNvSpPr txBox="1">
            <a:spLocks noGrp="1"/>
          </p:cNvSpPr>
          <p:nvPr>
            <p:ph type="body" idx="1"/>
          </p:nvPr>
        </p:nvSpPr>
        <p:spPr>
          <a:xfrm>
            <a:off x="471900" y="1919074"/>
            <a:ext cx="8222100" cy="3224425"/>
          </a:xfrm>
          <a:prstGeom prst="rect">
            <a:avLst/>
          </a:prstGeom>
        </p:spPr>
        <p:txBody>
          <a:bodyPr lIns="91425" tIns="91425" rIns="91425" bIns="91425" anchor="t" anchorCtr="0">
            <a:noAutofit/>
          </a:bodyPr>
          <a:lstStyle/>
          <a:p>
            <a:pPr marL="457200" lvl="0" indent="-228600" rtl="0">
              <a:spcBef>
                <a:spcPts val="0"/>
              </a:spcBef>
              <a:spcAft>
                <a:spcPts val="1200"/>
              </a:spcAft>
            </a:pPr>
            <a:r>
              <a:rPr lang="en" b="1" dirty="0"/>
              <a:t>Safety</a:t>
            </a:r>
          </a:p>
          <a:p>
            <a:pPr marL="971550" lvl="1" indent="-285750" rtl="0">
              <a:spcBef>
                <a:spcPts val="0"/>
              </a:spcBef>
              <a:spcAft>
                <a:spcPts val="1200"/>
              </a:spcAft>
              <a:buFont typeface="Arial" panose="020B0604020202020204" pitchFamily="34" charset="0"/>
              <a:buChar char="•"/>
            </a:pPr>
            <a:r>
              <a:rPr lang="en" dirty="0"/>
              <a:t>Real time mapping</a:t>
            </a:r>
          </a:p>
          <a:p>
            <a:pPr marL="971550" lvl="1" indent="-285750" rtl="0">
              <a:spcBef>
                <a:spcPts val="0"/>
              </a:spcBef>
              <a:spcAft>
                <a:spcPts val="1200"/>
              </a:spcAft>
              <a:buFont typeface="Arial" panose="020B0604020202020204" pitchFamily="34" charset="0"/>
              <a:buChar char="•"/>
            </a:pPr>
            <a:r>
              <a:rPr lang="en" dirty="0"/>
              <a:t>Accurate Results</a:t>
            </a:r>
          </a:p>
          <a:p>
            <a:pPr marL="971550" lvl="1" indent="-285750" rtl="0">
              <a:spcBef>
                <a:spcPts val="0"/>
              </a:spcBef>
              <a:spcAft>
                <a:spcPts val="1200"/>
              </a:spcAft>
              <a:buFont typeface="Arial" panose="020B0604020202020204" pitchFamily="34" charset="0"/>
              <a:buChar char="•"/>
            </a:pPr>
            <a:r>
              <a:rPr lang="en" dirty="0"/>
              <a:t>Alerts to keep pilots safe</a:t>
            </a:r>
          </a:p>
          <a:p>
            <a:pPr marL="457200" lvl="0" indent="-228600" rtl="0">
              <a:spcBef>
                <a:spcPts val="0"/>
              </a:spcBef>
              <a:spcAft>
                <a:spcPts val="1200"/>
              </a:spcAft>
            </a:pPr>
            <a:r>
              <a:rPr lang="en" b="1" dirty="0"/>
              <a:t>Political</a:t>
            </a:r>
          </a:p>
          <a:p>
            <a:pPr marL="1028700" lvl="1" indent="-342900" rtl="0">
              <a:spcBef>
                <a:spcPts val="0"/>
              </a:spcBef>
              <a:spcAft>
                <a:spcPts val="1200"/>
              </a:spcAft>
              <a:buFont typeface="Arial" panose="020B0604020202020204" pitchFamily="34" charset="0"/>
              <a:buChar char="•"/>
            </a:pPr>
            <a:r>
              <a:rPr lang="en" dirty="0"/>
              <a:t>Can only use ADS-B IN</a:t>
            </a:r>
          </a:p>
          <a:p>
            <a:pPr marL="1028700" lvl="1" indent="-342900" rtl="0">
              <a:spcBef>
                <a:spcPts val="0"/>
              </a:spcBef>
              <a:spcAft>
                <a:spcPts val="1200"/>
              </a:spcAft>
              <a:buFont typeface="Arial" panose="020B0604020202020204" pitchFamily="34" charset="0"/>
              <a:buChar char="•"/>
            </a:pPr>
            <a:r>
              <a:rPr lang="en" dirty="0"/>
              <a:t>Cannot broadcast on unauthorized frequencies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460950" y="2065350"/>
            <a:ext cx="8222100" cy="1012800"/>
          </a:xfrm>
          <a:prstGeom prst="rect">
            <a:avLst/>
          </a:prstGeom>
        </p:spPr>
        <p:txBody>
          <a:bodyPr lIns="91425" tIns="91425" rIns="91425" bIns="91425" anchor="ctr" anchorCtr="0">
            <a:noAutofit/>
          </a:bodyPr>
          <a:lstStyle/>
          <a:p>
            <a:pPr lvl="0" algn="ctr">
              <a:spcBef>
                <a:spcPts val="0"/>
              </a:spcBef>
              <a:buNone/>
            </a:pPr>
            <a:r>
              <a:rPr lang="en"/>
              <a:t>Approach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26075" y="1737800"/>
            <a:ext cx="2808000" cy="1049700"/>
          </a:xfrm>
          <a:prstGeom prst="rect">
            <a:avLst/>
          </a:prstGeom>
        </p:spPr>
        <p:txBody>
          <a:bodyPr lIns="91425" tIns="91425" rIns="91425" bIns="91425" anchor="b" anchorCtr="0">
            <a:noAutofit/>
          </a:bodyPr>
          <a:lstStyle/>
          <a:p>
            <a:pPr lvl="0" algn="ctr">
              <a:spcBef>
                <a:spcPts val="0"/>
              </a:spcBef>
              <a:buNone/>
            </a:pPr>
            <a:r>
              <a:rPr lang="en" sz="3600"/>
              <a:t>Hardware</a:t>
            </a:r>
          </a:p>
        </p:txBody>
      </p:sp>
      <p:sp>
        <p:nvSpPr>
          <p:cNvPr id="155" name="Shape 155"/>
          <p:cNvSpPr txBox="1">
            <a:spLocks noGrp="1"/>
          </p:cNvSpPr>
          <p:nvPr>
            <p:ph type="body" idx="1"/>
          </p:nvPr>
        </p:nvSpPr>
        <p:spPr>
          <a:xfrm>
            <a:off x="3534050" y="1326000"/>
            <a:ext cx="5344200" cy="2491500"/>
          </a:xfrm>
          <a:prstGeom prst="rect">
            <a:avLst/>
          </a:prstGeom>
        </p:spPr>
        <p:txBody>
          <a:bodyPr lIns="91425" tIns="91425" rIns="91425" bIns="91425" anchor="t" anchorCtr="0">
            <a:noAutofit/>
          </a:bodyPr>
          <a:lstStyle/>
          <a:p>
            <a:pPr marL="457200" lvl="0" indent="-342900" rtl="0">
              <a:lnSpc>
                <a:spcPct val="200000"/>
              </a:lnSpc>
              <a:spcBef>
                <a:spcPts val="200"/>
              </a:spcBef>
              <a:spcAft>
                <a:spcPts val="200"/>
              </a:spcAft>
              <a:buClr>
                <a:schemeClr val="lt2"/>
              </a:buClr>
              <a:buSzPct val="100000"/>
            </a:pPr>
            <a:r>
              <a:rPr lang="en" sz="1800">
                <a:solidFill>
                  <a:schemeClr val="lt2"/>
                </a:solidFill>
              </a:rPr>
              <a:t>Batteries </a:t>
            </a:r>
          </a:p>
          <a:p>
            <a:pPr marL="457200" lvl="0" indent="-342900" rtl="0">
              <a:lnSpc>
                <a:spcPct val="200000"/>
              </a:lnSpc>
              <a:spcBef>
                <a:spcPts val="200"/>
              </a:spcBef>
              <a:spcAft>
                <a:spcPts val="200"/>
              </a:spcAft>
              <a:buClr>
                <a:schemeClr val="lt2"/>
              </a:buClr>
              <a:buSzPct val="100000"/>
            </a:pPr>
            <a:r>
              <a:rPr lang="en" sz="1800">
                <a:solidFill>
                  <a:schemeClr val="lt2"/>
                </a:solidFill>
              </a:rPr>
              <a:t>Antennas</a:t>
            </a:r>
          </a:p>
          <a:p>
            <a:pPr marL="457200" lvl="0" indent="-342900" rtl="0">
              <a:lnSpc>
                <a:spcPct val="200000"/>
              </a:lnSpc>
              <a:spcBef>
                <a:spcPts val="200"/>
              </a:spcBef>
              <a:spcAft>
                <a:spcPts val="200"/>
              </a:spcAft>
              <a:buClr>
                <a:schemeClr val="lt2"/>
              </a:buClr>
              <a:buSzPct val="100000"/>
            </a:pPr>
            <a:r>
              <a:rPr lang="en" sz="1800">
                <a:solidFill>
                  <a:schemeClr val="lt2"/>
                </a:solidFill>
              </a:rPr>
              <a:t>Transceivers</a:t>
            </a:r>
          </a:p>
          <a:p>
            <a:pPr marL="457200" lvl="0" indent="-342900">
              <a:lnSpc>
                <a:spcPct val="200000"/>
              </a:lnSpc>
              <a:spcBef>
                <a:spcPts val="200"/>
              </a:spcBef>
              <a:spcAft>
                <a:spcPts val="200"/>
              </a:spcAft>
              <a:buClr>
                <a:schemeClr val="lt2"/>
              </a:buClr>
              <a:buSzPct val="100000"/>
            </a:pPr>
            <a:r>
              <a:rPr lang="en" sz="1800">
                <a:solidFill>
                  <a:schemeClr val="lt2"/>
                </a:solidFill>
              </a:rPr>
              <a:t>Software-defined Radios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Power</a:t>
            </a:r>
          </a:p>
        </p:txBody>
      </p:sp>
      <p:graphicFrame>
        <p:nvGraphicFramePr>
          <p:cNvPr id="161" name="Shape 161"/>
          <p:cNvGraphicFramePr/>
          <p:nvPr>
            <p:extLst>
              <p:ext uri="{D42A27DB-BD31-4B8C-83A1-F6EECF244321}">
                <p14:modId xmlns:p14="http://schemas.microsoft.com/office/powerpoint/2010/main" val="773942986"/>
              </p:ext>
            </p:extLst>
          </p:nvPr>
        </p:nvGraphicFramePr>
        <p:xfrm>
          <a:off x="952500" y="1809750"/>
          <a:ext cx="7239000" cy="2951600"/>
        </p:xfrm>
        <a:graphic>
          <a:graphicData uri="http://schemas.openxmlformats.org/drawingml/2006/table">
            <a:tbl>
              <a:tblPr>
                <a:noFill/>
                <a:tableStyleId>{890F6BF1-69B1-4DB5-9C12-1F75A31AC93A}</a:tableStyleId>
              </a:tblPr>
              <a:tblGrid>
                <a:gridCol w="1809750"/>
                <a:gridCol w="1809750"/>
                <a:gridCol w="1809750"/>
                <a:gridCol w="1809750"/>
              </a:tblGrid>
              <a:tr h="593775">
                <a:tc>
                  <a:txBody>
                    <a:bodyPr/>
                    <a:lstStyle/>
                    <a:p>
                      <a:pPr lvl="0" rtl="0">
                        <a:spcBef>
                          <a:spcPts val="0"/>
                        </a:spcBef>
                        <a:buNone/>
                      </a:pPr>
                      <a:endParaRPr dirty="0">
                        <a:solidFill>
                          <a:schemeClr val="bg2"/>
                        </a:solidFill>
                        <a:latin typeface="Roboto"/>
                        <a:ea typeface="Roboto"/>
                        <a:cs typeface="Roboto"/>
                        <a:sym typeface="Roboto"/>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 b="1">
                          <a:solidFill>
                            <a:schemeClr val="bg2"/>
                          </a:solidFill>
                          <a:latin typeface="Roboto"/>
                          <a:ea typeface="Roboto"/>
                          <a:cs typeface="Roboto"/>
                          <a:sym typeface="Roboto"/>
                        </a:rPr>
                        <a:t>Current Draw</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 b="1">
                          <a:solidFill>
                            <a:schemeClr val="bg2"/>
                          </a:solidFill>
                          <a:latin typeface="Roboto"/>
                          <a:ea typeface="Roboto"/>
                          <a:cs typeface="Roboto"/>
                          <a:sym typeface="Roboto"/>
                        </a:rPr>
                        <a:t>Voltage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 b="1">
                          <a:solidFill>
                            <a:schemeClr val="bg2"/>
                          </a:solidFill>
                          <a:latin typeface="Roboto"/>
                          <a:ea typeface="Roboto"/>
                          <a:cs typeface="Roboto"/>
                          <a:sym typeface="Roboto"/>
                        </a:rPr>
                        <a:t>Power Draw</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r>
              <a:tr h="593775">
                <a:tc>
                  <a:txBody>
                    <a:bodyPr/>
                    <a:lstStyle/>
                    <a:p>
                      <a:pPr lvl="0" rtl="0">
                        <a:spcBef>
                          <a:spcPts val="0"/>
                        </a:spcBef>
                        <a:buNone/>
                      </a:pPr>
                      <a:r>
                        <a:rPr lang="en" b="1">
                          <a:solidFill>
                            <a:schemeClr val="bg2"/>
                          </a:solidFill>
                          <a:latin typeface="Roboto"/>
                          <a:ea typeface="Roboto"/>
                          <a:cs typeface="Roboto"/>
                          <a:sym typeface="Roboto"/>
                        </a:rPr>
                        <a:t>SDR (x2)</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
                          <a:solidFill>
                            <a:schemeClr val="bg2"/>
                          </a:solidFill>
                          <a:latin typeface="Roboto"/>
                          <a:ea typeface="Roboto"/>
                          <a:cs typeface="Roboto"/>
                          <a:sym typeface="Roboto"/>
                        </a:rPr>
                        <a:t>290 mA-hr each</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a:solidFill>
                            <a:schemeClr val="bg2"/>
                          </a:solidFill>
                          <a:latin typeface="Roboto"/>
                          <a:ea typeface="Roboto"/>
                          <a:cs typeface="Roboto"/>
                          <a:sym typeface="Roboto"/>
                        </a:rPr>
                        <a:t>5 V</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a:solidFill>
                            <a:schemeClr val="bg2"/>
                          </a:solidFill>
                          <a:latin typeface="Roboto"/>
                          <a:ea typeface="Roboto"/>
                          <a:cs typeface="Roboto"/>
                          <a:sym typeface="Roboto"/>
                        </a:rPr>
                        <a:t>2.9 W-hr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93775">
                <a:tc>
                  <a:txBody>
                    <a:bodyPr/>
                    <a:lstStyle/>
                    <a:p>
                      <a:pPr lvl="0" rtl="0">
                        <a:spcBef>
                          <a:spcPts val="0"/>
                        </a:spcBef>
                        <a:buNone/>
                      </a:pPr>
                      <a:r>
                        <a:rPr lang="en" b="1">
                          <a:solidFill>
                            <a:schemeClr val="bg2"/>
                          </a:solidFill>
                          <a:latin typeface="Roboto"/>
                          <a:ea typeface="Roboto"/>
                          <a:cs typeface="Roboto"/>
                          <a:sym typeface="Roboto"/>
                        </a:rPr>
                        <a:t>Raspberry Pi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
                          <a:solidFill>
                            <a:schemeClr val="bg2"/>
                          </a:solidFill>
                          <a:latin typeface="Roboto"/>
                          <a:ea typeface="Roboto"/>
                          <a:cs typeface="Roboto"/>
                          <a:sym typeface="Roboto"/>
                        </a:rPr>
                        <a:t>400 mA-hr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a:solidFill>
                            <a:schemeClr val="bg2"/>
                          </a:solidFill>
                          <a:latin typeface="Roboto"/>
                          <a:ea typeface="Roboto"/>
                          <a:cs typeface="Roboto"/>
                          <a:sym typeface="Roboto"/>
                        </a:rPr>
                        <a:t>5 V</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a:solidFill>
                            <a:schemeClr val="bg2"/>
                          </a:solidFill>
                          <a:latin typeface="Roboto"/>
                          <a:ea typeface="Roboto"/>
                          <a:cs typeface="Roboto"/>
                          <a:sym typeface="Roboto"/>
                        </a:rPr>
                        <a:t>2 W-hr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93775">
                <a:tc>
                  <a:txBody>
                    <a:bodyPr/>
                    <a:lstStyle/>
                    <a:p>
                      <a:pPr lvl="0" rtl="0">
                        <a:spcBef>
                          <a:spcPts val="0"/>
                        </a:spcBef>
                        <a:buNone/>
                      </a:pPr>
                      <a:r>
                        <a:rPr lang="en" b="1">
                          <a:solidFill>
                            <a:schemeClr val="bg2"/>
                          </a:solidFill>
                          <a:latin typeface="Roboto"/>
                          <a:ea typeface="Roboto"/>
                          <a:cs typeface="Roboto"/>
                          <a:sym typeface="Roboto"/>
                        </a:rPr>
                        <a:t>Transceiver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
                          <a:solidFill>
                            <a:schemeClr val="bg2"/>
                          </a:solidFill>
                          <a:latin typeface="Roboto"/>
                          <a:ea typeface="Roboto"/>
                          <a:cs typeface="Roboto"/>
                          <a:sym typeface="Roboto"/>
                        </a:rPr>
                        <a:t>215 mA-hr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a:solidFill>
                            <a:schemeClr val="bg2"/>
                          </a:solidFill>
                          <a:latin typeface="Roboto"/>
                          <a:ea typeface="Roboto"/>
                          <a:cs typeface="Roboto"/>
                          <a:sym typeface="Roboto"/>
                        </a:rPr>
                        <a:t>2.1-3.6 V</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a:solidFill>
                            <a:schemeClr val="bg2"/>
                          </a:solidFill>
                          <a:latin typeface="Roboto"/>
                          <a:ea typeface="Roboto"/>
                          <a:cs typeface="Roboto"/>
                          <a:sym typeface="Roboto"/>
                        </a:rPr>
                        <a:t>0.46-.774 W-hr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576500">
                <a:tc>
                  <a:txBody>
                    <a:bodyPr/>
                    <a:lstStyle/>
                    <a:p>
                      <a:pPr lvl="0" rtl="0">
                        <a:spcBef>
                          <a:spcPts val="0"/>
                        </a:spcBef>
                        <a:buNone/>
                      </a:pPr>
                      <a:r>
                        <a:rPr lang="en" b="1">
                          <a:solidFill>
                            <a:schemeClr val="bg2"/>
                          </a:solidFill>
                          <a:latin typeface="Roboto"/>
                          <a:ea typeface="Roboto"/>
                          <a:cs typeface="Roboto"/>
                          <a:sym typeface="Roboto"/>
                        </a:rPr>
                        <a:t>Needed</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CCCCCC"/>
                    </a:solidFill>
                  </a:tcPr>
                </a:tc>
                <a:tc>
                  <a:txBody>
                    <a:bodyPr/>
                    <a:lstStyle/>
                    <a:p>
                      <a:pPr lvl="0" rtl="0">
                        <a:spcBef>
                          <a:spcPts val="0"/>
                        </a:spcBef>
                        <a:buNone/>
                      </a:pPr>
                      <a:r>
                        <a:rPr lang="en">
                          <a:solidFill>
                            <a:schemeClr val="bg2"/>
                          </a:solidFill>
                          <a:latin typeface="Roboto"/>
                          <a:ea typeface="Roboto"/>
                          <a:cs typeface="Roboto"/>
                          <a:sym typeface="Roboto"/>
                        </a:rPr>
                        <a:t>1.195 A-hr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a:solidFill>
                            <a:schemeClr val="bg2"/>
                          </a:solidFill>
                          <a:latin typeface="Roboto"/>
                          <a:ea typeface="Roboto"/>
                          <a:cs typeface="Roboto"/>
                          <a:sym typeface="Roboto"/>
                        </a:rPr>
                        <a:t>5 V</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dirty="0">
                          <a:solidFill>
                            <a:schemeClr val="bg2"/>
                          </a:solidFill>
                          <a:latin typeface="Roboto"/>
                          <a:ea typeface="Roboto"/>
                          <a:cs typeface="Roboto"/>
                          <a:sym typeface="Roboto"/>
                        </a:rPr>
                        <a:t>5.975 W-hr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lgn="ctr">
              <a:spcBef>
                <a:spcPts val="0"/>
              </a:spcBef>
              <a:buNone/>
            </a:pPr>
            <a:r>
              <a:rPr lang="en"/>
              <a:t>Battery Comparison</a:t>
            </a:r>
          </a:p>
        </p:txBody>
      </p:sp>
      <p:graphicFrame>
        <p:nvGraphicFramePr>
          <p:cNvPr id="167" name="Shape 167"/>
          <p:cNvGraphicFramePr/>
          <p:nvPr>
            <p:extLst>
              <p:ext uri="{D42A27DB-BD31-4B8C-83A1-F6EECF244321}">
                <p14:modId xmlns:p14="http://schemas.microsoft.com/office/powerpoint/2010/main" val="1819467631"/>
              </p:ext>
            </p:extLst>
          </p:nvPr>
        </p:nvGraphicFramePr>
        <p:xfrm>
          <a:off x="952500" y="839775"/>
          <a:ext cx="7239000" cy="4183735"/>
        </p:xfrm>
        <a:graphic>
          <a:graphicData uri="http://schemas.openxmlformats.org/drawingml/2006/table">
            <a:tbl>
              <a:tblPr>
                <a:noFill/>
                <a:tableStyleId>{890F6BF1-69B1-4DB5-9C12-1F75A31AC93A}</a:tableStyleId>
              </a:tblPr>
              <a:tblGrid>
                <a:gridCol w="3619500"/>
                <a:gridCol w="3619500"/>
              </a:tblGrid>
              <a:tr h="0">
                <a:tc>
                  <a:txBody>
                    <a:bodyPr/>
                    <a:lstStyle/>
                    <a:p>
                      <a:pPr lvl="0" algn="ctr">
                        <a:spcBef>
                          <a:spcPts val="0"/>
                        </a:spcBef>
                        <a:buNone/>
                      </a:pPr>
                      <a:r>
                        <a:rPr lang="en" b="1" dirty="0">
                          <a:solidFill>
                            <a:schemeClr val="bg2"/>
                          </a:solidFill>
                        </a:rPr>
                        <a:t>Tenergy</a:t>
                      </a:r>
                    </a:p>
                  </a:txBody>
                  <a:tcPr marL="91425" marR="91425" marT="91425" marB="91425"/>
                </a:tc>
                <a:tc>
                  <a:txBody>
                    <a:bodyPr/>
                    <a:lstStyle/>
                    <a:p>
                      <a:pPr lvl="0" algn="ctr">
                        <a:spcBef>
                          <a:spcPts val="0"/>
                        </a:spcBef>
                        <a:buNone/>
                      </a:pPr>
                      <a:r>
                        <a:rPr lang="en" b="1">
                          <a:solidFill>
                            <a:schemeClr val="bg2"/>
                          </a:solidFill>
                        </a:rPr>
                        <a:t>Turnigy</a:t>
                      </a:r>
                    </a:p>
                  </a:txBody>
                  <a:tcPr marL="91425" marR="91425" marT="91425" marB="91425"/>
                </a:tc>
              </a:tr>
              <a:tr h="2537875">
                <a:tc>
                  <a:txBody>
                    <a:bodyPr/>
                    <a:lstStyle/>
                    <a:p>
                      <a:pPr lvl="0">
                        <a:spcBef>
                          <a:spcPts val="0"/>
                        </a:spcBef>
                        <a:buNone/>
                      </a:pPr>
                      <a:endParaRPr>
                        <a:solidFill>
                          <a:schemeClr val="bg2"/>
                        </a:solidFill>
                      </a:endParaRPr>
                    </a:p>
                  </a:txBody>
                  <a:tcPr marL="91425" marR="91425" marT="91425" marB="91425"/>
                </a:tc>
                <a:tc>
                  <a:txBody>
                    <a:bodyPr/>
                    <a:lstStyle/>
                    <a:p>
                      <a:pPr lvl="0">
                        <a:spcBef>
                          <a:spcPts val="0"/>
                        </a:spcBef>
                        <a:buNone/>
                      </a:pPr>
                      <a:endParaRPr>
                        <a:solidFill>
                          <a:schemeClr val="bg2"/>
                        </a:solidFill>
                      </a:endParaRPr>
                    </a:p>
                  </a:txBody>
                  <a:tcPr marL="91425" marR="91425" marT="91425" marB="91425"/>
                </a:tc>
              </a:tr>
              <a:tr h="1125225">
                <a:tc>
                  <a:txBody>
                    <a:bodyPr/>
                    <a:lstStyle/>
                    <a:p>
                      <a:pPr lvl="0" algn="ctr" rtl="0">
                        <a:spcBef>
                          <a:spcPts val="0"/>
                        </a:spcBef>
                        <a:buNone/>
                      </a:pPr>
                      <a:r>
                        <a:rPr lang="en">
                          <a:solidFill>
                            <a:schemeClr val="bg2"/>
                          </a:solidFill>
                        </a:rPr>
                        <a:t>3.7 V</a:t>
                      </a:r>
                    </a:p>
                    <a:p>
                      <a:pPr lvl="0" algn="ctr" rtl="0">
                        <a:spcBef>
                          <a:spcPts val="0"/>
                        </a:spcBef>
                        <a:buNone/>
                      </a:pPr>
                      <a:r>
                        <a:rPr lang="en">
                          <a:solidFill>
                            <a:schemeClr val="bg2"/>
                          </a:solidFill>
                        </a:rPr>
                        <a:t>500 mAh</a:t>
                      </a:r>
                    </a:p>
                    <a:p>
                      <a:pPr lvl="0" algn="ctr" rtl="0">
                        <a:spcBef>
                          <a:spcPts val="0"/>
                        </a:spcBef>
                        <a:buNone/>
                      </a:pPr>
                      <a:r>
                        <a:rPr lang="en">
                          <a:solidFill>
                            <a:schemeClr val="bg2"/>
                          </a:solidFill>
                        </a:rPr>
                        <a:t>57x18.5x7.8 mm</a:t>
                      </a:r>
                    </a:p>
                    <a:p>
                      <a:pPr lvl="0" algn="ctr" rtl="0">
                        <a:spcBef>
                          <a:spcPts val="0"/>
                        </a:spcBef>
                        <a:buNone/>
                      </a:pPr>
                      <a:r>
                        <a:rPr lang="en">
                          <a:solidFill>
                            <a:schemeClr val="bg2"/>
                          </a:solidFill>
                        </a:rPr>
                        <a:t>17 Grams</a:t>
                      </a:r>
                    </a:p>
                  </a:txBody>
                  <a:tcPr marL="91425" marR="91425" marT="91425" marB="91425"/>
                </a:tc>
                <a:tc>
                  <a:txBody>
                    <a:bodyPr/>
                    <a:lstStyle/>
                    <a:p>
                      <a:pPr lvl="0" algn="ctr" rtl="0">
                        <a:spcBef>
                          <a:spcPts val="0"/>
                        </a:spcBef>
                        <a:buNone/>
                      </a:pPr>
                      <a:r>
                        <a:rPr lang="en" dirty="0">
                          <a:solidFill>
                            <a:schemeClr val="bg2"/>
                          </a:solidFill>
                        </a:rPr>
                        <a:t>7.4 V</a:t>
                      </a:r>
                    </a:p>
                    <a:p>
                      <a:pPr lvl="0" algn="ctr" rtl="0">
                        <a:spcBef>
                          <a:spcPts val="0"/>
                        </a:spcBef>
                        <a:buNone/>
                      </a:pPr>
                      <a:r>
                        <a:rPr lang="en" dirty="0">
                          <a:solidFill>
                            <a:schemeClr val="bg2"/>
                          </a:solidFill>
                        </a:rPr>
                        <a:t>1200 mAh</a:t>
                      </a:r>
                    </a:p>
                    <a:p>
                      <a:pPr lvl="0" algn="ctr" rtl="0">
                        <a:spcBef>
                          <a:spcPts val="0"/>
                        </a:spcBef>
                        <a:buNone/>
                      </a:pPr>
                      <a:r>
                        <a:rPr lang="en" dirty="0">
                          <a:solidFill>
                            <a:schemeClr val="bg2"/>
                          </a:solidFill>
                        </a:rPr>
                        <a:t>116x17x13 mm</a:t>
                      </a:r>
                    </a:p>
                    <a:p>
                      <a:pPr lvl="0" algn="ctr" rtl="0">
                        <a:spcBef>
                          <a:spcPts val="0"/>
                        </a:spcBef>
                        <a:buNone/>
                      </a:pPr>
                      <a:r>
                        <a:rPr lang="en" dirty="0">
                          <a:solidFill>
                            <a:schemeClr val="bg2"/>
                          </a:solidFill>
                        </a:rPr>
                        <a:t>55 Grams</a:t>
                      </a:r>
                    </a:p>
                    <a:p>
                      <a:pPr lvl="0" algn="ctr">
                        <a:spcBef>
                          <a:spcPts val="0"/>
                        </a:spcBef>
                        <a:buNone/>
                      </a:pPr>
                      <a:endParaRPr dirty="0">
                        <a:solidFill>
                          <a:schemeClr val="bg2"/>
                        </a:solidFill>
                      </a:endParaRPr>
                    </a:p>
                  </a:txBody>
                  <a:tcPr marL="91425" marR="91425" marT="91425" marB="91425"/>
                </a:tc>
              </a:tr>
            </a:tbl>
          </a:graphicData>
        </a:graphic>
      </p:graphicFrame>
      <p:pic>
        <p:nvPicPr>
          <p:cNvPr id="168" name="Shape 168"/>
          <p:cNvPicPr preferRelativeResize="0"/>
          <p:nvPr/>
        </p:nvPicPr>
        <p:blipFill>
          <a:blip r:embed="rId3">
            <a:alphaModFix/>
          </a:blip>
          <a:stretch>
            <a:fillRect/>
          </a:stretch>
        </p:blipFill>
        <p:spPr>
          <a:xfrm>
            <a:off x="952487" y="1381125"/>
            <a:ext cx="3571875" cy="2381250"/>
          </a:xfrm>
          <a:prstGeom prst="rect">
            <a:avLst/>
          </a:prstGeom>
          <a:noFill/>
          <a:ln>
            <a:noFill/>
          </a:ln>
        </p:spPr>
      </p:pic>
      <p:pic>
        <p:nvPicPr>
          <p:cNvPr id="169" name="Shape 169"/>
          <p:cNvPicPr preferRelativeResize="0"/>
          <p:nvPr/>
        </p:nvPicPr>
        <p:blipFill>
          <a:blip r:embed="rId4">
            <a:alphaModFix/>
          </a:blip>
          <a:stretch>
            <a:fillRect/>
          </a:stretch>
        </p:blipFill>
        <p:spPr>
          <a:xfrm>
            <a:off x="4757649" y="1381125"/>
            <a:ext cx="3249774" cy="2381250"/>
          </a:xfrm>
          <a:prstGeom prst="rect">
            <a:avLst/>
          </a:prstGeom>
          <a:noFill/>
          <a:ln>
            <a:noFill/>
          </a:ln>
        </p:spPr>
      </p:pic>
      <p:sp>
        <p:nvSpPr>
          <p:cNvPr id="170" name="Shape 170"/>
          <p:cNvSpPr txBox="1"/>
          <p:nvPr/>
        </p:nvSpPr>
        <p:spPr>
          <a:xfrm>
            <a:off x="4757650" y="1381125"/>
            <a:ext cx="816600" cy="1084800"/>
          </a:xfrm>
          <a:prstGeom prst="rect">
            <a:avLst/>
          </a:prstGeom>
          <a:noFill/>
          <a:ln>
            <a:noFill/>
          </a:ln>
        </p:spPr>
        <p:txBody>
          <a:bodyPr lIns="91425" tIns="91425" rIns="91425" bIns="91425" anchor="t" anchorCtr="0">
            <a:noAutofit/>
          </a:bodyPr>
          <a:lstStyle/>
          <a:p>
            <a:pPr lvl="0">
              <a:spcBef>
                <a:spcPts val="0"/>
              </a:spcBef>
              <a:buNone/>
            </a:pPr>
            <a:r>
              <a:rPr lang="en" sz="60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p:nvPr/>
        </p:nvSpPr>
        <p:spPr>
          <a:xfrm>
            <a:off x="930625" y="2324100"/>
            <a:ext cx="2257500" cy="24192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6" name="Shape 176"/>
          <p:cNvSpPr/>
          <p:nvPr/>
        </p:nvSpPr>
        <p:spPr>
          <a:xfrm>
            <a:off x="3499025" y="2324100"/>
            <a:ext cx="2257500" cy="24192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a:off x="6067425" y="2324100"/>
            <a:ext cx="2257500" cy="24192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8" name="Shape 178"/>
          <p:cNvSpPr txBox="1">
            <a:spLocks noGrp="1"/>
          </p:cNvSpPr>
          <p:nvPr>
            <p:ph type="title"/>
          </p:nvPr>
        </p:nvSpPr>
        <p:spPr>
          <a:xfrm>
            <a:off x="405000" y="722000"/>
            <a:ext cx="8222100" cy="767700"/>
          </a:xfrm>
          <a:prstGeom prst="rect">
            <a:avLst/>
          </a:prstGeom>
        </p:spPr>
        <p:txBody>
          <a:bodyPr lIns="91425" tIns="91425" rIns="91425" bIns="91425" anchor="b" anchorCtr="0">
            <a:noAutofit/>
          </a:bodyPr>
          <a:lstStyle/>
          <a:p>
            <a:pPr lvl="0" rtl="0">
              <a:spcBef>
                <a:spcPts val="0"/>
              </a:spcBef>
              <a:buNone/>
            </a:pPr>
            <a:endParaRPr/>
          </a:p>
          <a:p>
            <a:pPr lvl="0" rtl="0">
              <a:spcBef>
                <a:spcPts val="0"/>
              </a:spcBef>
              <a:buNone/>
            </a:pPr>
            <a:r>
              <a:rPr lang="en"/>
              <a:t>Antennas</a:t>
            </a:r>
          </a:p>
        </p:txBody>
      </p:sp>
      <p:sp>
        <p:nvSpPr>
          <p:cNvPr id="179" name="Shape 179"/>
          <p:cNvSpPr txBox="1">
            <a:spLocks noGrp="1"/>
          </p:cNvSpPr>
          <p:nvPr>
            <p:ph type="body" idx="1"/>
          </p:nvPr>
        </p:nvSpPr>
        <p:spPr>
          <a:xfrm>
            <a:off x="471900" y="1919075"/>
            <a:ext cx="8222100" cy="490200"/>
          </a:xfrm>
          <a:prstGeom prst="rect">
            <a:avLst/>
          </a:prstGeom>
        </p:spPr>
        <p:txBody>
          <a:bodyPr lIns="91425" tIns="91425" rIns="91425" bIns="91425" anchor="t" anchorCtr="0">
            <a:noAutofit/>
          </a:bodyPr>
          <a:lstStyle/>
          <a:p>
            <a:pPr lvl="0" rtl="0">
              <a:spcBef>
                <a:spcPts val="0"/>
              </a:spcBef>
              <a:spcAft>
                <a:spcPts val="1000"/>
              </a:spcAft>
              <a:buNone/>
            </a:pPr>
            <a:r>
              <a:rPr lang="en"/>
              <a:t>Designs Considered:</a:t>
            </a:r>
          </a:p>
          <a:p>
            <a:pPr lvl="0" rtl="0">
              <a:spcBef>
                <a:spcPts val="0"/>
              </a:spcBef>
              <a:spcAft>
                <a:spcPts val="1000"/>
              </a:spcAft>
              <a:buNone/>
            </a:pPr>
            <a:endParaRPr/>
          </a:p>
        </p:txBody>
      </p:sp>
      <p:pic>
        <p:nvPicPr>
          <p:cNvPr id="180" name="Shape 180" descr="Monopole.PNG"/>
          <p:cNvPicPr preferRelativeResize="0"/>
          <p:nvPr/>
        </p:nvPicPr>
        <p:blipFill>
          <a:blip r:embed="rId3">
            <a:alphaModFix/>
          </a:blip>
          <a:stretch>
            <a:fillRect/>
          </a:stretch>
        </p:blipFill>
        <p:spPr>
          <a:xfrm>
            <a:off x="951087" y="2957025"/>
            <a:ext cx="2216574" cy="1153349"/>
          </a:xfrm>
          <a:prstGeom prst="rect">
            <a:avLst/>
          </a:prstGeom>
          <a:noFill/>
          <a:ln>
            <a:noFill/>
          </a:ln>
        </p:spPr>
      </p:pic>
      <p:pic>
        <p:nvPicPr>
          <p:cNvPr id="181" name="Shape 181" descr="dipole.PNG"/>
          <p:cNvPicPr preferRelativeResize="0"/>
          <p:nvPr/>
        </p:nvPicPr>
        <p:blipFill>
          <a:blip r:embed="rId4">
            <a:alphaModFix/>
          </a:blip>
          <a:stretch>
            <a:fillRect/>
          </a:stretch>
        </p:blipFill>
        <p:spPr>
          <a:xfrm>
            <a:off x="3704752" y="2526224"/>
            <a:ext cx="2036485" cy="1495900"/>
          </a:xfrm>
          <a:prstGeom prst="rect">
            <a:avLst/>
          </a:prstGeom>
          <a:noFill/>
          <a:ln>
            <a:noFill/>
          </a:ln>
        </p:spPr>
      </p:pic>
      <p:sp>
        <p:nvSpPr>
          <p:cNvPr id="182" name="Shape 182"/>
          <p:cNvSpPr txBox="1"/>
          <p:nvPr/>
        </p:nvSpPr>
        <p:spPr>
          <a:xfrm>
            <a:off x="1099962" y="4278875"/>
            <a:ext cx="1918800" cy="350400"/>
          </a:xfrm>
          <a:prstGeom prst="rect">
            <a:avLst/>
          </a:prstGeom>
          <a:noFill/>
          <a:ln>
            <a:noFill/>
          </a:ln>
        </p:spPr>
        <p:txBody>
          <a:bodyPr lIns="91425" tIns="91425" rIns="91425" bIns="91425" anchor="t" anchorCtr="0">
            <a:noAutofit/>
          </a:bodyPr>
          <a:lstStyle/>
          <a:p>
            <a:pPr lvl="0" algn="ctr" rtl="0">
              <a:spcBef>
                <a:spcPts val="0"/>
              </a:spcBef>
              <a:buNone/>
            </a:pPr>
            <a:r>
              <a:rPr lang="en"/>
              <a:t>Monopole</a:t>
            </a:r>
          </a:p>
        </p:txBody>
      </p:sp>
      <p:sp>
        <p:nvSpPr>
          <p:cNvPr id="183" name="Shape 183"/>
          <p:cNvSpPr txBox="1"/>
          <p:nvPr/>
        </p:nvSpPr>
        <p:spPr>
          <a:xfrm>
            <a:off x="3704737" y="4278875"/>
            <a:ext cx="1918800" cy="350400"/>
          </a:xfrm>
          <a:prstGeom prst="rect">
            <a:avLst/>
          </a:prstGeom>
          <a:noFill/>
          <a:ln>
            <a:noFill/>
          </a:ln>
        </p:spPr>
        <p:txBody>
          <a:bodyPr lIns="91425" tIns="91425" rIns="91425" bIns="91425" anchor="t" anchorCtr="0">
            <a:noAutofit/>
          </a:bodyPr>
          <a:lstStyle/>
          <a:p>
            <a:pPr lvl="0" algn="ctr" rtl="0">
              <a:spcBef>
                <a:spcPts val="0"/>
              </a:spcBef>
              <a:buNone/>
            </a:pPr>
            <a:r>
              <a:rPr lang="en"/>
              <a:t>Dipole</a:t>
            </a:r>
          </a:p>
        </p:txBody>
      </p:sp>
      <p:pic>
        <p:nvPicPr>
          <p:cNvPr id="184" name="Shape 184" descr="folded dipole.PNG"/>
          <p:cNvPicPr preferRelativeResize="0"/>
          <p:nvPr/>
        </p:nvPicPr>
        <p:blipFill>
          <a:blip r:embed="rId5">
            <a:alphaModFix/>
          </a:blip>
          <a:stretch>
            <a:fillRect/>
          </a:stretch>
        </p:blipFill>
        <p:spPr>
          <a:xfrm>
            <a:off x="6704525" y="2409274"/>
            <a:ext cx="898350" cy="1869600"/>
          </a:xfrm>
          <a:prstGeom prst="rect">
            <a:avLst/>
          </a:prstGeom>
          <a:noFill/>
          <a:ln>
            <a:noFill/>
          </a:ln>
        </p:spPr>
      </p:pic>
      <p:sp>
        <p:nvSpPr>
          <p:cNvPr id="185" name="Shape 185"/>
          <p:cNvSpPr txBox="1"/>
          <p:nvPr/>
        </p:nvSpPr>
        <p:spPr>
          <a:xfrm>
            <a:off x="6194300" y="4278875"/>
            <a:ext cx="1918800" cy="350400"/>
          </a:xfrm>
          <a:prstGeom prst="rect">
            <a:avLst/>
          </a:prstGeom>
          <a:noFill/>
          <a:ln>
            <a:noFill/>
          </a:ln>
        </p:spPr>
        <p:txBody>
          <a:bodyPr lIns="91425" tIns="91425" rIns="91425" bIns="91425" anchor="t" anchorCtr="0">
            <a:noAutofit/>
          </a:bodyPr>
          <a:lstStyle/>
          <a:p>
            <a:pPr lvl="0" algn="ctr" rtl="0">
              <a:spcBef>
                <a:spcPts val="0"/>
              </a:spcBef>
              <a:buNone/>
            </a:pPr>
            <a:r>
              <a:rPr lang="en"/>
              <a:t>Folded Dipole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p:nvPr/>
        </p:nvSpPr>
        <p:spPr>
          <a:xfrm>
            <a:off x="838200" y="2259925"/>
            <a:ext cx="2928600" cy="24834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txBox="1">
            <a:spLocks noGrp="1"/>
          </p:cNvSpPr>
          <p:nvPr>
            <p:ph type="title"/>
          </p:nvPr>
        </p:nvSpPr>
        <p:spPr>
          <a:xfrm>
            <a:off x="405000" y="722000"/>
            <a:ext cx="8222100" cy="767700"/>
          </a:xfrm>
          <a:prstGeom prst="rect">
            <a:avLst/>
          </a:prstGeom>
        </p:spPr>
        <p:txBody>
          <a:bodyPr lIns="91425" tIns="91425" rIns="91425" bIns="91425" anchor="b" anchorCtr="0">
            <a:noAutofit/>
          </a:bodyPr>
          <a:lstStyle/>
          <a:p>
            <a:pPr lvl="0" rtl="0">
              <a:spcBef>
                <a:spcPts val="0"/>
              </a:spcBef>
              <a:buNone/>
            </a:pPr>
            <a:endParaRPr/>
          </a:p>
          <a:p>
            <a:pPr lvl="0" rtl="0">
              <a:spcBef>
                <a:spcPts val="0"/>
              </a:spcBef>
              <a:buNone/>
            </a:pPr>
            <a:r>
              <a:rPr lang="en"/>
              <a:t>Antennas</a:t>
            </a:r>
          </a:p>
        </p:txBody>
      </p:sp>
      <p:pic>
        <p:nvPicPr>
          <p:cNvPr id="192" name="Shape 192" descr="dipole.PNG"/>
          <p:cNvPicPr preferRelativeResize="0"/>
          <p:nvPr/>
        </p:nvPicPr>
        <p:blipFill>
          <a:blip r:embed="rId3">
            <a:alphaModFix/>
          </a:blip>
          <a:stretch>
            <a:fillRect/>
          </a:stretch>
        </p:blipFill>
        <p:spPr>
          <a:xfrm>
            <a:off x="891900" y="2308925"/>
            <a:ext cx="2832375" cy="2111774"/>
          </a:xfrm>
          <a:prstGeom prst="rect">
            <a:avLst/>
          </a:prstGeom>
          <a:noFill/>
          <a:ln>
            <a:noFill/>
          </a:ln>
        </p:spPr>
      </p:pic>
      <p:sp>
        <p:nvSpPr>
          <p:cNvPr id="193" name="Shape 193"/>
          <p:cNvSpPr txBox="1"/>
          <p:nvPr/>
        </p:nvSpPr>
        <p:spPr>
          <a:xfrm>
            <a:off x="1348675" y="4420700"/>
            <a:ext cx="1918800" cy="350400"/>
          </a:xfrm>
          <a:prstGeom prst="rect">
            <a:avLst/>
          </a:prstGeom>
          <a:noFill/>
          <a:ln>
            <a:noFill/>
          </a:ln>
        </p:spPr>
        <p:txBody>
          <a:bodyPr lIns="91425" tIns="91425" rIns="91425" bIns="91425" anchor="t" anchorCtr="0">
            <a:noAutofit/>
          </a:bodyPr>
          <a:lstStyle/>
          <a:p>
            <a:pPr lvl="0" algn="ctr" rtl="0">
              <a:spcBef>
                <a:spcPts val="0"/>
              </a:spcBef>
              <a:buNone/>
            </a:pPr>
            <a:r>
              <a:rPr lang="en"/>
              <a:t>Dipole</a:t>
            </a:r>
          </a:p>
        </p:txBody>
      </p:sp>
      <p:sp>
        <p:nvSpPr>
          <p:cNvPr id="194" name="Shape 194"/>
          <p:cNvSpPr txBox="1"/>
          <p:nvPr/>
        </p:nvSpPr>
        <p:spPr>
          <a:xfrm flipH="1">
            <a:off x="3619575" y="2259925"/>
            <a:ext cx="4752900" cy="19692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
              <a:t>Much higher dBi over folded dipole design increasing range.</a:t>
            </a:r>
          </a:p>
          <a:p>
            <a:pPr lvl="0" rtl="0">
              <a:spcBef>
                <a:spcPts val="0"/>
              </a:spcBef>
              <a:buNone/>
            </a:pPr>
            <a:endParaRPr/>
          </a:p>
          <a:p>
            <a:pPr marL="457200" lvl="0" indent="-228600" rtl="0">
              <a:spcBef>
                <a:spcPts val="0"/>
              </a:spcBef>
              <a:buChar char="●"/>
            </a:pPr>
            <a:r>
              <a:rPr lang="en"/>
              <a:t>Does not require a ground plane that allows for interference from circuit board signal paths due to compact design.</a:t>
            </a:r>
          </a:p>
        </p:txBody>
      </p:sp>
      <p:sp>
        <p:nvSpPr>
          <p:cNvPr id="195" name="Shape 195"/>
          <p:cNvSpPr txBox="1"/>
          <p:nvPr/>
        </p:nvSpPr>
        <p:spPr>
          <a:xfrm>
            <a:off x="471900" y="1801050"/>
            <a:ext cx="3714900" cy="449400"/>
          </a:xfrm>
          <a:prstGeom prst="rect">
            <a:avLst/>
          </a:prstGeom>
          <a:noFill/>
          <a:ln>
            <a:noFill/>
          </a:ln>
        </p:spPr>
        <p:txBody>
          <a:bodyPr lIns="91425" tIns="91425" rIns="91425" bIns="91425" anchor="t" anchorCtr="0">
            <a:noAutofit/>
          </a:bodyPr>
          <a:lstStyle/>
          <a:p>
            <a:pPr lvl="0" rtl="0">
              <a:spcBef>
                <a:spcPts val="0"/>
              </a:spcBef>
              <a:buNone/>
            </a:pPr>
            <a:r>
              <a:rPr lang="en" b="1" u="sng"/>
              <a:t>Advantages for Application Constraints: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p:nvPr/>
        </p:nvSpPr>
        <p:spPr>
          <a:xfrm>
            <a:off x="930625" y="2324100"/>
            <a:ext cx="2257500" cy="24192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3499025" y="2324100"/>
            <a:ext cx="2257500" cy="24192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6067425" y="2324100"/>
            <a:ext cx="2257500" cy="24192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txBox="1">
            <a:spLocks noGrp="1"/>
          </p:cNvSpPr>
          <p:nvPr>
            <p:ph type="title"/>
          </p:nvPr>
        </p:nvSpPr>
        <p:spPr>
          <a:xfrm>
            <a:off x="405000" y="722000"/>
            <a:ext cx="8222100" cy="767700"/>
          </a:xfrm>
          <a:prstGeom prst="rect">
            <a:avLst/>
          </a:prstGeom>
        </p:spPr>
        <p:txBody>
          <a:bodyPr lIns="91425" tIns="91425" rIns="91425" bIns="91425" anchor="b" anchorCtr="0">
            <a:noAutofit/>
          </a:bodyPr>
          <a:lstStyle/>
          <a:p>
            <a:pPr lvl="0" rtl="0">
              <a:spcBef>
                <a:spcPts val="0"/>
              </a:spcBef>
              <a:buNone/>
            </a:pPr>
            <a:endParaRPr/>
          </a:p>
          <a:p>
            <a:pPr lvl="0" rtl="0">
              <a:spcBef>
                <a:spcPts val="0"/>
              </a:spcBef>
              <a:buNone/>
            </a:pPr>
            <a:r>
              <a:rPr lang="en"/>
              <a:t>Antennas</a:t>
            </a:r>
          </a:p>
        </p:txBody>
      </p:sp>
      <p:sp>
        <p:nvSpPr>
          <p:cNvPr id="204" name="Shape 204"/>
          <p:cNvSpPr txBox="1">
            <a:spLocks noGrp="1"/>
          </p:cNvSpPr>
          <p:nvPr>
            <p:ph type="body" idx="1"/>
          </p:nvPr>
        </p:nvSpPr>
        <p:spPr>
          <a:xfrm>
            <a:off x="471900" y="1919075"/>
            <a:ext cx="8222100" cy="490200"/>
          </a:xfrm>
          <a:prstGeom prst="rect">
            <a:avLst/>
          </a:prstGeom>
        </p:spPr>
        <p:txBody>
          <a:bodyPr lIns="91425" tIns="91425" rIns="91425" bIns="91425" anchor="t" anchorCtr="0">
            <a:noAutofit/>
          </a:bodyPr>
          <a:lstStyle/>
          <a:p>
            <a:pPr lvl="0" rtl="0">
              <a:spcBef>
                <a:spcPts val="0"/>
              </a:spcBef>
              <a:spcAft>
                <a:spcPts val="1000"/>
              </a:spcAft>
              <a:buNone/>
            </a:pPr>
            <a:r>
              <a:rPr lang="en"/>
              <a:t>Designs Considered:</a:t>
            </a:r>
          </a:p>
          <a:p>
            <a:pPr lvl="0" rtl="0">
              <a:spcBef>
                <a:spcPts val="0"/>
              </a:spcBef>
              <a:spcAft>
                <a:spcPts val="1000"/>
              </a:spcAft>
              <a:buNone/>
            </a:pPr>
            <a:endParaRPr/>
          </a:p>
        </p:txBody>
      </p:sp>
      <p:pic>
        <p:nvPicPr>
          <p:cNvPr id="205" name="Shape 205" descr="Monopole.PNG"/>
          <p:cNvPicPr preferRelativeResize="0"/>
          <p:nvPr/>
        </p:nvPicPr>
        <p:blipFill>
          <a:blip r:embed="rId3">
            <a:alphaModFix/>
          </a:blip>
          <a:stretch>
            <a:fillRect/>
          </a:stretch>
        </p:blipFill>
        <p:spPr>
          <a:xfrm>
            <a:off x="951087" y="2957025"/>
            <a:ext cx="2216574" cy="1153349"/>
          </a:xfrm>
          <a:prstGeom prst="rect">
            <a:avLst/>
          </a:prstGeom>
          <a:noFill/>
          <a:ln>
            <a:noFill/>
          </a:ln>
        </p:spPr>
      </p:pic>
      <p:pic>
        <p:nvPicPr>
          <p:cNvPr id="206" name="Shape 206" descr="dipole.PNG"/>
          <p:cNvPicPr preferRelativeResize="0"/>
          <p:nvPr/>
        </p:nvPicPr>
        <p:blipFill>
          <a:blip r:embed="rId4">
            <a:alphaModFix/>
          </a:blip>
          <a:stretch>
            <a:fillRect/>
          </a:stretch>
        </p:blipFill>
        <p:spPr>
          <a:xfrm>
            <a:off x="3704752" y="2526224"/>
            <a:ext cx="2036485" cy="1495900"/>
          </a:xfrm>
          <a:prstGeom prst="rect">
            <a:avLst/>
          </a:prstGeom>
          <a:noFill/>
          <a:ln>
            <a:noFill/>
          </a:ln>
        </p:spPr>
      </p:pic>
      <p:sp>
        <p:nvSpPr>
          <p:cNvPr id="207" name="Shape 207"/>
          <p:cNvSpPr txBox="1"/>
          <p:nvPr/>
        </p:nvSpPr>
        <p:spPr>
          <a:xfrm>
            <a:off x="1099962" y="4278875"/>
            <a:ext cx="1918800" cy="350400"/>
          </a:xfrm>
          <a:prstGeom prst="rect">
            <a:avLst/>
          </a:prstGeom>
          <a:noFill/>
          <a:ln>
            <a:noFill/>
          </a:ln>
        </p:spPr>
        <p:txBody>
          <a:bodyPr lIns="91425" tIns="91425" rIns="91425" bIns="91425" anchor="t" anchorCtr="0">
            <a:noAutofit/>
          </a:bodyPr>
          <a:lstStyle/>
          <a:p>
            <a:pPr lvl="0" algn="ctr" rtl="0">
              <a:spcBef>
                <a:spcPts val="0"/>
              </a:spcBef>
              <a:buNone/>
            </a:pPr>
            <a:r>
              <a:rPr lang="en"/>
              <a:t>Monopole</a:t>
            </a:r>
          </a:p>
        </p:txBody>
      </p:sp>
      <p:sp>
        <p:nvSpPr>
          <p:cNvPr id="208" name="Shape 208"/>
          <p:cNvSpPr txBox="1"/>
          <p:nvPr/>
        </p:nvSpPr>
        <p:spPr>
          <a:xfrm>
            <a:off x="3704737" y="4278875"/>
            <a:ext cx="1918800" cy="350400"/>
          </a:xfrm>
          <a:prstGeom prst="rect">
            <a:avLst/>
          </a:prstGeom>
          <a:noFill/>
          <a:ln>
            <a:noFill/>
          </a:ln>
        </p:spPr>
        <p:txBody>
          <a:bodyPr lIns="91425" tIns="91425" rIns="91425" bIns="91425" anchor="t" anchorCtr="0">
            <a:noAutofit/>
          </a:bodyPr>
          <a:lstStyle/>
          <a:p>
            <a:pPr lvl="0" algn="ctr" rtl="0">
              <a:spcBef>
                <a:spcPts val="0"/>
              </a:spcBef>
              <a:buNone/>
            </a:pPr>
            <a:r>
              <a:rPr lang="en"/>
              <a:t>Dipole</a:t>
            </a:r>
          </a:p>
        </p:txBody>
      </p:sp>
      <p:pic>
        <p:nvPicPr>
          <p:cNvPr id="209" name="Shape 209" descr="folded dipole.PNG"/>
          <p:cNvPicPr preferRelativeResize="0"/>
          <p:nvPr/>
        </p:nvPicPr>
        <p:blipFill>
          <a:blip r:embed="rId5">
            <a:alphaModFix/>
          </a:blip>
          <a:stretch>
            <a:fillRect/>
          </a:stretch>
        </p:blipFill>
        <p:spPr>
          <a:xfrm>
            <a:off x="6704525" y="2409274"/>
            <a:ext cx="898350" cy="1869600"/>
          </a:xfrm>
          <a:prstGeom prst="rect">
            <a:avLst/>
          </a:prstGeom>
          <a:noFill/>
          <a:ln>
            <a:noFill/>
          </a:ln>
        </p:spPr>
      </p:pic>
      <p:sp>
        <p:nvSpPr>
          <p:cNvPr id="210" name="Shape 210"/>
          <p:cNvSpPr txBox="1"/>
          <p:nvPr/>
        </p:nvSpPr>
        <p:spPr>
          <a:xfrm>
            <a:off x="6194300" y="4278875"/>
            <a:ext cx="1918800" cy="350400"/>
          </a:xfrm>
          <a:prstGeom prst="rect">
            <a:avLst/>
          </a:prstGeom>
          <a:noFill/>
          <a:ln>
            <a:noFill/>
          </a:ln>
        </p:spPr>
        <p:txBody>
          <a:bodyPr lIns="91425" tIns="91425" rIns="91425" bIns="91425" anchor="t" anchorCtr="0">
            <a:noAutofit/>
          </a:bodyPr>
          <a:lstStyle/>
          <a:p>
            <a:pPr lvl="0" algn="ctr" rtl="0">
              <a:spcBef>
                <a:spcPts val="0"/>
              </a:spcBef>
              <a:buNone/>
            </a:pPr>
            <a:r>
              <a:rPr lang="en"/>
              <a:t>Folded Dipole</a:t>
            </a:r>
          </a:p>
        </p:txBody>
      </p:sp>
      <p:sp>
        <p:nvSpPr>
          <p:cNvPr id="211" name="Shape 211"/>
          <p:cNvSpPr txBox="1"/>
          <p:nvPr/>
        </p:nvSpPr>
        <p:spPr>
          <a:xfrm>
            <a:off x="3704750" y="3835950"/>
            <a:ext cx="816600" cy="1084800"/>
          </a:xfrm>
          <a:prstGeom prst="rect">
            <a:avLst/>
          </a:prstGeom>
          <a:noFill/>
          <a:ln>
            <a:noFill/>
          </a:ln>
        </p:spPr>
        <p:txBody>
          <a:bodyPr lIns="91425" tIns="91425" rIns="91425" bIns="91425" anchor="t" anchorCtr="0">
            <a:noAutofit/>
          </a:bodyPr>
          <a:lstStyle/>
          <a:p>
            <a:pPr lvl="0" rtl="0">
              <a:spcBef>
                <a:spcPts val="0"/>
              </a:spcBef>
              <a:buNone/>
            </a:pPr>
            <a:r>
              <a:rPr lang="en" sz="60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Transceivers</a:t>
            </a:r>
          </a:p>
        </p:txBody>
      </p:sp>
      <p:graphicFrame>
        <p:nvGraphicFramePr>
          <p:cNvPr id="217" name="Shape 217"/>
          <p:cNvGraphicFramePr/>
          <p:nvPr>
            <p:extLst>
              <p:ext uri="{D42A27DB-BD31-4B8C-83A1-F6EECF244321}">
                <p14:modId xmlns:p14="http://schemas.microsoft.com/office/powerpoint/2010/main" val="2680237930"/>
              </p:ext>
            </p:extLst>
          </p:nvPr>
        </p:nvGraphicFramePr>
        <p:xfrm>
          <a:off x="503537" y="2044250"/>
          <a:ext cx="8158825" cy="2822820"/>
        </p:xfrm>
        <a:graphic>
          <a:graphicData uri="http://schemas.openxmlformats.org/drawingml/2006/table">
            <a:tbl>
              <a:tblPr>
                <a:noFill/>
                <a:tableStyleId>{890F6BF1-69B1-4DB5-9C12-1F75A31AC93A}</a:tableStyleId>
              </a:tblPr>
              <a:tblGrid>
                <a:gridCol w="1967825"/>
                <a:gridCol w="1064450"/>
                <a:gridCol w="953900"/>
                <a:gridCol w="1967625"/>
                <a:gridCol w="1111900"/>
                <a:gridCol w="1093125"/>
              </a:tblGrid>
              <a:tr h="403575">
                <a:tc gridSpan="3">
                  <a:txBody>
                    <a:bodyPr/>
                    <a:lstStyle/>
                    <a:p>
                      <a:pPr lvl="0" algn="ctr" rtl="0">
                        <a:spcBef>
                          <a:spcPts val="0"/>
                        </a:spcBef>
                        <a:buNone/>
                      </a:pPr>
                      <a:r>
                        <a:rPr lang="en" sz="1200" dirty="0">
                          <a:solidFill>
                            <a:schemeClr val="bg2"/>
                          </a:solidFill>
                        </a:rPr>
                        <a:t>Synapse RF266PC1</a:t>
                      </a:r>
                    </a:p>
                  </a:txBody>
                  <a:tcPr marL="91425" marR="91425" marT="91425" marB="91425" anchor="ctr"/>
                </a:tc>
                <a:tc hMerge="1">
                  <a:txBody>
                    <a:bodyPr/>
                    <a:lstStyle/>
                    <a:p>
                      <a:endParaRPr lang="en-US"/>
                    </a:p>
                  </a:txBody>
                  <a:tcPr/>
                </a:tc>
                <a:tc hMerge="1">
                  <a:txBody>
                    <a:bodyPr/>
                    <a:lstStyle/>
                    <a:p>
                      <a:endParaRPr lang="en-US"/>
                    </a:p>
                  </a:txBody>
                  <a:tcPr/>
                </a:tc>
                <a:tc gridSpan="3">
                  <a:txBody>
                    <a:bodyPr/>
                    <a:lstStyle/>
                    <a:p>
                      <a:pPr lvl="0" algn="ctr" rtl="0">
                        <a:spcBef>
                          <a:spcPts val="0"/>
                        </a:spcBef>
                        <a:buNone/>
                      </a:pPr>
                      <a:r>
                        <a:rPr lang="en" sz="1200">
                          <a:solidFill>
                            <a:schemeClr val="bg2"/>
                          </a:solidFill>
                        </a:rPr>
                        <a:t>XBee 900HP</a:t>
                      </a:r>
                    </a:p>
                  </a:txBody>
                  <a:tcPr marL="91425" marR="91425" marT="91425" marB="91425" anchor="ctr"/>
                </a:tc>
                <a:tc hMerge="1">
                  <a:txBody>
                    <a:bodyPr/>
                    <a:lstStyle/>
                    <a:p>
                      <a:endParaRPr lang="en-US"/>
                    </a:p>
                  </a:txBody>
                  <a:tcPr/>
                </a:tc>
                <a:tc hMerge="1">
                  <a:txBody>
                    <a:bodyPr/>
                    <a:lstStyle/>
                    <a:p>
                      <a:endParaRPr lang="en-US"/>
                    </a:p>
                  </a:txBody>
                  <a:tcPr/>
                </a:tc>
              </a:tr>
              <a:tr h="454075">
                <a:tc rowSpan="5">
                  <a:txBody>
                    <a:bodyPr/>
                    <a:lstStyle/>
                    <a:p>
                      <a:pPr lvl="0" algn="ctr" rtl="0">
                        <a:spcBef>
                          <a:spcPts val="0"/>
                        </a:spcBef>
                        <a:buNone/>
                      </a:pPr>
                      <a:endParaRPr sz="800">
                        <a:solidFill>
                          <a:schemeClr val="bg2"/>
                        </a:solidFill>
                      </a:endParaRPr>
                    </a:p>
                  </a:txBody>
                  <a:tcPr marL="91425" marR="91425" marT="91425" marB="91425" anchor="ctr"/>
                </a:tc>
                <a:tc>
                  <a:txBody>
                    <a:bodyPr/>
                    <a:lstStyle/>
                    <a:p>
                      <a:pPr lvl="0" algn="ctr" rtl="0">
                        <a:spcBef>
                          <a:spcPts val="0"/>
                        </a:spcBef>
                        <a:buNone/>
                      </a:pPr>
                      <a:r>
                        <a:rPr lang="en" sz="800">
                          <a:solidFill>
                            <a:schemeClr val="bg2"/>
                          </a:solidFill>
                        </a:rPr>
                        <a:t>Operating Frequency Band</a:t>
                      </a:r>
                    </a:p>
                  </a:txBody>
                  <a:tcPr marL="91425" marR="91425" marT="91425" marB="91425" anchor="ctr"/>
                </a:tc>
                <a:tc>
                  <a:txBody>
                    <a:bodyPr/>
                    <a:lstStyle/>
                    <a:p>
                      <a:pPr lvl="0" algn="ctr" rtl="0">
                        <a:spcBef>
                          <a:spcPts val="0"/>
                        </a:spcBef>
                        <a:buNone/>
                      </a:pPr>
                      <a:r>
                        <a:rPr lang="en" sz="800">
                          <a:solidFill>
                            <a:schemeClr val="bg2"/>
                          </a:solidFill>
                        </a:rPr>
                        <a:t>ISM 2.4GHz</a:t>
                      </a:r>
                    </a:p>
                  </a:txBody>
                  <a:tcPr marL="91425" marR="91425" marT="91425" marB="91425" anchor="ctr"/>
                </a:tc>
                <a:tc rowSpan="5">
                  <a:txBody>
                    <a:bodyPr/>
                    <a:lstStyle/>
                    <a:p>
                      <a:pPr lvl="0" algn="ctr" rtl="0">
                        <a:spcBef>
                          <a:spcPts val="0"/>
                        </a:spcBef>
                        <a:buNone/>
                      </a:pPr>
                      <a:endParaRPr sz="800">
                        <a:solidFill>
                          <a:schemeClr val="bg2"/>
                        </a:solidFill>
                      </a:endParaRPr>
                    </a:p>
                  </a:txBody>
                  <a:tcPr marL="91425" marR="91425" marT="91425" marB="91425" anchor="ctr"/>
                </a:tc>
                <a:tc>
                  <a:txBody>
                    <a:bodyPr/>
                    <a:lstStyle/>
                    <a:p>
                      <a:pPr lvl="0" algn="ctr" rtl="0">
                        <a:spcBef>
                          <a:spcPts val="0"/>
                        </a:spcBef>
                        <a:buNone/>
                      </a:pPr>
                      <a:r>
                        <a:rPr lang="en" sz="800">
                          <a:solidFill>
                            <a:schemeClr val="bg2"/>
                          </a:solidFill>
                        </a:rPr>
                        <a:t>Operating Frequency Band</a:t>
                      </a:r>
                    </a:p>
                  </a:txBody>
                  <a:tcPr marL="91425" marR="91425" marT="91425" marB="91425" anchor="ctr"/>
                </a:tc>
                <a:tc>
                  <a:txBody>
                    <a:bodyPr/>
                    <a:lstStyle/>
                    <a:p>
                      <a:pPr lvl="0" algn="ctr" rtl="0">
                        <a:spcBef>
                          <a:spcPts val="0"/>
                        </a:spcBef>
                        <a:buNone/>
                      </a:pPr>
                      <a:r>
                        <a:rPr lang="en" sz="800">
                          <a:solidFill>
                            <a:schemeClr val="bg2"/>
                          </a:solidFill>
                        </a:rPr>
                        <a:t>ISM 902 to 928MHz</a:t>
                      </a:r>
                    </a:p>
                  </a:txBody>
                  <a:tcPr marL="91425" marR="91425" marT="91425" marB="91425" anchor="ctr"/>
                </a:tc>
              </a:tr>
              <a:tr h="413875">
                <a:tc vMerge="1">
                  <a:txBody>
                    <a:bodyPr/>
                    <a:lstStyle/>
                    <a:p>
                      <a:endParaRPr lang="en-US"/>
                    </a:p>
                  </a:txBody>
                  <a:tcPr/>
                </a:tc>
                <a:tc>
                  <a:txBody>
                    <a:bodyPr/>
                    <a:lstStyle/>
                    <a:p>
                      <a:pPr lvl="0" algn="ctr" rtl="0">
                        <a:spcBef>
                          <a:spcPts val="0"/>
                        </a:spcBef>
                        <a:buNone/>
                      </a:pPr>
                      <a:r>
                        <a:rPr lang="en" sz="800">
                          <a:solidFill>
                            <a:schemeClr val="bg2"/>
                          </a:solidFill>
                        </a:rPr>
                        <a:t>Encryption</a:t>
                      </a:r>
                    </a:p>
                  </a:txBody>
                  <a:tcPr marL="91425" marR="91425" marT="91425" marB="91425" anchor="ctr"/>
                </a:tc>
                <a:tc>
                  <a:txBody>
                    <a:bodyPr/>
                    <a:lstStyle/>
                    <a:p>
                      <a:pPr lvl="0" algn="ctr" rtl="0">
                        <a:spcBef>
                          <a:spcPts val="0"/>
                        </a:spcBef>
                        <a:buNone/>
                      </a:pPr>
                      <a:r>
                        <a:rPr lang="en" sz="800">
                          <a:solidFill>
                            <a:schemeClr val="bg2"/>
                          </a:solidFill>
                        </a:rPr>
                        <a:t>AES 128-bit</a:t>
                      </a:r>
                      <a:r>
                        <a:rPr lang="en">
                          <a:solidFill>
                            <a:schemeClr val="bg2"/>
                          </a:solidFill>
                        </a:rPr>
                        <a:t> </a:t>
                      </a:r>
                    </a:p>
                  </a:txBody>
                  <a:tcPr marL="91425" marR="91425" marT="91425" marB="91425" anchor="ctr"/>
                </a:tc>
                <a:tc vMerge="1">
                  <a:txBody>
                    <a:bodyPr/>
                    <a:lstStyle/>
                    <a:p>
                      <a:endParaRPr lang="en-US"/>
                    </a:p>
                  </a:txBody>
                  <a:tcPr/>
                </a:tc>
                <a:tc>
                  <a:txBody>
                    <a:bodyPr/>
                    <a:lstStyle/>
                    <a:p>
                      <a:pPr lvl="0" algn="ctr" rtl="0">
                        <a:spcBef>
                          <a:spcPts val="0"/>
                        </a:spcBef>
                        <a:buNone/>
                      </a:pPr>
                      <a:r>
                        <a:rPr lang="en" sz="800">
                          <a:solidFill>
                            <a:schemeClr val="bg2"/>
                          </a:solidFill>
                        </a:rPr>
                        <a:t>Encryption</a:t>
                      </a:r>
                    </a:p>
                  </a:txBody>
                  <a:tcPr marL="91425" marR="91425" marT="91425" marB="91425" anchor="ctr"/>
                </a:tc>
                <a:tc>
                  <a:txBody>
                    <a:bodyPr/>
                    <a:lstStyle/>
                    <a:p>
                      <a:pPr lvl="0" algn="ctr" rtl="0">
                        <a:spcBef>
                          <a:spcPts val="0"/>
                        </a:spcBef>
                        <a:buNone/>
                      </a:pPr>
                      <a:r>
                        <a:rPr lang="en" sz="800">
                          <a:solidFill>
                            <a:schemeClr val="bg2"/>
                          </a:solidFill>
                        </a:rPr>
                        <a:t>AES 128-bit</a:t>
                      </a:r>
                    </a:p>
                  </a:txBody>
                  <a:tcPr marL="91425" marR="91425" marT="91425" marB="91425" anchor="ctr"/>
                </a:tc>
              </a:tr>
              <a:tr h="584675">
                <a:tc vMerge="1">
                  <a:txBody>
                    <a:bodyPr/>
                    <a:lstStyle/>
                    <a:p>
                      <a:endParaRPr lang="en-US"/>
                    </a:p>
                  </a:txBody>
                  <a:tcPr/>
                </a:tc>
                <a:tc>
                  <a:txBody>
                    <a:bodyPr/>
                    <a:lstStyle/>
                    <a:p>
                      <a:pPr lvl="0" algn="ctr">
                        <a:spcBef>
                          <a:spcPts val="0"/>
                        </a:spcBef>
                        <a:buNone/>
                      </a:pPr>
                      <a:r>
                        <a:rPr lang="en" sz="800">
                          <a:solidFill>
                            <a:schemeClr val="bg2"/>
                          </a:solidFill>
                        </a:rPr>
                        <a:t>Line-Of-Sight Range</a:t>
                      </a:r>
                    </a:p>
                  </a:txBody>
                  <a:tcPr marL="91425" marR="91425" marT="91425" marB="91425" anchor="ctr"/>
                </a:tc>
                <a:tc>
                  <a:txBody>
                    <a:bodyPr/>
                    <a:lstStyle/>
                    <a:p>
                      <a:pPr lvl="0" algn="ctr">
                        <a:spcBef>
                          <a:spcPts val="0"/>
                        </a:spcBef>
                        <a:buNone/>
                      </a:pPr>
                      <a:r>
                        <a:rPr lang="en" sz="800">
                          <a:solidFill>
                            <a:schemeClr val="bg2"/>
                          </a:solidFill>
                        </a:rPr>
                        <a:t>Up to 4,000 feet at 250Kbps</a:t>
                      </a:r>
                    </a:p>
                  </a:txBody>
                  <a:tcPr marL="91425" marR="91425" marT="91425" marB="91425" anchor="ctr"/>
                </a:tc>
                <a:tc vMerge="1">
                  <a:txBody>
                    <a:bodyPr/>
                    <a:lstStyle/>
                    <a:p>
                      <a:endParaRPr lang="en-US"/>
                    </a:p>
                  </a:txBody>
                  <a:tcPr/>
                </a:tc>
                <a:tc>
                  <a:txBody>
                    <a:bodyPr/>
                    <a:lstStyle/>
                    <a:p>
                      <a:pPr lvl="0" algn="ctr" rtl="0">
                        <a:spcBef>
                          <a:spcPts val="0"/>
                        </a:spcBef>
                        <a:buNone/>
                      </a:pPr>
                      <a:r>
                        <a:rPr lang="en" sz="800">
                          <a:solidFill>
                            <a:schemeClr val="bg2"/>
                          </a:solidFill>
                        </a:rPr>
                        <a:t>Line-Of-Sight Range</a:t>
                      </a:r>
                    </a:p>
                  </a:txBody>
                  <a:tcPr marL="91425" marR="91425" marT="91425" marB="91425" anchor="ctr"/>
                </a:tc>
                <a:tc>
                  <a:txBody>
                    <a:bodyPr/>
                    <a:lstStyle/>
                    <a:p>
                      <a:pPr lvl="0" algn="ctr" rtl="0">
                        <a:spcBef>
                          <a:spcPts val="0"/>
                        </a:spcBef>
                        <a:buNone/>
                      </a:pPr>
                      <a:r>
                        <a:rPr lang="en" sz="800">
                          <a:solidFill>
                            <a:schemeClr val="bg2"/>
                          </a:solidFill>
                        </a:rPr>
                        <a:t>Up to 1,000 feet at 200Kbps; Up to 4 miles at 200Kbps (w/2.1dBi dipole)</a:t>
                      </a:r>
                    </a:p>
                  </a:txBody>
                  <a:tcPr marL="91425" marR="91425" marT="91425" marB="91425" anchor="ctr"/>
                </a:tc>
              </a:tr>
              <a:tr h="403575">
                <a:tc vMerge="1">
                  <a:txBody>
                    <a:bodyPr/>
                    <a:lstStyle/>
                    <a:p>
                      <a:endParaRPr lang="en-US"/>
                    </a:p>
                  </a:txBody>
                  <a:tcPr/>
                </a:tc>
                <a:tc>
                  <a:txBody>
                    <a:bodyPr/>
                    <a:lstStyle/>
                    <a:p>
                      <a:pPr lvl="0" algn="ctr">
                        <a:spcBef>
                          <a:spcPts val="0"/>
                        </a:spcBef>
                        <a:buNone/>
                      </a:pPr>
                      <a:r>
                        <a:rPr lang="en" sz="800">
                          <a:solidFill>
                            <a:schemeClr val="bg2"/>
                          </a:solidFill>
                        </a:rPr>
                        <a:t>Antenna Options</a:t>
                      </a:r>
                    </a:p>
                  </a:txBody>
                  <a:tcPr marL="91425" marR="91425" marT="91425" marB="91425" anchor="ctr"/>
                </a:tc>
                <a:tc>
                  <a:txBody>
                    <a:bodyPr/>
                    <a:lstStyle/>
                    <a:p>
                      <a:pPr lvl="0" algn="ctr">
                        <a:spcBef>
                          <a:spcPts val="0"/>
                        </a:spcBef>
                        <a:buNone/>
                      </a:pPr>
                      <a:r>
                        <a:rPr lang="en" sz="800">
                          <a:solidFill>
                            <a:schemeClr val="bg2"/>
                          </a:solidFill>
                        </a:rPr>
                        <a:t>Chip Antenna</a:t>
                      </a:r>
                    </a:p>
                  </a:txBody>
                  <a:tcPr marL="91425" marR="91425" marT="91425" marB="91425" anchor="ctr"/>
                </a:tc>
                <a:tc vMerge="1">
                  <a:txBody>
                    <a:bodyPr/>
                    <a:lstStyle/>
                    <a:p>
                      <a:endParaRPr lang="en-US"/>
                    </a:p>
                  </a:txBody>
                  <a:tcPr/>
                </a:tc>
                <a:tc>
                  <a:txBody>
                    <a:bodyPr/>
                    <a:lstStyle/>
                    <a:p>
                      <a:pPr lvl="0" algn="ctr" rtl="0">
                        <a:spcBef>
                          <a:spcPts val="0"/>
                        </a:spcBef>
                        <a:buNone/>
                      </a:pPr>
                      <a:r>
                        <a:rPr lang="en" sz="800">
                          <a:solidFill>
                            <a:schemeClr val="bg2"/>
                          </a:solidFill>
                        </a:rPr>
                        <a:t>Antenna Options</a:t>
                      </a:r>
                    </a:p>
                  </a:txBody>
                  <a:tcPr marL="91425" marR="91425" marT="91425" marB="91425" anchor="ctr"/>
                </a:tc>
                <a:tc>
                  <a:txBody>
                    <a:bodyPr/>
                    <a:lstStyle/>
                    <a:p>
                      <a:pPr lvl="0" algn="ctr" rtl="0">
                        <a:spcBef>
                          <a:spcPts val="0"/>
                        </a:spcBef>
                        <a:buNone/>
                      </a:pPr>
                      <a:r>
                        <a:rPr lang="en" sz="800">
                          <a:solidFill>
                            <a:schemeClr val="bg2"/>
                          </a:solidFill>
                        </a:rPr>
                        <a:t>Wire; Optional 2.1dBi dipole</a:t>
                      </a:r>
                    </a:p>
                  </a:txBody>
                  <a:tcPr marL="91425" marR="91425" marT="91425" marB="91425" anchor="ctr"/>
                </a:tc>
              </a:tr>
              <a:tr h="454075">
                <a:tc vMerge="1">
                  <a:txBody>
                    <a:bodyPr/>
                    <a:lstStyle/>
                    <a:p>
                      <a:endParaRPr lang="en-US"/>
                    </a:p>
                  </a:txBody>
                  <a:tcPr/>
                </a:tc>
                <a:tc>
                  <a:txBody>
                    <a:bodyPr/>
                    <a:lstStyle/>
                    <a:p>
                      <a:pPr lvl="0" algn="ctr">
                        <a:spcBef>
                          <a:spcPts val="0"/>
                        </a:spcBef>
                        <a:buNone/>
                      </a:pPr>
                      <a:r>
                        <a:rPr lang="en" sz="800">
                          <a:solidFill>
                            <a:schemeClr val="bg2"/>
                          </a:solidFill>
                        </a:rPr>
                        <a:t>Receiver Sensitivity</a:t>
                      </a:r>
                    </a:p>
                  </a:txBody>
                  <a:tcPr marL="91425" marR="91425" marT="91425" marB="91425" anchor="ctr"/>
                </a:tc>
                <a:tc>
                  <a:txBody>
                    <a:bodyPr/>
                    <a:lstStyle/>
                    <a:p>
                      <a:pPr lvl="0" algn="ctr">
                        <a:spcBef>
                          <a:spcPts val="0"/>
                        </a:spcBef>
                        <a:buNone/>
                      </a:pPr>
                      <a:r>
                        <a:rPr lang="en" sz="800">
                          <a:solidFill>
                            <a:schemeClr val="bg2"/>
                          </a:solidFill>
                        </a:rPr>
                        <a:t>-103dBm</a:t>
                      </a:r>
                    </a:p>
                  </a:txBody>
                  <a:tcPr marL="91425" marR="91425" marT="91425" marB="91425" anchor="ctr"/>
                </a:tc>
                <a:tc vMerge="1">
                  <a:txBody>
                    <a:bodyPr/>
                    <a:lstStyle/>
                    <a:p>
                      <a:endParaRPr lang="en-US"/>
                    </a:p>
                  </a:txBody>
                  <a:tcPr/>
                </a:tc>
                <a:tc>
                  <a:txBody>
                    <a:bodyPr/>
                    <a:lstStyle/>
                    <a:p>
                      <a:pPr lvl="0" algn="ctr" rtl="0">
                        <a:spcBef>
                          <a:spcPts val="0"/>
                        </a:spcBef>
                        <a:buNone/>
                      </a:pPr>
                      <a:r>
                        <a:rPr lang="en" sz="800">
                          <a:solidFill>
                            <a:schemeClr val="bg2"/>
                          </a:solidFill>
                        </a:rPr>
                        <a:t>Receiver Sensitivity</a:t>
                      </a:r>
                    </a:p>
                  </a:txBody>
                  <a:tcPr marL="91425" marR="91425" marT="91425" marB="91425" anchor="ctr"/>
                </a:tc>
                <a:tc>
                  <a:txBody>
                    <a:bodyPr/>
                    <a:lstStyle/>
                    <a:p>
                      <a:pPr lvl="0" algn="ctr" rtl="0">
                        <a:spcBef>
                          <a:spcPts val="0"/>
                        </a:spcBef>
                        <a:buNone/>
                      </a:pPr>
                      <a:r>
                        <a:rPr lang="en" sz="800" dirty="0">
                          <a:solidFill>
                            <a:schemeClr val="bg2"/>
                          </a:solidFill>
                        </a:rPr>
                        <a:t>-101dBm</a:t>
                      </a:r>
                    </a:p>
                  </a:txBody>
                  <a:tcPr marL="91425" marR="91425" marT="91425" marB="91425" anchor="ctr"/>
                </a:tc>
              </a:tr>
            </a:tbl>
          </a:graphicData>
        </a:graphic>
      </p:graphicFrame>
      <p:pic>
        <p:nvPicPr>
          <p:cNvPr id="218" name="Shape 218" descr="Xbee.PNG"/>
          <p:cNvPicPr preferRelativeResize="0"/>
          <p:nvPr/>
        </p:nvPicPr>
        <p:blipFill>
          <a:blip r:embed="rId3">
            <a:alphaModFix/>
          </a:blip>
          <a:stretch>
            <a:fillRect/>
          </a:stretch>
        </p:blipFill>
        <p:spPr>
          <a:xfrm>
            <a:off x="4508975" y="2754625"/>
            <a:ext cx="1934174" cy="1785925"/>
          </a:xfrm>
          <a:prstGeom prst="rect">
            <a:avLst/>
          </a:prstGeom>
          <a:noFill/>
          <a:ln>
            <a:noFill/>
          </a:ln>
        </p:spPr>
      </p:pic>
      <p:pic>
        <p:nvPicPr>
          <p:cNvPr id="219" name="Shape 219" descr="Synapse.PNG"/>
          <p:cNvPicPr preferRelativeResize="0"/>
          <p:nvPr/>
        </p:nvPicPr>
        <p:blipFill>
          <a:blip r:embed="rId4">
            <a:alphaModFix/>
          </a:blip>
          <a:stretch>
            <a:fillRect/>
          </a:stretch>
        </p:blipFill>
        <p:spPr>
          <a:xfrm>
            <a:off x="622300" y="2483462"/>
            <a:ext cx="1752600" cy="231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p:nvPr/>
        </p:nvSpPr>
        <p:spPr>
          <a:xfrm>
            <a:off x="407950" y="1194450"/>
            <a:ext cx="1542900" cy="3555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Brian Joyner</a:t>
            </a:r>
          </a:p>
        </p:txBody>
      </p:sp>
      <p:sp>
        <p:nvSpPr>
          <p:cNvPr id="73" name="Shape 73"/>
          <p:cNvSpPr txBox="1"/>
          <p:nvPr/>
        </p:nvSpPr>
        <p:spPr>
          <a:xfrm>
            <a:off x="2130325" y="1185150"/>
            <a:ext cx="1505700" cy="3741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Carter Long</a:t>
            </a:r>
          </a:p>
        </p:txBody>
      </p:sp>
      <p:sp>
        <p:nvSpPr>
          <p:cNvPr id="74" name="Shape 74"/>
          <p:cNvSpPr txBox="1"/>
          <p:nvPr/>
        </p:nvSpPr>
        <p:spPr>
          <a:xfrm>
            <a:off x="3721050" y="1194450"/>
            <a:ext cx="1701900" cy="3555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Clayton Hudspeth</a:t>
            </a:r>
          </a:p>
        </p:txBody>
      </p:sp>
      <p:sp>
        <p:nvSpPr>
          <p:cNvPr id="75" name="Shape 75"/>
          <p:cNvSpPr txBox="1"/>
          <p:nvPr/>
        </p:nvSpPr>
        <p:spPr>
          <a:xfrm>
            <a:off x="5587475" y="1161150"/>
            <a:ext cx="1346700" cy="3555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Brady Wade</a:t>
            </a:r>
          </a:p>
        </p:txBody>
      </p:sp>
      <p:sp>
        <p:nvSpPr>
          <p:cNvPr id="76" name="Shape 76"/>
          <p:cNvSpPr txBox="1"/>
          <p:nvPr/>
        </p:nvSpPr>
        <p:spPr>
          <a:xfrm>
            <a:off x="6980475" y="1185150"/>
            <a:ext cx="1916700" cy="3741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Chase Abercrombie</a:t>
            </a:r>
          </a:p>
        </p:txBody>
      </p:sp>
      <p:sp>
        <p:nvSpPr>
          <p:cNvPr id="77" name="Shape 77"/>
          <p:cNvSpPr txBox="1"/>
          <p:nvPr/>
        </p:nvSpPr>
        <p:spPr>
          <a:xfrm>
            <a:off x="367600" y="3835900"/>
            <a:ext cx="1623600" cy="602700"/>
          </a:xfrm>
          <a:prstGeom prst="rect">
            <a:avLst/>
          </a:prstGeom>
          <a:noFill/>
          <a:ln>
            <a:noFill/>
          </a:ln>
        </p:spPr>
        <p:txBody>
          <a:bodyPr lIns="91425" tIns="91425" rIns="91425" bIns="91425" anchor="t" anchorCtr="0">
            <a:noAutofit/>
          </a:bodyPr>
          <a:lstStyle/>
          <a:p>
            <a:pPr lvl="0" algn="ctr" rtl="0">
              <a:spcBef>
                <a:spcPts val="0"/>
              </a:spcBef>
              <a:buNone/>
            </a:pPr>
            <a:r>
              <a:rPr lang="en">
                <a:solidFill>
                  <a:srgbClr val="FFFFFF"/>
                </a:solidFill>
              </a:rPr>
              <a:t>Computer</a:t>
            </a:r>
            <a:br>
              <a:rPr lang="en">
                <a:solidFill>
                  <a:srgbClr val="FFFFFF"/>
                </a:solidFill>
              </a:rPr>
            </a:br>
            <a:r>
              <a:rPr lang="en">
                <a:solidFill>
                  <a:srgbClr val="FFFFFF"/>
                </a:solidFill>
              </a:rPr>
              <a:t>Engineering</a:t>
            </a:r>
          </a:p>
          <a:p>
            <a:pPr lvl="0" algn="ctr">
              <a:spcBef>
                <a:spcPts val="0"/>
              </a:spcBef>
              <a:buNone/>
            </a:pPr>
            <a:endParaRPr>
              <a:solidFill>
                <a:srgbClr val="FFFFFF"/>
              </a:solidFill>
            </a:endParaRPr>
          </a:p>
        </p:txBody>
      </p:sp>
      <p:sp>
        <p:nvSpPr>
          <p:cNvPr id="78" name="Shape 78"/>
          <p:cNvSpPr txBox="1"/>
          <p:nvPr/>
        </p:nvSpPr>
        <p:spPr>
          <a:xfrm>
            <a:off x="2111725" y="3869200"/>
            <a:ext cx="1542900" cy="5361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Electrical Engineering</a:t>
            </a:r>
          </a:p>
        </p:txBody>
      </p:sp>
      <p:sp>
        <p:nvSpPr>
          <p:cNvPr id="79" name="Shape 79"/>
          <p:cNvSpPr txBox="1"/>
          <p:nvPr/>
        </p:nvSpPr>
        <p:spPr>
          <a:xfrm>
            <a:off x="3759550" y="3929700"/>
            <a:ext cx="1301400" cy="3555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80" name="Shape 80"/>
          <p:cNvSpPr txBox="1"/>
          <p:nvPr/>
        </p:nvSpPr>
        <p:spPr>
          <a:xfrm>
            <a:off x="3819150" y="3869200"/>
            <a:ext cx="1505700" cy="5361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Electrical Engineering</a:t>
            </a:r>
          </a:p>
        </p:txBody>
      </p:sp>
      <p:sp>
        <p:nvSpPr>
          <p:cNvPr id="81" name="Shape 81"/>
          <p:cNvSpPr txBox="1"/>
          <p:nvPr/>
        </p:nvSpPr>
        <p:spPr>
          <a:xfrm>
            <a:off x="5528062" y="3869200"/>
            <a:ext cx="1505700" cy="5361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Electrical</a:t>
            </a:r>
            <a:br>
              <a:rPr lang="en">
                <a:solidFill>
                  <a:srgbClr val="FFFFFF"/>
                </a:solidFill>
              </a:rPr>
            </a:br>
            <a:r>
              <a:rPr lang="en">
                <a:solidFill>
                  <a:srgbClr val="FFFFFF"/>
                </a:solidFill>
              </a:rPr>
              <a:t>Engineering</a:t>
            </a:r>
          </a:p>
        </p:txBody>
      </p:sp>
      <p:sp>
        <p:nvSpPr>
          <p:cNvPr id="82" name="Shape 82"/>
          <p:cNvSpPr txBox="1"/>
          <p:nvPr/>
        </p:nvSpPr>
        <p:spPr>
          <a:xfrm>
            <a:off x="7236975" y="3869200"/>
            <a:ext cx="1403700" cy="536100"/>
          </a:xfrm>
          <a:prstGeom prst="rect">
            <a:avLst/>
          </a:prstGeom>
          <a:noFill/>
          <a:ln>
            <a:noFill/>
          </a:ln>
        </p:spPr>
        <p:txBody>
          <a:bodyPr lIns="91425" tIns="91425" rIns="91425" bIns="91425" anchor="t" anchorCtr="0">
            <a:noAutofit/>
          </a:bodyPr>
          <a:lstStyle/>
          <a:p>
            <a:pPr lvl="0" algn="ctr">
              <a:spcBef>
                <a:spcPts val="0"/>
              </a:spcBef>
              <a:buNone/>
            </a:pPr>
            <a:r>
              <a:rPr lang="en">
                <a:solidFill>
                  <a:srgbClr val="FFFFFF"/>
                </a:solidFill>
              </a:rPr>
              <a:t>Electrical Engineering</a:t>
            </a:r>
          </a:p>
        </p:txBody>
      </p:sp>
      <p:sp>
        <p:nvSpPr>
          <p:cNvPr id="83" name="Shape 83"/>
          <p:cNvSpPr txBox="1">
            <a:spLocks noGrp="1"/>
          </p:cNvSpPr>
          <p:nvPr>
            <p:ph type="ctrTitle" idx="4294967295"/>
          </p:nvPr>
        </p:nvSpPr>
        <p:spPr>
          <a:xfrm>
            <a:off x="460950" y="197100"/>
            <a:ext cx="8222100" cy="1093800"/>
          </a:xfrm>
          <a:prstGeom prst="rect">
            <a:avLst/>
          </a:prstGeom>
        </p:spPr>
        <p:txBody>
          <a:bodyPr lIns="91425" tIns="91425" rIns="91425" bIns="91425" anchor="b" anchorCtr="0">
            <a:noAutofit/>
          </a:bodyPr>
          <a:lstStyle/>
          <a:p>
            <a:pPr lvl="0" algn="ctr" rtl="0">
              <a:spcBef>
                <a:spcPts val="0"/>
              </a:spcBef>
              <a:buNone/>
            </a:pPr>
            <a:r>
              <a:rPr lang="en" sz="4800"/>
              <a:t>Team Members</a:t>
            </a:r>
          </a:p>
        </p:txBody>
      </p:sp>
      <p:pic>
        <p:nvPicPr>
          <p:cNvPr id="84" name="Shape 84" descr="20161006_111105.jpg"/>
          <p:cNvPicPr preferRelativeResize="0"/>
          <p:nvPr/>
        </p:nvPicPr>
        <p:blipFill rotWithShape="1">
          <a:blip r:embed="rId3">
            <a:alphaModFix/>
          </a:blip>
          <a:srcRect l="20195" t="27816" r="23345" b="30524"/>
          <a:stretch/>
        </p:blipFill>
        <p:spPr>
          <a:xfrm>
            <a:off x="2071375" y="1632750"/>
            <a:ext cx="1623600" cy="2129648"/>
          </a:xfrm>
          <a:prstGeom prst="rect">
            <a:avLst/>
          </a:prstGeom>
          <a:noFill/>
          <a:ln>
            <a:noFill/>
          </a:ln>
        </p:spPr>
      </p:pic>
      <p:pic>
        <p:nvPicPr>
          <p:cNvPr id="85" name="Shape 85" descr="20161006_111120.jpg"/>
          <p:cNvPicPr preferRelativeResize="0"/>
          <p:nvPr/>
        </p:nvPicPr>
        <p:blipFill rotWithShape="1">
          <a:blip r:embed="rId4">
            <a:alphaModFix/>
          </a:blip>
          <a:srcRect l="21522" t="20075" r="25322" b="40707"/>
          <a:stretch/>
        </p:blipFill>
        <p:spPr>
          <a:xfrm>
            <a:off x="5449025" y="1628112"/>
            <a:ext cx="1623600" cy="2129623"/>
          </a:xfrm>
          <a:prstGeom prst="rect">
            <a:avLst/>
          </a:prstGeom>
          <a:noFill/>
          <a:ln>
            <a:noFill/>
          </a:ln>
        </p:spPr>
      </p:pic>
      <p:pic>
        <p:nvPicPr>
          <p:cNvPr id="86" name="Shape 86" descr="prespic.jpg"/>
          <p:cNvPicPr preferRelativeResize="0"/>
          <p:nvPr/>
        </p:nvPicPr>
        <p:blipFill>
          <a:blip r:embed="rId5">
            <a:alphaModFix/>
          </a:blip>
          <a:stretch>
            <a:fillRect/>
          </a:stretch>
        </p:blipFill>
        <p:spPr>
          <a:xfrm>
            <a:off x="7127025" y="1628104"/>
            <a:ext cx="1623598" cy="2129644"/>
          </a:xfrm>
          <a:prstGeom prst="rect">
            <a:avLst/>
          </a:prstGeom>
          <a:noFill/>
          <a:ln>
            <a:noFill/>
          </a:ln>
        </p:spPr>
      </p:pic>
      <p:pic>
        <p:nvPicPr>
          <p:cNvPr id="87" name="Shape 87" descr="20161006_120700.jpg"/>
          <p:cNvPicPr preferRelativeResize="0"/>
          <p:nvPr/>
        </p:nvPicPr>
        <p:blipFill rotWithShape="1">
          <a:blip r:embed="rId6">
            <a:alphaModFix/>
          </a:blip>
          <a:srcRect l="21929" t="29487" r="31500" b="36037"/>
          <a:stretch/>
        </p:blipFill>
        <p:spPr>
          <a:xfrm>
            <a:off x="3760199" y="1641162"/>
            <a:ext cx="1623600" cy="2136832"/>
          </a:xfrm>
          <a:prstGeom prst="rect">
            <a:avLst/>
          </a:prstGeom>
          <a:noFill/>
          <a:ln>
            <a:noFill/>
          </a:ln>
        </p:spPr>
      </p:pic>
      <p:pic>
        <p:nvPicPr>
          <p:cNvPr id="88" name="Shape 88" descr="104b618ae78d4cef978520112d4284ef.jpeg"/>
          <p:cNvPicPr preferRelativeResize="0"/>
          <p:nvPr/>
        </p:nvPicPr>
        <p:blipFill rotWithShape="1">
          <a:blip r:embed="rId7">
            <a:alphaModFix/>
          </a:blip>
          <a:srcRect l="16240" t="9695" r="19080" b="22548"/>
          <a:stretch/>
        </p:blipFill>
        <p:spPr>
          <a:xfrm>
            <a:off x="463249" y="1615325"/>
            <a:ext cx="1542900" cy="2155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p:nvPr/>
        </p:nvSpPr>
        <p:spPr>
          <a:xfrm>
            <a:off x="971550" y="2266950"/>
            <a:ext cx="2019300" cy="2209800"/>
          </a:xfrm>
          <a:prstGeom prst="rect">
            <a:avLst/>
          </a:prstGeom>
          <a:solidFill>
            <a:srgbClr val="FFFFF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5" name="Shape 22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Transceivers</a:t>
            </a:r>
          </a:p>
        </p:txBody>
      </p:sp>
      <p:pic>
        <p:nvPicPr>
          <p:cNvPr id="226" name="Shape 226" descr="Xbee.PNG"/>
          <p:cNvPicPr preferRelativeResize="0"/>
          <p:nvPr/>
        </p:nvPicPr>
        <p:blipFill>
          <a:blip r:embed="rId3">
            <a:alphaModFix/>
          </a:blip>
          <a:stretch>
            <a:fillRect/>
          </a:stretch>
        </p:blipFill>
        <p:spPr>
          <a:xfrm>
            <a:off x="1013312" y="2545075"/>
            <a:ext cx="1934174" cy="1785925"/>
          </a:xfrm>
          <a:prstGeom prst="rect">
            <a:avLst/>
          </a:prstGeom>
          <a:noFill/>
          <a:ln>
            <a:noFill/>
          </a:ln>
        </p:spPr>
      </p:pic>
      <p:sp>
        <p:nvSpPr>
          <p:cNvPr id="227" name="Shape 227"/>
          <p:cNvSpPr txBox="1"/>
          <p:nvPr/>
        </p:nvSpPr>
        <p:spPr>
          <a:xfrm>
            <a:off x="1013637" y="2162175"/>
            <a:ext cx="1933500" cy="333300"/>
          </a:xfrm>
          <a:prstGeom prst="rect">
            <a:avLst/>
          </a:prstGeom>
          <a:noFill/>
          <a:ln>
            <a:noFill/>
          </a:ln>
        </p:spPr>
        <p:txBody>
          <a:bodyPr lIns="91425" tIns="91425" rIns="91425" bIns="91425" anchor="t" anchorCtr="0">
            <a:noAutofit/>
          </a:bodyPr>
          <a:lstStyle/>
          <a:p>
            <a:pPr lvl="0" algn="ctr">
              <a:spcBef>
                <a:spcPts val="0"/>
              </a:spcBef>
              <a:buNone/>
            </a:pPr>
            <a:r>
              <a:rPr lang="en"/>
              <a:t>XBee 900HP</a:t>
            </a:r>
          </a:p>
        </p:txBody>
      </p:sp>
      <p:sp>
        <p:nvSpPr>
          <p:cNvPr id="228" name="Shape 228"/>
          <p:cNvSpPr txBox="1"/>
          <p:nvPr/>
        </p:nvSpPr>
        <p:spPr>
          <a:xfrm flipH="1">
            <a:off x="3524250" y="2266950"/>
            <a:ext cx="4838700" cy="2209800"/>
          </a:xfrm>
          <a:prstGeom prst="rect">
            <a:avLst/>
          </a:prstGeom>
          <a:noFill/>
          <a:ln>
            <a:noFill/>
          </a:ln>
        </p:spPr>
        <p:txBody>
          <a:bodyPr lIns="91425" tIns="91425" rIns="91425" bIns="91425" anchor="t" anchorCtr="0">
            <a:noAutofit/>
          </a:bodyPr>
          <a:lstStyle/>
          <a:p>
            <a:pPr marL="457200" lvl="0" indent="-228600" rtl="0">
              <a:spcBef>
                <a:spcPts val="0"/>
              </a:spcBef>
              <a:buChar char="●"/>
            </a:pPr>
            <a:r>
              <a:rPr lang="en"/>
              <a:t>Operates on the 902 MHz to 928MHz scale which reduces signal interference from smaller objects within LOS range.</a:t>
            </a:r>
          </a:p>
          <a:p>
            <a:pPr lvl="0" rtl="0">
              <a:spcBef>
                <a:spcPts val="0"/>
              </a:spcBef>
              <a:buNone/>
            </a:pPr>
            <a:endParaRPr/>
          </a:p>
          <a:p>
            <a:pPr marL="457200" lvl="0" indent="-228600" rtl="0">
              <a:spcBef>
                <a:spcPts val="0"/>
              </a:spcBef>
              <a:buChar char="●"/>
            </a:pPr>
            <a:r>
              <a:rPr lang="en"/>
              <a:t>Longer range when standard wire antenna is replaced with 2dbi high gain antenna.</a:t>
            </a:r>
          </a:p>
          <a:p>
            <a:pPr lvl="0" rtl="0">
              <a:spcBef>
                <a:spcPts val="0"/>
              </a:spcBef>
              <a:buNone/>
            </a:pPr>
            <a:endParaRPr/>
          </a:p>
          <a:p>
            <a:pPr lvl="0" rtl="0">
              <a:spcBef>
                <a:spcPts val="0"/>
              </a:spcBef>
              <a:buNone/>
            </a:pPr>
            <a:endParaRPr/>
          </a:p>
        </p:txBody>
      </p:sp>
      <p:sp>
        <p:nvSpPr>
          <p:cNvPr id="229" name="Shape 229"/>
          <p:cNvSpPr txBox="1"/>
          <p:nvPr/>
        </p:nvSpPr>
        <p:spPr>
          <a:xfrm>
            <a:off x="471900" y="1801050"/>
            <a:ext cx="3714900" cy="449400"/>
          </a:xfrm>
          <a:prstGeom prst="rect">
            <a:avLst/>
          </a:prstGeom>
          <a:noFill/>
          <a:ln>
            <a:noFill/>
          </a:ln>
        </p:spPr>
        <p:txBody>
          <a:bodyPr lIns="91425" tIns="91425" rIns="91425" bIns="91425" anchor="t" anchorCtr="0">
            <a:noAutofit/>
          </a:bodyPr>
          <a:lstStyle/>
          <a:p>
            <a:pPr lvl="0">
              <a:spcBef>
                <a:spcPts val="0"/>
              </a:spcBef>
              <a:buNone/>
            </a:pPr>
            <a:r>
              <a:rPr lang="en" b="1" u="sng"/>
              <a:t>Advantages for Application Constraints: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Transceivers</a:t>
            </a:r>
          </a:p>
        </p:txBody>
      </p:sp>
      <p:graphicFrame>
        <p:nvGraphicFramePr>
          <p:cNvPr id="235" name="Shape 235"/>
          <p:cNvGraphicFramePr/>
          <p:nvPr>
            <p:extLst>
              <p:ext uri="{D42A27DB-BD31-4B8C-83A1-F6EECF244321}">
                <p14:modId xmlns:p14="http://schemas.microsoft.com/office/powerpoint/2010/main" val="3232060774"/>
              </p:ext>
            </p:extLst>
          </p:nvPr>
        </p:nvGraphicFramePr>
        <p:xfrm>
          <a:off x="503537" y="2044250"/>
          <a:ext cx="8158825" cy="2822820"/>
        </p:xfrm>
        <a:graphic>
          <a:graphicData uri="http://schemas.openxmlformats.org/drawingml/2006/table">
            <a:tbl>
              <a:tblPr>
                <a:noFill/>
                <a:tableStyleId>{890F6BF1-69B1-4DB5-9C12-1F75A31AC93A}</a:tableStyleId>
              </a:tblPr>
              <a:tblGrid>
                <a:gridCol w="1967825"/>
                <a:gridCol w="1064450"/>
                <a:gridCol w="953900"/>
                <a:gridCol w="1967625"/>
                <a:gridCol w="1111900"/>
                <a:gridCol w="1093125"/>
              </a:tblGrid>
              <a:tr h="403575">
                <a:tc gridSpan="3">
                  <a:txBody>
                    <a:bodyPr/>
                    <a:lstStyle/>
                    <a:p>
                      <a:pPr lvl="0" algn="ctr" rtl="0">
                        <a:spcBef>
                          <a:spcPts val="0"/>
                        </a:spcBef>
                        <a:buNone/>
                      </a:pPr>
                      <a:r>
                        <a:rPr lang="en" sz="1200" dirty="0">
                          <a:solidFill>
                            <a:schemeClr val="bg2"/>
                          </a:solidFill>
                        </a:rPr>
                        <a:t>Synapse RF266PC1</a:t>
                      </a:r>
                    </a:p>
                  </a:txBody>
                  <a:tcPr marL="91425" marR="91425" marT="91425" marB="91425" anchor="ctr"/>
                </a:tc>
                <a:tc hMerge="1">
                  <a:txBody>
                    <a:bodyPr/>
                    <a:lstStyle/>
                    <a:p>
                      <a:endParaRPr lang="en-US"/>
                    </a:p>
                  </a:txBody>
                  <a:tcPr/>
                </a:tc>
                <a:tc hMerge="1">
                  <a:txBody>
                    <a:bodyPr/>
                    <a:lstStyle/>
                    <a:p>
                      <a:endParaRPr lang="en-US"/>
                    </a:p>
                  </a:txBody>
                  <a:tcPr/>
                </a:tc>
                <a:tc gridSpan="3">
                  <a:txBody>
                    <a:bodyPr/>
                    <a:lstStyle/>
                    <a:p>
                      <a:pPr lvl="0" algn="ctr" rtl="0">
                        <a:spcBef>
                          <a:spcPts val="0"/>
                        </a:spcBef>
                        <a:buNone/>
                      </a:pPr>
                      <a:r>
                        <a:rPr lang="en" sz="1200">
                          <a:solidFill>
                            <a:schemeClr val="bg2"/>
                          </a:solidFill>
                        </a:rPr>
                        <a:t>XBee 900HP</a:t>
                      </a:r>
                    </a:p>
                  </a:txBody>
                  <a:tcPr marL="91425" marR="91425" marT="91425" marB="91425" anchor="ctr"/>
                </a:tc>
                <a:tc hMerge="1">
                  <a:txBody>
                    <a:bodyPr/>
                    <a:lstStyle/>
                    <a:p>
                      <a:endParaRPr lang="en-US"/>
                    </a:p>
                  </a:txBody>
                  <a:tcPr/>
                </a:tc>
                <a:tc hMerge="1">
                  <a:txBody>
                    <a:bodyPr/>
                    <a:lstStyle/>
                    <a:p>
                      <a:endParaRPr lang="en-US"/>
                    </a:p>
                  </a:txBody>
                  <a:tcPr/>
                </a:tc>
              </a:tr>
              <a:tr h="454075">
                <a:tc rowSpan="5">
                  <a:txBody>
                    <a:bodyPr/>
                    <a:lstStyle/>
                    <a:p>
                      <a:pPr lvl="0" algn="ctr" rtl="0">
                        <a:spcBef>
                          <a:spcPts val="0"/>
                        </a:spcBef>
                        <a:buNone/>
                      </a:pPr>
                      <a:endParaRPr sz="800">
                        <a:solidFill>
                          <a:schemeClr val="bg2"/>
                        </a:solidFill>
                      </a:endParaRPr>
                    </a:p>
                  </a:txBody>
                  <a:tcPr marL="91425" marR="91425" marT="91425" marB="91425" anchor="ctr"/>
                </a:tc>
                <a:tc>
                  <a:txBody>
                    <a:bodyPr/>
                    <a:lstStyle/>
                    <a:p>
                      <a:pPr lvl="0" algn="ctr" rtl="0">
                        <a:spcBef>
                          <a:spcPts val="0"/>
                        </a:spcBef>
                        <a:buNone/>
                      </a:pPr>
                      <a:r>
                        <a:rPr lang="en" sz="800">
                          <a:solidFill>
                            <a:schemeClr val="bg2"/>
                          </a:solidFill>
                        </a:rPr>
                        <a:t>Operating Frequency Band</a:t>
                      </a:r>
                    </a:p>
                  </a:txBody>
                  <a:tcPr marL="91425" marR="91425" marT="91425" marB="91425" anchor="ctr"/>
                </a:tc>
                <a:tc>
                  <a:txBody>
                    <a:bodyPr/>
                    <a:lstStyle/>
                    <a:p>
                      <a:pPr lvl="0" algn="ctr" rtl="0">
                        <a:spcBef>
                          <a:spcPts val="0"/>
                        </a:spcBef>
                        <a:buNone/>
                      </a:pPr>
                      <a:r>
                        <a:rPr lang="en" sz="800">
                          <a:solidFill>
                            <a:schemeClr val="bg2"/>
                          </a:solidFill>
                        </a:rPr>
                        <a:t>ISM 2.4GHz</a:t>
                      </a:r>
                    </a:p>
                  </a:txBody>
                  <a:tcPr marL="91425" marR="91425" marT="91425" marB="91425" anchor="ctr"/>
                </a:tc>
                <a:tc rowSpan="5">
                  <a:txBody>
                    <a:bodyPr/>
                    <a:lstStyle/>
                    <a:p>
                      <a:pPr lvl="0" algn="ctr" rtl="0">
                        <a:spcBef>
                          <a:spcPts val="0"/>
                        </a:spcBef>
                        <a:buNone/>
                      </a:pPr>
                      <a:endParaRPr sz="800">
                        <a:solidFill>
                          <a:schemeClr val="bg2"/>
                        </a:solidFill>
                      </a:endParaRPr>
                    </a:p>
                  </a:txBody>
                  <a:tcPr marL="91425" marR="91425" marT="91425" marB="91425" anchor="ctr"/>
                </a:tc>
                <a:tc>
                  <a:txBody>
                    <a:bodyPr/>
                    <a:lstStyle/>
                    <a:p>
                      <a:pPr lvl="0" algn="ctr" rtl="0">
                        <a:spcBef>
                          <a:spcPts val="0"/>
                        </a:spcBef>
                        <a:buNone/>
                      </a:pPr>
                      <a:r>
                        <a:rPr lang="en" sz="800">
                          <a:solidFill>
                            <a:schemeClr val="bg2"/>
                          </a:solidFill>
                        </a:rPr>
                        <a:t>Operating Frequency Band</a:t>
                      </a:r>
                    </a:p>
                  </a:txBody>
                  <a:tcPr marL="91425" marR="91425" marT="91425" marB="91425" anchor="ctr"/>
                </a:tc>
                <a:tc>
                  <a:txBody>
                    <a:bodyPr/>
                    <a:lstStyle/>
                    <a:p>
                      <a:pPr lvl="0" algn="ctr" rtl="0">
                        <a:spcBef>
                          <a:spcPts val="0"/>
                        </a:spcBef>
                        <a:buNone/>
                      </a:pPr>
                      <a:r>
                        <a:rPr lang="en" sz="800">
                          <a:solidFill>
                            <a:schemeClr val="bg2"/>
                          </a:solidFill>
                        </a:rPr>
                        <a:t>ISM 902 to 928MHz</a:t>
                      </a:r>
                    </a:p>
                  </a:txBody>
                  <a:tcPr marL="91425" marR="91425" marT="91425" marB="91425" anchor="ctr"/>
                </a:tc>
              </a:tr>
              <a:tr h="413875">
                <a:tc vMerge="1">
                  <a:txBody>
                    <a:bodyPr/>
                    <a:lstStyle/>
                    <a:p>
                      <a:endParaRPr lang="en-US"/>
                    </a:p>
                  </a:txBody>
                  <a:tcPr/>
                </a:tc>
                <a:tc>
                  <a:txBody>
                    <a:bodyPr/>
                    <a:lstStyle/>
                    <a:p>
                      <a:pPr lvl="0" algn="ctr" rtl="0">
                        <a:spcBef>
                          <a:spcPts val="0"/>
                        </a:spcBef>
                        <a:buNone/>
                      </a:pPr>
                      <a:r>
                        <a:rPr lang="en" sz="800">
                          <a:solidFill>
                            <a:schemeClr val="bg2"/>
                          </a:solidFill>
                        </a:rPr>
                        <a:t>Encryption</a:t>
                      </a:r>
                    </a:p>
                  </a:txBody>
                  <a:tcPr marL="91425" marR="91425" marT="91425" marB="91425" anchor="ctr"/>
                </a:tc>
                <a:tc>
                  <a:txBody>
                    <a:bodyPr/>
                    <a:lstStyle/>
                    <a:p>
                      <a:pPr lvl="0" algn="ctr" rtl="0">
                        <a:spcBef>
                          <a:spcPts val="0"/>
                        </a:spcBef>
                        <a:buNone/>
                      </a:pPr>
                      <a:r>
                        <a:rPr lang="en" sz="800">
                          <a:solidFill>
                            <a:schemeClr val="bg2"/>
                          </a:solidFill>
                        </a:rPr>
                        <a:t>AES 128-bit</a:t>
                      </a:r>
                      <a:r>
                        <a:rPr lang="en">
                          <a:solidFill>
                            <a:schemeClr val="bg2"/>
                          </a:solidFill>
                        </a:rPr>
                        <a:t> </a:t>
                      </a:r>
                    </a:p>
                  </a:txBody>
                  <a:tcPr marL="91425" marR="91425" marT="91425" marB="91425" anchor="ctr"/>
                </a:tc>
                <a:tc vMerge="1">
                  <a:txBody>
                    <a:bodyPr/>
                    <a:lstStyle/>
                    <a:p>
                      <a:endParaRPr lang="en-US"/>
                    </a:p>
                  </a:txBody>
                  <a:tcPr/>
                </a:tc>
                <a:tc>
                  <a:txBody>
                    <a:bodyPr/>
                    <a:lstStyle/>
                    <a:p>
                      <a:pPr lvl="0" algn="ctr" rtl="0">
                        <a:spcBef>
                          <a:spcPts val="0"/>
                        </a:spcBef>
                        <a:buNone/>
                      </a:pPr>
                      <a:r>
                        <a:rPr lang="en" sz="800">
                          <a:solidFill>
                            <a:schemeClr val="bg2"/>
                          </a:solidFill>
                        </a:rPr>
                        <a:t>Encryption</a:t>
                      </a:r>
                    </a:p>
                  </a:txBody>
                  <a:tcPr marL="91425" marR="91425" marT="91425" marB="91425" anchor="ctr"/>
                </a:tc>
                <a:tc>
                  <a:txBody>
                    <a:bodyPr/>
                    <a:lstStyle/>
                    <a:p>
                      <a:pPr lvl="0" algn="ctr" rtl="0">
                        <a:spcBef>
                          <a:spcPts val="0"/>
                        </a:spcBef>
                        <a:buNone/>
                      </a:pPr>
                      <a:r>
                        <a:rPr lang="en" sz="800">
                          <a:solidFill>
                            <a:schemeClr val="bg2"/>
                          </a:solidFill>
                        </a:rPr>
                        <a:t>AES 128-bit</a:t>
                      </a:r>
                    </a:p>
                  </a:txBody>
                  <a:tcPr marL="91425" marR="91425" marT="91425" marB="91425" anchor="ctr"/>
                </a:tc>
              </a:tr>
              <a:tr h="584675">
                <a:tc vMerge="1">
                  <a:txBody>
                    <a:bodyPr/>
                    <a:lstStyle/>
                    <a:p>
                      <a:endParaRPr lang="en-US"/>
                    </a:p>
                  </a:txBody>
                  <a:tcPr/>
                </a:tc>
                <a:tc>
                  <a:txBody>
                    <a:bodyPr/>
                    <a:lstStyle/>
                    <a:p>
                      <a:pPr lvl="0" algn="ctr" rtl="0">
                        <a:spcBef>
                          <a:spcPts val="0"/>
                        </a:spcBef>
                        <a:buNone/>
                      </a:pPr>
                      <a:r>
                        <a:rPr lang="en" sz="800">
                          <a:solidFill>
                            <a:schemeClr val="bg2"/>
                          </a:solidFill>
                        </a:rPr>
                        <a:t>Line-Of-Sight Range</a:t>
                      </a:r>
                    </a:p>
                  </a:txBody>
                  <a:tcPr marL="91425" marR="91425" marT="91425" marB="91425" anchor="ctr"/>
                </a:tc>
                <a:tc>
                  <a:txBody>
                    <a:bodyPr/>
                    <a:lstStyle/>
                    <a:p>
                      <a:pPr lvl="0" algn="ctr" rtl="0">
                        <a:spcBef>
                          <a:spcPts val="0"/>
                        </a:spcBef>
                        <a:buNone/>
                      </a:pPr>
                      <a:r>
                        <a:rPr lang="en" sz="800">
                          <a:solidFill>
                            <a:schemeClr val="bg2"/>
                          </a:solidFill>
                        </a:rPr>
                        <a:t>Up to 4,000 feet at 250Kbps</a:t>
                      </a:r>
                    </a:p>
                  </a:txBody>
                  <a:tcPr marL="91425" marR="91425" marT="91425" marB="91425" anchor="ctr"/>
                </a:tc>
                <a:tc vMerge="1">
                  <a:txBody>
                    <a:bodyPr/>
                    <a:lstStyle/>
                    <a:p>
                      <a:endParaRPr lang="en-US"/>
                    </a:p>
                  </a:txBody>
                  <a:tcPr/>
                </a:tc>
                <a:tc>
                  <a:txBody>
                    <a:bodyPr/>
                    <a:lstStyle/>
                    <a:p>
                      <a:pPr lvl="0" algn="ctr" rtl="0">
                        <a:spcBef>
                          <a:spcPts val="0"/>
                        </a:spcBef>
                        <a:buNone/>
                      </a:pPr>
                      <a:r>
                        <a:rPr lang="en" sz="800">
                          <a:solidFill>
                            <a:schemeClr val="bg2"/>
                          </a:solidFill>
                        </a:rPr>
                        <a:t>Line-Of-Sight Range</a:t>
                      </a:r>
                    </a:p>
                  </a:txBody>
                  <a:tcPr marL="91425" marR="91425" marT="91425" marB="91425" anchor="ctr"/>
                </a:tc>
                <a:tc>
                  <a:txBody>
                    <a:bodyPr/>
                    <a:lstStyle/>
                    <a:p>
                      <a:pPr lvl="0" algn="ctr" rtl="0">
                        <a:spcBef>
                          <a:spcPts val="0"/>
                        </a:spcBef>
                        <a:buNone/>
                      </a:pPr>
                      <a:r>
                        <a:rPr lang="en" sz="800">
                          <a:solidFill>
                            <a:schemeClr val="bg2"/>
                          </a:solidFill>
                        </a:rPr>
                        <a:t>Up to 1,000 feet at 200Kbps; Up to 4 miles at 200Kbps (w/2.1dBi dipole)</a:t>
                      </a:r>
                    </a:p>
                  </a:txBody>
                  <a:tcPr marL="91425" marR="91425" marT="91425" marB="91425" anchor="ctr"/>
                </a:tc>
              </a:tr>
              <a:tr h="403575">
                <a:tc vMerge="1">
                  <a:txBody>
                    <a:bodyPr/>
                    <a:lstStyle/>
                    <a:p>
                      <a:endParaRPr lang="en-US"/>
                    </a:p>
                  </a:txBody>
                  <a:tcPr/>
                </a:tc>
                <a:tc>
                  <a:txBody>
                    <a:bodyPr/>
                    <a:lstStyle/>
                    <a:p>
                      <a:pPr lvl="0" algn="ctr" rtl="0">
                        <a:spcBef>
                          <a:spcPts val="0"/>
                        </a:spcBef>
                        <a:buNone/>
                      </a:pPr>
                      <a:r>
                        <a:rPr lang="en" sz="800">
                          <a:solidFill>
                            <a:schemeClr val="bg2"/>
                          </a:solidFill>
                        </a:rPr>
                        <a:t>Antenna Options</a:t>
                      </a:r>
                    </a:p>
                  </a:txBody>
                  <a:tcPr marL="91425" marR="91425" marT="91425" marB="91425" anchor="ctr"/>
                </a:tc>
                <a:tc>
                  <a:txBody>
                    <a:bodyPr/>
                    <a:lstStyle/>
                    <a:p>
                      <a:pPr lvl="0" algn="ctr" rtl="0">
                        <a:spcBef>
                          <a:spcPts val="0"/>
                        </a:spcBef>
                        <a:buNone/>
                      </a:pPr>
                      <a:r>
                        <a:rPr lang="en" sz="800">
                          <a:solidFill>
                            <a:schemeClr val="bg2"/>
                          </a:solidFill>
                        </a:rPr>
                        <a:t>Chip Antenna</a:t>
                      </a:r>
                    </a:p>
                  </a:txBody>
                  <a:tcPr marL="91425" marR="91425" marT="91425" marB="91425" anchor="ctr"/>
                </a:tc>
                <a:tc vMerge="1">
                  <a:txBody>
                    <a:bodyPr/>
                    <a:lstStyle/>
                    <a:p>
                      <a:endParaRPr lang="en-US"/>
                    </a:p>
                  </a:txBody>
                  <a:tcPr/>
                </a:tc>
                <a:tc>
                  <a:txBody>
                    <a:bodyPr/>
                    <a:lstStyle/>
                    <a:p>
                      <a:pPr lvl="0" algn="ctr" rtl="0">
                        <a:spcBef>
                          <a:spcPts val="0"/>
                        </a:spcBef>
                        <a:buNone/>
                      </a:pPr>
                      <a:r>
                        <a:rPr lang="en" sz="800">
                          <a:solidFill>
                            <a:schemeClr val="bg2"/>
                          </a:solidFill>
                        </a:rPr>
                        <a:t>Antenna Options</a:t>
                      </a:r>
                    </a:p>
                  </a:txBody>
                  <a:tcPr marL="91425" marR="91425" marT="91425" marB="91425" anchor="ctr"/>
                </a:tc>
                <a:tc>
                  <a:txBody>
                    <a:bodyPr/>
                    <a:lstStyle/>
                    <a:p>
                      <a:pPr lvl="0" algn="ctr" rtl="0">
                        <a:spcBef>
                          <a:spcPts val="0"/>
                        </a:spcBef>
                        <a:buNone/>
                      </a:pPr>
                      <a:r>
                        <a:rPr lang="en" sz="800">
                          <a:solidFill>
                            <a:schemeClr val="bg2"/>
                          </a:solidFill>
                        </a:rPr>
                        <a:t>Wire; Optional 2.1dBi dipole</a:t>
                      </a:r>
                    </a:p>
                  </a:txBody>
                  <a:tcPr marL="91425" marR="91425" marT="91425" marB="91425" anchor="ctr"/>
                </a:tc>
              </a:tr>
              <a:tr h="454075">
                <a:tc vMerge="1">
                  <a:txBody>
                    <a:bodyPr/>
                    <a:lstStyle/>
                    <a:p>
                      <a:endParaRPr lang="en-US"/>
                    </a:p>
                  </a:txBody>
                  <a:tcPr/>
                </a:tc>
                <a:tc>
                  <a:txBody>
                    <a:bodyPr/>
                    <a:lstStyle/>
                    <a:p>
                      <a:pPr lvl="0" algn="ctr" rtl="0">
                        <a:spcBef>
                          <a:spcPts val="0"/>
                        </a:spcBef>
                        <a:buNone/>
                      </a:pPr>
                      <a:r>
                        <a:rPr lang="en" sz="800">
                          <a:solidFill>
                            <a:schemeClr val="bg2"/>
                          </a:solidFill>
                        </a:rPr>
                        <a:t>Receiver Sensitivity</a:t>
                      </a:r>
                    </a:p>
                  </a:txBody>
                  <a:tcPr marL="91425" marR="91425" marT="91425" marB="91425" anchor="ctr"/>
                </a:tc>
                <a:tc>
                  <a:txBody>
                    <a:bodyPr/>
                    <a:lstStyle/>
                    <a:p>
                      <a:pPr lvl="0" algn="ctr" rtl="0">
                        <a:spcBef>
                          <a:spcPts val="0"/>
                        </a:spcBef>
                        <a:buNone/>
                      </a:pPr>
                      <a:r>
                        <a:rPr lang="en" sz="800">
                          <a:solidFill>
                            <a:schemeClr val="bg2"/>
                          </a:solidFill>
                        </a:rPr>
                        <a:t>-103dBm</a:t>
                      </a:r>
                    </a:p>
                  </a:txBody>
                  <a:tcPr marL="91425" marR="91425" marT="91425" marB="91425" anchor="ctr"/>
                </a:tc>
                <a:tc vMerge="1">
                  <a:txBody>
                    <a:bodyPr/>
                    <a:lstStyle/>
                    <a:p>
                      <a:endParaRPr lang="en-US"/>
                    </a:p>
                  </a:txBody>
                  <a:tcPr/>
                </a:tc>
                <a:tc>
                  <a:txBody>
                    <a:bodyPr/>
                    <a:lstStyle/>
                    <a:p>
                      <a:pPr lvl="0" algn="ctr" rtl="0">
                        <a:spcBef>
                          <a:spcPts val="0"/>
                        </a:spcBef>
                        <a:buNone/>
                      </a:pPr>
                      <a:r>
                        <a:rPr lang="en" sz="800">
                          <a:solidFill>
                            <a:schemeClr val="bg2"/>
                          </a:solidFill>
                        </a:rPr>
                        <a:t>Receiver Sensitivity</a:t>
                      </a:r>
                    </a:p>
                  </a:txBody>
                  <a:tcPr marL="91425" marR="91425" marT="91425" marB="91425" anchor="ctr"/>
                </a:tc>
                <a:tc>
                  <a:txBody>
                    <a:bodyPr/>
                    <a:lstStyle/>
                    <a:p>
                      <a:pPr lvl="0" algn="ctr" rtl="0">
                        <a:spcBef>
                          <a:spcPts val="0"/>
                        </a:spcBef>
                        <a:buNone/>
                      </a:pPr>
                      <a:r>
                        <a:rPr lang="en" sz="800" dirty="0">
                          <a:solidFill>
                            <a:schemeClr val="bg2"/>
                          </a:solidFill>
                        </a:rPr>
                        <a:t>-101dBm</a:t>
                      </a:r>
                    </a:p>
                  </a:txBody>
                  <a:tcPr marL="91425" marR="91425" marT="91425" marB="91425" anchor="ctr"/>
                </a:tc>
              </a:tr>
            </a:tbl>
          </a:graphicData>
        </a:graphic>
      </p:graphicFrame>
      <p:pic>
        <p:nvPicPr>
          <p:cNvPr id="236" name="Shape 236" descr="Xbee.PNG"/>
          <p:cNvPicPr preferRelativeResize="0"/>
          <p:nvPr/>
        </p:nvPicPr>
        <p:blipFill>
          <a:blip r:embed="rId3">
            <a:alphaModFix/>
          </a:blip>
          <a:stretch>
            <a:fillRect/>
          </a:stretch>
        </p:blipFill>
        <p:spPr>
          <a:xfrm>
            <a:off x="4508975" y="2754625"/>
            <a:ext cx="1934174" cy="1785925"/>
          </a:xfrm>
          <a:prstGeom prst="rect">
            <a:avLst/>
          </a:prstGeom>
          <a:noFill/>
          <a:ln>
            <a:noFill/>
          </a:ln>
        </p:spPr>
      </p:pic>
      <p:pic>
        <p:nvPicPr>
          <p:cNvPr id="237" name="Shape 237" descr="Synapse.PNG"/>
          <p:cNvPicPr preferRelativeResize="0"/>
          <p:nvPr/>
        </p:nvPicPr>
        <p:blipFill>
          <a:blip r:embed="rId4">
            <a:alphaModFix/>
          </a:blip>
          <a:stretch>
            <a:fillRect/>
          </a:stretch>
        </p:blipFill>
        <p:spPr>
          <a:xfrm>
            <a:off x="622300" y="2483462"/>
            <a:ext cx="1752600" cy="2314575"/>
          </a:xfrm>
          <a:prstGeom prst="rect">
            <a:avLst/>
          </a:prstGeom>
          <a:noFill/>
          <a:ln>
            <a:noFill/>
          </a:ln>
        </p:spPr>
      </p:pic>
      <p:sp>
        <p:nvSpPr>
          <p:cNvPr id="238" name="Shape 238"/>
          <p:cNvSpPr txBox="1"/>
          <p:nvPr/>
        </p:nvSpPr>
        <p:spPr>
          <a:xfrm>
            <a:off x="4508975" y="1835700"/>
            <a:ext cx="816600" cy="1084800"/>
          </a:xfrm>
          <a:prstGeom prst="rect">
            <a:avLst/>
          </a:prstGeom>
          <a:noFill/>
          <a:ln>
            <a:noFill/>
          </a:ln>
        </p:spPr>
        <p:txBody>
          <a:bodyPr lIns="91425" tIns="91425" rIns="91425" bIns="91425" anchor="t" anchorCtr="0">
            <a:noAutofit/>
          </a:bodyPr>
          <a:lstStyle/>
          <a:p>
            <a:pPr lvl="0" rtl="0">
              <a:spcBef>
                <a:spcPts val="0"/>
              </a:spcBef>
              <a:buNone/>
            </a:pPr>
            <a:r>
              <a:rPr lang="en" sz="60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Software-Defined Radios (SDR)</a:t>
            </a:r>
          </a:p>
        </p:txBody>
      </p:sp>
      <p:sp>
        <p:nvSpPr>
          <p:cNvPr id="244" name="Shape 244"/>
          <p:cNvSpPr txBox="1">
            <a:spLocks noGrp="1"/>
          </p:cNvSpPr>
          <p:nvPr>
            <p:ph type="body" idx="1"/>
          </p:nvPr>
        </p:nvSpPr>
        <p:spPr>
          <a:xfrm>
            <a:off x="471900" y="1919075"/>
            <a:ext cx="8222100" cy="30225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panose="020B0604020202020204" pitchFamily="34" charset="0"/>
              <a:buChar char="•"/>
            </a:pPr>
            <a:r>
              <a:rPr lang="en" dirty="0"/>
              <a:t>Software-defined radios are radios where typical radio components such as demodulators are implemented in software </a:t>
            </a:r>
          </a:p>
          <a:p>
            <a:pPr marL="514350" lvl="0" indent="-285750" rtl="0">
              <a:spcBef>
                <a:spcPts val="0"/>
              </a:spcBef>
              <a:spcAft>
                <a:spcPts val="1000"/>
              </a:spcAft>
              <a:buFont typeface="Arial" panose="020B0604020202020204" pitchFamily="34" charset="0"/>
              <a:buChar char="•"/>
            </a:pPr>
            <a:r>
              <a:rPr lang="en" dirty="0"/>
              <a:t>RTL-SDR is Digital Video Broadcasting USB dongle used as an SDR </a:t>
            </a:r>
          </a:p>
          <a:p>
            <a:pPr marL="514350" lvl="0" indent="-285750" rtl="0">
              <a:spcBef>
                <a:spcPts val="0"/>
              </a:spcBef>
              <a:spcAft>
                <a:spcPts val="1000"/>
              </a:spcAft>
              <a:buFont typeface="Arial" panose="020B0604020202020204" pitchFamily="34" charset="0"/>
              <a:buChar char="•"/>
            </a:pPr>
            <a:r>
              <a:rPr lang="en" dirty="0"/>
              <a:t>The RTL2832U is a high-performance DVB-T demodulator IC that supports a USB 2.0 interface [2]. </a:t>
            </a:r>
          </a:p>
          <a:p>
            <a:pPr marL="514350" lvl="0" indent="-285750" rtl="0">
              <a:spcBef>
                <a:spcPts val="0"/>
              </a:spcBef>
              <a:spcAft>
                <a:spcPts val="1000"/>
              </a:spcAft>
              <a:buFont typeface="Arial" panose="020B0604020202020204" pitchFamily="34" charset="0"/>
              <a:buChar char="•"/>
            </a:pPr>
            <a:r>
              <a:rPr lang="en" dirty="0"/>
              <a:t>Uses Rafael Micro R820T2 tuner IC tunes to desired frequency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Software-Defined Radios</a:t>
            </a:r>
          </a:p>
        </p:txBody>
      </p:sp>
      <p:graphicFrame>
        <p:nvGraphicFramePr>
          <p:cNvPr id="250" name="Shape 250"/>
          <p:cNvGraphicFramePr/>
          <p:nvPr>
            <p:extLst>
              <p:ext uri="{D42A27DB-BD31-4B8C-83A1-F6EECF244321}">
                <p14:modId xmlns:p14="http://schemas.microsoft.com/office/powerpoint/2010/main" val="3489311876"/>
              </p:ext>
            </p:extLst>
          </p:nvPr>
        </p:nvGraphicFramePr>
        <p:xfrm>
          <a:off x="974300" y="2032025"/>
          <a:ext cx="7412900" cy="2926350"/>
        </p:xfrm>
        <a:graphic>
          <a:graphicData uri="http://schemas.openxmlformats.org/drawingml/2006/table">
            <a:tbl>
              <a:tblPr>
                <a:noFill/>
                <a:tableStyleId>{890F6BF1-69B1-4DB5-9C12-1F75A31AC93A}</a:tableStyleId>
              </a:tblPr>
              <a:tblGrid>
                <a:gridCol w="2192375"/>
                <a:gridCol w="1299900"/>
                <a:gridCol w="1063100"/>
                <a:gridCol w="995075"/>
                <a:gridCol w="1153300"/>
                <a:gridCol w="709150"/>
              </a:tblGrid>
              <a:tr h="505025">
                <a:tc>
                  <a:txBody>
                    <a:bodyPr/>
                    <a:lstStyle/>
                    <a:p>
                      <a:pPr lvl="0" algn="ctr" rtl="0">
                        <a:spcBef>
                          <a:spcPts val="0"/>
                        </a:spcBef>
                        <a:buNone/>
                      </a:pPr>
                      <a:r>
                        <a:rPr lang="en" b="1" dirty="0">
                          <a:solidFill>
                            <a:schemeClr val="bg2"/>
                          </a:solidFill>
                          <a:latin typeface="Roboto"/>
                          <a:ea typeface="Roboto"/>
                          <a:cs typeface="Roboto"/>
                          <a:sym typeface="Roboto"/>
                        </a:rPr>
                        <a:t>SDR</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Frequency Range</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Frequency Stability </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Weight</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Price</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Choice</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r>
              <a:tr h="795400">
                <a:tc>
                  <a:txBody>
                    <a:bodyPr/>
                    <a:lstStyle/>
                    <a:p>
                      <a:pPr lvl="0" rtl="0">
                        <a:spcBef>
                          <a:spcPts val="0"/>
                        </a:spcBef>
                        <a:buNone/>
                      </a:pPr>
                      <a:r>
                        <a:rPr lang="en">
                          <a:solidFill>
                            <a:schemeClr val="bg2"/>
                          </a:solidFill>
                          <a:latin typeface="Roboto"/>
                          <a:ea typeface="Roboto"/>
                          <a:cs typeface="Roboto"/>
                          <a:sym typeface="Roboto"/>
                        </a:rPr>
                        <a:t>NooElec NESDR Nano 2+</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25-1750 MHz</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0.5PPM</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17 grams</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$22.95 </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795400">
                <a:tc>
                  <a:txBody>
                    <a:bodyPr/>
                    <a:lstStyle/>
                    <a:p>
                      <a:pPr lvl="0" rtl="0">
                        <a:spcBef>
                          <a:spcPts val="0"/>
                        </a:spcBef>
                        <a:buNone/>
                      </a:pPr>
                      <a:r>
                        <a:rPr lang="en">
                          <a:solidFill>
                            <a:schemeClr val="bg2"/>
                          </a:solidFill>
                          <a:latin typeface="Roboto"/>
                          <a:ea typeface="Roboto"/>
                          <a:cs typeface="Roboto"/>
                          <a:sym typeface="Roboto"/>
                        </a:rPr>
                        <a:t>NooElec NESDR SMArt</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25-1750 MHz</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0.5PPM</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28 grams</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$21.95</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solidFill>
                          <a:schemeClr val="bg2"/>
                        </a:solidFill>
                        <a:latin typeface="Roboto"/>
                        <a:ea typeface="Roboto"/>
                        <a:cs typeface="Roboto"/>
                        <a:sym typeface="Roboto"/>
                      </a:endParaRP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830525">
                <a:tc>
                  <a:txBody>
                    <a:bodyPr/>
                    <a:lstStyle/>
                    <a:p>
                      <a:pPr lvl="0" rtl="0">
                        <a:spcBef>
                          <a:spcPts val="0"/>
                        </a:spcBef>
                        <a:buNone/>
                      </a:pPr>
                      <a:r>
                        <a:rPr lang="en">
                          <a:solidFill>
                            <a:schemeClr val="bg2"/>
                          </a:solidFill>
                          <a:latin typeface="Roboto"/>
                          <a:ea typeface="Roboto"/>
                          <a:cs typeface="Roboto"/>
                          <a:sym typeface="Roboto"/>
                        </a:rPr>
                        <a:t>RTL-SDR.com</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0.5-1700 MHz</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1PPM</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31 grams</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$24.95 </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dirty="0">
                        <a:solidFill>
                          <a:schemeClr val="bg2"/>
                        </a:solidFill>
                        <a:latin typeface="Roboto"/>
                        <a:ea typeface="Roboto"/>
                        <a:cs typeface="Roboto"/>
                        <a:sym typeface="Roboto"/>
                      </a:endParaRP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Software-Defined Radios</a:t>
            </a:r>
          </a:p>
        </p:txBody>
      </p:sp>
      <p:graphicFrame>
        <p:nvGraphicFramePr>
          <p:cNvPr id="256" name="Shape 256"/>
          <p:cNvGraphicFramePr/>
          <p:nvPr>
            <p:extLst>
              <p:ext uri="{D42A27DB-BD31-4B8C-83A1-F6EECF244321}">
                <p14:modId xmlns:p14="http://schemas.microsoft.com/office/powerpoint/2010/main" val="3419675622"/>
              </p:ext>
            </p:extLst>
          </p:nvPr>
        </p:nvGraphicFramePr>
        <p:xfrm>
          <a:off x="974300" y="2032025"/>
          <a:ext cx="7434050" cy="3035150"/>
        </p:xfrm>
        <a:graphic>
          <a:graphicData uri="http://schemas.openxmlformats.org/drawingml/2006/table">
            <a:tbl>
              <a:tblPr>
                <a:noFill/>
                <a:tableStyleId>{890F6BF1-69B1-4DB5-9C12-1F75A31AC93A}</a:tableStyleId>
              </a:tblPr>
              <a:tblGrid>
                <a:gridCol w="2198625"/>
                <a:gridCol w="1303600"/>
                <a:gridCol w="1066125"/>
                <a:gridCol w="997925"/>
                <a:gridCol w="1156600"/>
                <a:gridCol w="711175"/>
              </a:tblGrid>
              <a:tr h="523800">
                <a:tc>
                  <a:txBody>
                    <a:bodyPr/>
                    <a:lstStyle/>
                    <a:p>
                      <a:pPr lvl="0" algn="ctr" rtl="0">
                        <a:spcBef>
                          <a:spcPts val="0"/>
                        </a:spcBef>
                        <a:buNone/>
                      </a:pPr>
                      <a:r>
                        <a:rPr lang="en" b="1" dirty="0">
                          <a:solidFill>
                            <a:schemeClr val="bg2"/>
                          </a:solidFill>
                          <a:latin typeface="Roboto"/>
                          <a:ea typeface="Roboto"/>
                          <a:cs typeface="Roboto"/>
                          <a:sym typeface="Roboto"/>
                        </a:rPr>
                        <a:t>SDR</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Frequency Range</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Frequency Stability </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Weight</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Price</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c>
                  <a:txBody>
                    <a:bodyPr/>
                    <a:lstStyle/>
                    <a:p>
                      <a:pPr lvl="0" algn="ctr" rtl="0">
                        <a:spcBef>
                          <a:spcPts val="0"/>
                        </a:spcBef>
                        <a:buNone/>
                      </a:pPr>
                      <a:r>
                        <a:rPr lang="en" b="1">
                          <a:solidFill>
                            <a:schemeClr val="bg2"/>
                          </a:solidFill>
                          <a:latin typeface="Roboto"/>
                          <a:ea typeface="Roboto"/>
                          <a:cs typeface="Roboto"/>
                          <a:sym typeface="Roboto"/>
                        </a:rPr>
                        <a:t>Choice</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B7B7B7"/>
                    </a:solidFill>
                  </a:tcPr>
                </a:tc>
              </a:tr>
              <a:tr h="824975">
                <a:tc>
                  <a:txBody>
                    <a:bodyPr/>
                    <a:lstStyle/>
                    <a:p>
                      <a:pPr lvl="0" rtl="0">
                        <a:spcBef>
                          <a:spcPts val="0"/>
                        </a:spcBef>
                        <a:buNone/>
                      </a:pPr>
                      <a:r>
                        <a:rPr lang="en">
                          <a:solidFill>
                            <a:schemeClr val="bg2"/>
                          </a:solidFill>
                          <a:latin typeface="Roboto"/>
                          <a:ea typeface="Roboto"/>
                          <a:cs typeface="Roboto"/>
                          <a:sym typeface="Roboto"/>
                        </a:rPr>
                        <a:t>NooElec NESDR Nano 2+</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25-1750 MHz</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E599"/>
                    </a:solidFill>
                  </a:tcPr>
                </a:tc>
                <a:tc>
                  <a:txBody>
                    <a:bodyPr/>
                    <a:lstStyle/>
                    <a:p>
                      <a:pPr lvl="0" algn="ctr" rtl="0">
                        <a:spcBef>
                          <a:spcPts val="0"/>
                        </a:spcBef>
                        <a:buNone/>
                      </a:pPr>
                      <a:r>
                        <a:rPr lang="en">
                          <a:solidFill>
                            <a:schemeClr val="bg2"/>
                          </a:solidFill>
                          <a:latin typeface="Roboto"/>
                          <a:ea typeface="Roboto"/>
                          <a:cs typeface="Roboto"/>
                          <a:sym typeface="Roboto"/>
                        </a:rPr>
                        <a:t>0.5PPM</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17 grams</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E599"/>
                    </a:solidFill>
                  </a:tcPr>
                </a:tc>
                <a:tc>
                  <a:txBody>
                    <a:bodyPr/>
                    <a:lstStyle/>
                    <a:p>
                      <a:pPr lvl="0" algn="ctr" rtl="0">
                        <a:spcBef>
                          <a:spcPts val="0"/>
                        </a:spcBef>
                        <a:buNone/>
                      </a:pPr>
                      <a:r>
                        <a:rPr lang="en">
                          <a:solidFill>
                            <a:schemeClr val="bg2"/>
                          </a:solidFill>
                          <a:latin typeface="Roboto"/>
                          <a:ea typeface="Roboto"/>
                          <a:cs typeface="Roboto"/>
                          <a:sym typeface="Roboto"/>
                        </a:rPr>
                        <a:t>$22.95 </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824975">
                <a:tc>
                  <a:txBody>
                    <a:bodyPr/>
                    <a:lstStyle/>
                    <a:p>
                      <a:pPr lvl="0" rtl="0">
                        <a:spcBef>
                          <a:spcPts val="0"/>
                        </a:spcBef>
                        <a:buNone/>
                      </a:pPr>
                      <a:r>
                        <a:rPr lang="en">
                          <a:solidFill>
                            <a:schemeClr val="bg2"/>
                          </a:solidFill>
                          <a:latin typeface="Roboto"/>
                          <a:ea typeface="Roboto"/>
                          <a:cs typeface="Roboto"/>
                          <a:sym typeface="Roboto"/>
                        </a:rPr>
                        <a:t>NooElec NESDR SMArt</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25-1750 MHz</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E599"/>
                    </a:solidFill>
                  </a:tcPr>
                </a:tc>
                <a:tc>
                  <a:txBody>
                    <a:bodyPr/>
                    <a:lstStyle/>
                    <a:p>
                      <a:pPr lvl="0" algn="ctr" rtl="0">
                        <a:spcBef>
                          <a:spcPts val="0"/>
                        </a:spcBef>
                        <a:buNone/>
                      </a:pPr>
                      <a:r>
                        <a:rPr lang="en">
                          <a:solidFill>
                            <a:schemeClr val="bg2"/>
                          </a:solidFill>
                          <a:latin typeface="Roboto"/>
                          <a:ea typeface="Roboto"/>
                          <a:cs typeface="Roboto"/>
                          <a:sym typeface="Roboto"/>
                        </a:rPr>
                        <a:t>0.5PPM</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28 grams</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E599"/>
                    </a:solidFill>
                  </a:tcPr>
                </a:tc>
                <a:tc>
                  <a:txBody>
                    <a:bodyPr/>
                    <a:lstStyle/>
                    <a:p>
                      <a:pPr lvl="0" algn="ctr" rtl="0">
                        <a:spcBef>
                          <a:spcPts val="0"/>
                        </a:spcBef>
                        <a:buNone/>
                      </a:pPr>
                      <a:r>
                        <a:rPr lang="en">
                          <a:solidFill>
                            <a:schemeClr val="bg2"/>
                          </a:solidFill>
                          <a:latin typeface="Roboto"/>
                          <a:ea typeface="Roboto"/>
                          <a:cs typeface="Roboto"/>
                          <a:sym typeface="Roboto"/>
                        </a:rPr>
                        <a:t>$21.95</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solidFill>
                          <a:schemeClr val="bg2"/>
                        </a:solidFill>
                        <a:latin typeface="Roboto"/>
                        <a:ea typeface="Roboto"/>
                        <a:cs typeface="Roboto"/>
                        <a:sym typeface="Roboto"/>
                      </a:endParaRP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861400">
                <a:tc>
                  <a:txBody>
                    <a:bodyPr/>
                    <a:lstStyle/>
                    <a:p>
                      <a:pPr lvl="0" rtl="0">
                        <a:spcBef>
                          <a:spcPts val="0"/>
                        </a:spcBef>
                        <a:buNone/>
                      </a:pPr>
                      <a:r>
                        <a:rPr lang="en">
                          <a:solidFill>
                            <a:schemeClr val="bg2"/>
                          </a:solidFill>
                          <a:latin typeface="Roboto"/>
                          <a:ea typeface="Roboto"/>
                          <a:cs typeface="Roboto"/>
                          <a:sym typeface="Roboto"/>
                        </a:rPr>
                        <a:t>RTL-SDR.com</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0.5-1700 MHz</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E599"/>
                    </a:solidFill>
                  </a:tcPr>
                </a:tc>
                <a:tc>
                  <a:txBody>
                    <a:bodyPr/>
                    <a:lstStyle/>
                    <a:p>
                      <a:pPr lvl="0" algn="ctr" rtl="0">
                        <a:spcBef>
                          <a:spcPts val="0"/>
                        </a:spcBef>
                        <a:buNone/>
                      </a:pPr>
                      <a:r>
                        <a:rPr lang="en">
                          <a:solidFill>
                            <a:schemeClr val="bg2"/>
                          </a:solidFill>
                          <a:latin typeface="Roboto"/>
                          <a:ea typeface="Roboto"/>
                          <a:cs typeface="Roboto"/>
                          <a:sym typeface="Roboto"/>
                        </a:rPr>
                        <a:t>1PPM</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bg2"/>
                          </a:solidFill>
                          <a:latin typeface="Roboto"/>
                          <a:ea typeface="Roboto"/>
                          <a:cs typeface="Roboto"/>
                          <a:sym typeface="Roboto"/>
                        </a:rPr>
                        <a:t>31 grams</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E599"/>
                    </a:solidFill>
                  </a:tcPr>
                </a:tc>
                <a:tc>
                  <a:txBody>
                    <a:bodyPr/>
                    <a:lstStyle/>
                    <a:p>
                      <a:pPr lvl="0" algn="ctr" rtl="0">
                        <a:spcBef>
                          <a:spcPts val="0"/>
                        </a:spcBef>
                        <a:buNone/>
                      </a:pPr>
                      <a:r>
                        <a:rPr lang="en">
                          <a:solidFill>
                            <a:schemeClr val="bg2"/>
                          </a:solidFill>
                          <a:latin typeface="Roboto"/>
                          <a:ea typeface="Roboto"/>
                          <a:cs typeface="Roboto"/>
                          <a:sym typeface="Roboto"/>
                        </a:rPr>
                        <a:t>$24.95 </a:t>
                      </a: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dirty="0">
                        <a:solidFill>
                          <a:schemeClr val="bg2"/>
                        </a:solidFill>
                        <a:latin typeface="Roboto"/>
                        <a:ea typeface="Roboto"/>
                        <a:cs typeface="Roboto"/>
                        <a:sym typeface="Roboto"/>
                      </a:endParaRPr>
                    </a:p>
                  </a:txBody>
                  <a:tcPr marL="25400" marR="25400" marT="25400" marB="2540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Software-defined Radios</a:t>
            </a:r>
          </a:p>
        </p:txBody>
      </p:sp>
      <p:pic>
        <p:nvPicPr>
          <p:cNvPr id="262" name="Shape 262" descr="NooElec NESDR Nano 2+ Tiny Black RTL-SDR USB Set (RTL2832U + R820T2) with Ultra-Low Phase Noise 0.5PPM TCXO, MCX Antenna &amp; Remote Control; Software Defined Radio, DVB-T and ADS-B Compatible, ESD Safe"/>
          <p:cNvPicPr preferRelativeResize="0"/>
          <p:nvPr/>
        </p:nvPicPr>
        <p:blipFill>
          <a:blip r:embed="rId3">
            <a:alphaModFix/>
          </a:blip>
          <a:stretch>
            <a:fillRect/>
          </a:stretch>
        </p:blipFill>
        <p:spPr>
          <a:xfrm>
            <a:off x="471900" y="2400325"/>
            <a:ext cx="2517475" cy="2517475"/>
          </a:xfrm>
          <a:prstGeom prst="rect">
            <a:avLst/>
          </a:prstGeom>
          <a:noFill/>
          <a:ln w="9525" cap="flat" cmpd="sng">
            <a:solidFill>
              <a:srgbClr val="000000"/>
            </a:solidFill>
            <a:prstDash val="solid"/>
            <a:round/>
            <a:headEnd type="none" w="med" len="med"/>
            <a:tailEnd type="none" w="med" len="med"/>
          </a:ln>
        </p:spPr>
      </p:pic>
      <p:pic>
        <p:nvPicPr>
          <p:cNvPr id="263" name="Shape 263" descr="NooElec NESDR SMArt - Premium RTL-SDR w/ Aluminum Enclosure, 0.5PPM TCXO, SMA Input. RTL2832U &amp; R820T2-Based Software Defined Radio"/>
          <p:cNvPicPr preferRelativeResize="0"/>
          <p:nvPr/>
        </p:nvPicPr>
        <p:blipFill>
          <a:blip r:embed="rId4">
            <a:alphaModFix/>
          </a:blip>
          <a:stretch>
            <a:fillRect/>
          </a:stretch>
        </p:blipFill>
        <p:spPr>
          <a:xfrm>
            <a:off x="3238525" y="2143912"/>
            <a:ext cx="2857500" cy="2857500"/>
          </a:xfrm>
          <a:prstGeom prst="rect">
            <a:avLst/>
          </a:prstGeom>
          <a:noFill/>
          <a:ln w="9525" cap="flat" cmpd="sng">
            <a:solidFill>
              <a:srgbClr val="000000"/>
            </a:solidFill>
            <a:prstDash val="solid"/>
            <a:round/>
            <a:headEnd type="none" w="med" len="med"/>
            <a:tailEnd type="none" w="med" len="med"/>
          </a:ln>
        </p:spPr>
      </p:pic>
      <p:pic>
        <p:nvPicPr>
          <p:cNvPr id="264" name="Shape 264"/>
          <p:cNvPicPr preferRelativeResize="0"/>
          <p:nvPr/>
        </p:nvPicPr>
        <p:blipFill rotWithShape="1">
          <a:blip r:embed="rId5">
            <a:alphaModFix/>
          </a:blip>
          <a:srcRect l="45943" t="33510" b="37182"/>
          <a:stretch/>
        </p:blipFill>
        <p:spPr>
          <a:xfrm>
            <a:off x="6248424" y="2400325"/>
            <a:ext cx="2744324" cy="1432074"/>
          </a:xfrm>
          <a:prstGeom prst="rect">
            <a:avLst/>
          </a:prstGeom>
          <a:noFill/>
          <a:ln w="9525" cap="flat" cmpd="sng">
            <a:solidFill>
              <a:srgbClr val="000000"/>
            </a:solidFill>
            <a:prstDash val="solid"/>
            <a:round/>
            <a:headEnd type="none" w="med" len="med"/>
            <a:tailEnd type="none" w="med" len="med"/>
          </a:ln>
        </p:spPr>
      </p:pic>
      <p:sp>
        <p:nvSpPr>
          <p:cNvPr id="265" name="Shape 265"/>
          <p:cNvSpPr txBox="1"/>
          <p:nvPr/>
        </p:nvSpPr>
        <p:spPr>
          <a:xfrm>
            <a:off x="471837" y="1987725"/>
            <a:ext cx="2517600" cy="289200"/>
          </a:xfrm>
          <a:prstGeom prst="rect">
            <a:avLst/>
          </a:prstGeom>
          <a:noFill/>
          <a:ln>
            <a:noFill/>
          </a:ln>
        </p:spPr>
        <p:txBody>
          <a:bodyPr lIns="91425" tIns="91425" rIns="91425" bIns="91425" anchor="t" anchorCtr="0">
            <a:noAutofit/>
          </a:bodyPr>
          <a:lstStyle/>
          <a:p>
            <a:pPr lvl="0" algn="ctr">
              <a:spcBef>
                <a:spcPts val="0"/>
              </a:spcBef>
              <a:buNone/>
            </a:pPr>
            <a:r>
              <a:rPr lang="en"/>
              <a:t>NooElec NESDR Nano2+</a:t>
            </a:r>
          </a:p>
        </p:txBody>
      </p:sp>
      <p:sp>
        <p:nvSpPr>
          <p:cNvPr id="266" name="Shape 266"/>
          <p:cNvSpPr txBox="1"/>
          <p:nvPr/>
        </p:nvSpPr>
        <p:spPr>
          <a:xfrm>
            <a:off x="3154200" y="1778500"/>
            <a:ext cx="2857500" cy="289200"/>
          </a:xfrm>
          <a:prstGeom prst="rect">
            <a:avLst/>
          </a:prstGeom>
          <a:noFill/>
          <a:ln>
            <a:noFill/>
          </a:ln>
        </p:spPr>
        <p:txBody>
          <a:bodyPr lIns="91425" tIns="91425" rIns="91425" bIns="91425" anchor="t" anchorCtr="0">
            <a:noAutofit/>
          </a:bodyPr>
          <a:lstStyle/>
          <a:p>
            <a:pPr lvl="0" algn="ctr">
              <a:spcBef>
                <a:spcPts val="0"/>
              </a:spcBef>
              <a:buNone/>
            </a:pPr>
            <a:r>
              <a:rPr lang="en"/>
              <a:t>NooElec NESDR SMArt </a:t>
            </a:r>
          </a:p>
        </p:txBody>
      </p:sp>
      <p:sp>
        <p:nvSpPr>
          <p:cNvPr id="267" name="Shape 267"/>
          <p:cNvSpPr txBox="1"/>
          <p:nvPr/>
        </p:nvSpPr>
        <p:spPr>
          <a:xfrm>
            <a:off x="6248387" y="1946475"/>
            <a:ext cx="2744400" cy="371700"/>
          </a:xfrm>
          <a:prstGeom prst="rect">
            <a:avLst/>
          </a:prstGeom>
          <a:noFill/>
          <a:ln>
            <a:noFill/>
          </a:ln>
        </p:spPr>
        <p:txBody>
          <a:bodyPr lIns="91425" tIns="91425" rIns="91425" bIns="91425" anchor="t" anchorCtr="0">
            <a:noAutofit/>
          </a:bodyPr>
          <a:lstStyle/>
          <a:p>
            <a:pPr lvl="0" algn="ctr">
              <a:spcBef>
                <a:spcPts val="0"/>
              </a:spcBef>
              <a:buNone/>
            </a:pPr>
            <a:r>
              <a:rPr lang="en"/>
              <a:t>RTL-SDR.com SDR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249400" y="1174225"/>
            <a:ext cx="2808000" cy="948600"/>
          </a:xfrm>
          <a:prstGeom prst="rect">
            <a:avLst/>
          </a:prstGeom>
        </p:spPr>
        <p:txBody>
          <a:bodyPr lIns="91425" tIns="91425" rIns="91425" bIns="91425" anchor="b" anchorCtr="0">
            <a:noAutofit/>
          </a:bodyPr>
          <a:lstStyle/>
          <a:p>
            <a:pPr lvl="0" algn="ctr">
              <a:spcBef>
                <a:spcPts val="0"/>
              </a:spcBef>
              <a:buNone/>
            </a:pPr>
            <a:r>
              <a:rPr lang="en" sz="3600"/>
              <a:t>Software</a:t>
            </a:r>
          </a:p>
        </p:txBody>
      </p:sp>
      <p:sp>
        <p:nvSpPr>
          <p:cNvPr id="273" name="Shape 273"/>
          <p:cNvSpPr txBox="1">
            <a:spLocks noGrp="1"/>
          </p:cNvSpPr>
          <p:nvPr>
            <p:ph type="body" idx="1"/>
          </p:nvPr>
        </p:nvSpPr>
        <p:spPr>
          <a:xfrm>
            <a:off x="3764425" y="756350"/>
            <a:ext cx="4829700" cy="3724200"/>
          </a:xfrm>
          <a:prstGeom prst="rect">
            <a:avLst/>
          </a:prstGeom>
        </p:spPr>
        <p:txBody>
          <a:bodyPr lIns="91425" tIns="91425" rIns="91425" bIns="91425" anchor="t" anchorCtr="0">
            <a:noAutofit/>
          </a:bodyPr>
          <a:lstStyle/>
          <a:p>
            <a:pPr marL="457200" lvl="0" indent="-342900">
              <a:spcBef>
                <a:spcPts val="0"/>
              </a:spcBef>
              <a:spcAft>
                <a:spcPts val="1000"/>
              </a:spcAft>
              <a:buClr>
                <a:schemeClr val="lt2"/>
              </a:buClr>
              <a:buSzPct val="100000"/>
            </a:pPr>
            <a:r>
              <a:rPr lang="en" sz="1800">
                <a:solidFill>
                  <a:schemeClr val="lt2"/>
                </a:solidFill>
              </a:rPr>
              <a:t>Linux-based Operating System</a:t>
            </a:r>
          </a:p>
          <a:p>
            <a:pPr marL="457200" lvl="0" indent="-342900">
              <a:spcBef>
                <a:spcPts val="0"/>
              </a:spcBef>
              <a:spcAft>
                <a:spcPts val="1000"/>
              </a:spcAft>
              <a:buClr>
                <a:schemeClr val="lt2"/>
              </a:buClr>
              <a:buSzPct val="100000"/>
            </a:pPr>
            <a:r>
              <a:rPr lang="en" sz="1800">
                <a:solidFill>
                  <a:schemeClr val="lt2"/>
                </a:solidFill>
              </a:rPr>
              <a:t>Ground Station</a:t>
            </a:r>
          </a:p>
          <a:p>
            <a:pPr marL="457200" lvl="0" indent="-342900">
              <a:spcBef>
                <a:spcPts val="0"/>
              </a:spcBef>
              <a:spcAft>
                <a:spcPts val="1000"/>
              </a:spcAft>
              <a:buClr>
                <a:schemeClr val="lt2"/>
              </a:buClr>
              <a:buSzPct val="100000"/>
            </a:pPr>
            <a:r>
              <a:rPr lang="en" sz="1800">
                <a:solidFill>
                  <a:schemeClr val="lt2"/>
                </a:solidFill>
              </a:rPr>
              <a:t>Demodulation Software</a:t>
            </a:r>
          </a:p>
          <a:p>
            <a:pPr marL="457200" lvl="0" indent="-342900">
              <a:spcBef>
                <a:spcPts val="0"/>
              </a:spcBef>
              <a:spcAft>
                <a:spcPts val="1000"/>
              </a:spcAft>
              <a:buClr>
                <a:schemeClr val="lt2"/>
              </a:buClr>
              <a:buSzPct val="100000"/>
            </a:pPr>
            <a:r>
              <a:rPr lang="en" sz="1800">
                <a:solidFill>
                  <a:schemeClr val="lt2"/>
                </a:solidFill>
              </a:rPr>
              <a:t>Display and Alerts</a:t>
            </a:r>
          </a:p>
          <a:p>
            <a:pPr marL="457200" lvl="0" indent="-342900">
              <a:spcBef>
                <a:spcPts val="0"/>
              </a:spcBef>
              <a:spcAft>
                <a:spcPts val="1000"/>
              </a:spcAft>
              <a:buClr>
                <a:schemeClr val="lt2"/>
              </a:buClr>
              <a:buSzPct val="100000"/>
            </a:pPr>
            <a:r>
              <a:rPr lang="en" sz="1800">
                <a:solidFill>
                  <a:schemeClr val="lt2"/>
                </a:solidFill>
              </a:rPr>
              <a:t>Code will be written in Python and C/C++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11700" y="991825"/>
            <a:ext cx="8520600" cy="572700"/>
          </a:xfrm>
          <a:prstGeom prst="rect">
            <a:avLst/>
          </a:prstGeom>
        </p:spPr>
        <p:txBody>
          <a:bodyPr lIns="91425" tIns="91425" rIns="91425" bIns="91425" anchor="b" anchorCtr="0">
            <a:noAutofit/>
          </a:bodyPr>
          <a:lstStyle/>
          <a:p>
            <a:pPr lvl="0">
              <a:spcBef>
                <a:spcPts val="0"/>
              </a:spcBef>
              <a:buNone/>
            </a:pPr>
            <a:r>
              <a:rPr lang="en"/>
              <a:t>Operating System</a:t>
            </a:r>
          </a:p>
        </p:txBody>
      </p:sp>
      <p:sp>
        <p:nvSpPr>
          <p:cNvPr id="279" name="Shape 279"/>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panose="020B0604020202020204" pitchFamily="34" charset="0"/>
              <a:buChar char="•"/>
            </a:pPr>
            <a:r>
              <a:rPr lang="en" dirty="0"/>
              <a:t>Demodulation software used is designed to run on a linux-based system</a:t>
            </a:r>
          </a:p>
          <a:p>
            <a:pPr marL="514350" lvl="0" indent="-285750" rtl="0">
              <a:spcBef>
                <a:spcPts val="0"/>
              </a:spcBef>
              <a:spcAft>
                <a:spcPts val="1000"/>
              </a:spcAft>
              <a:buFont typeface="Arial" panose="020B0604020202020204" pitchFamily="34" charset="0"/>
              <a:buChar char="•"/>
            </a:pPr>
            <a:r>
              <a:rPr lang="en" dirty="0"/>
              <a:t>PiAware runs on linux-based machines (Ubuntu, Raspbian)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lgn="ctr" rtl="0">
              <a:spcBef>
                <a:spcPts val="0"/>
              </a:spcBef>
              <a:buNone/>
            </a:pPr>
            <a:endParaRPr/>
          </a:p>
          <a:p>
            <a:pPr lvl="0">
              <a:spcBef>
                <a:spcPts val="0"/>
              </a:spcBef>
              <a:buNone/>
            </a:pPr>
            <a:r>
              <a:rPr lang="en"/>
              <a:t>Ground Station</a:t>
            </a:r>
          </a:p>
        </p:txBody>
      </p:sp>
      <p:sp>
        <p:nvSpPr>
          <p:cNvPr id="285" name="Shape 28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panose="020B0604020202020204" pitchFamily="34" charset="0"/>
              <a:buChar char="•"/>
            </a:pPr>
            <a:r>
              <a:rPr lang="en" dirty="0"/>
              <a:t>Makes use of services from FlightAware</a:t>
            </a:r>
          </a:p>
          <a:p>
            <a:pPr marL="514350" lvl="0" indent="-285750" rtl="0">
              <a:spcBef>
                <a:spcPts val="0"/>
              </a:spcBef>
              <a:spcAft>
                <a:spcPts val="1000"/>
              </a:spcAft>
              <a:buFont typeface="Arial" panose="020B0604020202020204" pitchFamily="34" charset="0"/>
              <a:buChar char="•"/>
            </a:pPr>
            <a:r>
              <a:rPr lang="en" dirty="0"/>
              <a:t>Multilateration (MLAT)</a:t>
            </a:r>
          </a:p>
          <a:p>
            <a:pPr marL="514350" lvl="0" indent="-285750" rtl="0">
              <a:spcBef>
                <a:spcPts val="0"/>
              </a:spcBef>
              <a:spcAft>
                <a:spcPts val="1000"/>
              </a:spcAft>
              <a:buFont typeface="Arial" panose="020B0604020202020204" pitchFamily="34" charset="0"/>
              <a:buChar char="•"/>
            </a:pPr>
            <a:r>
              <a:rPr lang="en" dirty="0"/>
              <a:t>Interpretation of messages</a:t>
            </a:r>
          </a:p>
          <a:p>
            <a:pPr marL="514350" lvl="0" indent="-285750" rtl="0">
              <a:spcBef>
                <a:spcPts val="0"/>
              </a:spcBef>
              <a:spcAft>
                <a:spcPts val="1000"/>
              </a:spcAft>
              <a:buFont typeface="Arial" panose="020B0604020202020204" pitchFamily="34" charset="0"/>
              <a:buChar char="•"/>
            </a:pPr>
            <a:r>
              <a:rPr lang="en" dirty="0"/>
              <a:t>Decides whether or not to upload to FlightAware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Demodulation Software</a:t>
            </a:r>
          </a:p>
        </p:txBody>
      </p:sp>
      <p:sp>
        <p:nvSpPr>
          <p:cNvPr id="291" name="Shape 29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panose="020B0604020202020204" pitchFamily="34" charset="0"/>
              <a:buChar char="•"/>
            </a:pPr>
            <a:r>
              <a:rPr lang="en" dirty="0"/>
              <a:t>Dump1090/Dump978</a:t>
            </a:r>
          </a:p>
          <a:p>
            <a:pPr marL="514350" lvl="0" indent="-285750" rtl="0">
              <a:spcBef>
                <a:spcPts val="0"/>
              </a:spcBef>
              <a:spcAft>
                <a:spcPts val="1000"/>
              </a:spcAft>
              <a:buFont typeface="Arial" panose="020B0604020202020204" pitchFamily="34" charset="0"/>
              <a:buChar char="•"/>
            </a:pPr>
            <a:r>
              <a:rPr lang="en" dirty="0"/>
              <a:t>Software on-board will simply demodulate, parse (remove unneeded data), and repeat to ground station</a:t>
            </a:r>
          </a:p>
          <a:p>
            <a:pPr marL="514350" lvl="0" indent="-285750" rtl="0">
              <a:spcBef>
                <a:spcPts val="0"/>
              </a:spcBef>
              <a:spcAft>
                <a:spcPts val="1000"/>
              </a:spcAft>
              <a:buFont typeface="Arial" panose="020B0604020202020204" pitchFamily="34" charset="0"/>
              <a:buChar char="•"/>
            </a:pPr>
            <a:r>
              <a:rPr lang="en" dirty="0"/>
              <a:t>Decodes a variety of message formats including DF17 (ADS-B)</a:t>
            </a:r>
          </a:p>
          <a:p>
            <a:pPr marL="514350" lvl="0" indent="-285750">
              <a:spcBef>
                <a:spcPts val="0"/>
              </a:spcBef>
              <a:spcAft>
                <a:spcPts val="1000"/>
              </a:spcAft>
              <a:buFont typeface="Arial" panose="020B0604020202020204" pitchFamily="34" charset="0"/>
              <a:buChar char="•"/>
            </a:pPr>
            <a:r>
              <a:rPr lang="en" dirty="0"/>
              <a:t>Features 24-bit Cyclic Redundancy Check (CRC) for error correction (</a:t>
            </a:r>
            <a:r>
              <a:rPr lang="en" b="1" i="1" dirty="0"/>
              <a:t>Very </a:t>
            </a:r>
            <a:r>
              <a:rPr lang="en" dirty="0"/>
              <a:t>important to have correct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Advisor</a:t>
            </a:r>
          </a:p>
        </p:txBody>
      </p:sp>
      <p:sp>
        <p:nvSpPr>
          <p:cNvPr id="94" name="Shape 94"/>
          <p:cNvSpPr txBox="1">
            <a:spLocks noGrp="1"/>
          </p:cNvSpPr>
          <p:nvPr>
            <p:ph type="body" idx="2"/>
          </p:nvPr>
        </p:nvSpPr>
        <p:spPr>
          <a:xfrm>
            <a:off x="4025450" y="1971237"/>
            <a:ext cx="3999900" cy="2710199"/>
          </a:xfrm>
          <a:prstGeom prst="rect">
            <a:avLst/>
          </a:prstGeom>
        </p:spPr>
        <p:txBody>
          <a:bodyPr lIns="91425" tIns="91425" rIns="91425" bIns="91425" anchor="ctr" anchorCtr="0">
            <a:noAutofit/>
          </a:bodyPr>
          <a:lstStyle/>
          <a:p>
            <a:pPr lvl="0" rtl="0">
              <a:lnSpc>
                <a:spcPct val="100000"/>
              </a:lnSpc>
              <a:spcBef>
                <a:spcPts val="0"/>
              </a:spcBef>
              <a:spcAft>
                <a:spcPts val="0"/>
              </a:spcAft>
              <a:buNone/>
            </a:pPr>
            <a:r>
              <a:rPr lang="en" sz="1200">
                <a:solidFill>
                  <a:srgbClr val="000000"/>
                </a:solidFill>
              </a:rPr>
              <a:t>Dr. J.W. Bruce</a:t>
            </a:r>
          </a:p>
          <a:p>
            <a:pPr marL="0" lvl="0" indent="0" rtl="0">
              <a:spcBef>
                <a:spcPts val="0"/>
              </a:spcBef>
              <a:spcAft>
                <a:spcPts val="0"/>
              </a:spcAft>
              <a:buNone/>
            </a:pPr>
            <a:r>
              <a:rPr lang="en" sz="1100">
                <a:solidFill>
                  <a:srgbClr val="4F4635"/>
                </a:solidFill>
              </a:rPr>
              <a:t> Associate Professor</a:t>
            </a:r>
          </a:p>
          <a:p>
            <a:pPr marL="0" lvl="0" indent="0" rtl="0">
              <a:spcBef>
                <a:spcPts val="0"/>
              </a:spcBef>
              <a:spcAft>
                <a:spcPts val="0"/>
              </a:spcAft>
              <a:buNone/>
            </a:pPr>
            <a:r>
              <a:rPr lang="en" sz="1100">
                <a:solidFill>
                  <a:srgbClr val="4F4635"/>
                </a:solidFill>
              </a:rPr>
              <a:t> Mississippi State University</a:t>
            </a:r>
          </a:p>
          <a:p>
            <a:pPr marL="457200" lvl="0" indent="-298450" rtl="0">
              <a:spcBef>
                <a:spcPts val="0"/>
              </a:spcBef>
              <a:spcAft>
                <a:spcPts val="0"/>
              </a:spcAft>
              <a:buClr>
                <a:srgbClr val="4F4635"/>
              </a:buClr>
              <a:buSzPct val="100000"/>
            </a:pPr>
            <a:r>
              <a:rPr lang="en" sz="1100">
                <a:solidFill>
                  <a:srgbClr val="4F4635"/>
                </a:solidFill>
              </a:rPr>
              <a:t>Ph.D., Electrical Engineering, University of Nevada Las Vegas, 2000</a:t>
            </a:r>
          </a:p>
          <a:p>
            <a:pPr marL="457200" lvl="0" indent="-298450" rtl="0">
              <a:spcBef>
                <a:spcPts val="0"/>
              </a:spcBef>
              <a:spcAft>
                <a:spcPts val="0"/>
              </a:spcAft>
              <a:buClr>
                <a:srgbClr val="4F4635"/>
              </a:buClr>
              <a:buSzPct val="100000"/>
            </a:pPr>
            <a:r>
              <a:rPr lang="en" sz="1100">
                <a:solidFill>
                  <a:srgbClr val="4F4635"/>
                </a:solidFill>
              </a:rPr>
              <a:t>M.S., Electrical Engineering, Georgia Institute of Technology, 1993</a:t>
            </a:r>
          </a:p>
          <a:p>
            <a:pPr marL="457200" lvl="0" indent="-298450" rtl="0">
              <a:spcBef>
                <a:spcPts val="0"/>
              </a:spcBef>
              <a:spcAft>
                <a:spcPts val="0"/>
              </a:spcAft>
              <a:buClr>
                <a:srgbClr val="4F4635"/>
              </a:buClr>
              <a:buSzPct val="100000"/>
            </a:pPr>
            <a:r>
              <a:rPr lang="en" sz="1100">
                <a:solidFill>
                  <a:srgbClr val="4F4635"/>
                </a:solidFill>
              </a:rPr>
              <a:t>B.S., Electrical Engineering, The University of Alabama in Huntsville, 1991</a:t>
            </a:r>
          </a:p>
          <a:p>
            <a:pPr lvl="0" indent="457200">
              <a:lnSpc>
                <a:spcPct val="100000"/>
              </a:lnSpc>
              <a:spcBef>
                <a:spcPts val="0"/>
              </a:spcBef>
              <a:spcAft>
                <a:spcPts val="0"/>
              </a:spcAft>
              <a:buNone/>
            </a:pPr>
            <a:r>
              <a:rPr lang="en" sz="1200">
                <a:solidFill>
                  <a:srgbClr val="000000"/>
                </a:solidFill>
              </a:rPr>
              <a:t> </a:t>
            </a:r>
          </a:p>
        </p:txBody>
      </p:sp>
      <p:pic>
        <p:nvPicPr>
          <p:cNvPr id="95" name="Shape 95"/>
          <p:cNvPicPr preferRelativeResize="0"/>
          <p:nvPr/>
        </p:nvPicPr>
        <p:blipFill>
          <a:blip r:embed="rId3">
            <a:alphaModFix/>
          </a:blip>
          <a:stretch>
            <a:fillRect/>
          </a:stretch>
        </p:blipFill>
        <p:spPr>
          <a:xfrm>
            <a:off x="1206200" y="1839625"/>
            <a:ext cx="2064874" cy="2973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98250" y="16350"/>
            <a:ext cx="8826600" cy="485400"/>
          </a:xfrm>
          <a:prstGeom prst="rect">
            <a:avLst/>
          </a:prstGeom>
        </p:spPr>
        <p:txBody>
          <a:bodyPr lIns="91425" tIns="91425" rIns="91425" bIns="91425" anchor="ctr" anchorCtr="0">
            <a:noAutofit/>
          </a:bodyPr>
          <a:lstStyle/>
          <a:p>
            <a:pPr lvl="0">
              <a:spcBef>
                <a:spcPts val="0"/>
              </a:spcBef>
              <a:buNone/>
            </a:pPr>
            <a:r>
              <a:rPr lang="en"/>
              <a:t>Display and Alerts (User Interface)</a:t>
            </a:r>
          </a:p>
        </p:txBody>
      </p:sp>
      <p:pic>
        <p:nvPicPr>
          <p:cNvPr id="297" name="Shape 297" descr="UserInterface.jpg"/>
          <p:cNvPicPr preferRelativeResize="0"/>
          <p:nvPr/>
        </p:nvPicPr>
        <p:blipFill>
          <a:blip r:embed="rId3">
            <a:alphaModFix/>
          </a:blip>
          <a:stretch>
            <a:fillRect/>
          </a:stretch>
        </p:blipFill>
        <p:spPr>
          <a:xfrm>
            <a:off x="0" y="477101"/>
            <a:ext cx="9144001" cy="46663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Design Plan</a:t>
            </a:r>
          </a:p>
        </p:txBody>
      </p:sp>
      <p:sp>
        <p:nvSpPr>
          <p:cNvPr id="303" name="Shape 303"/>
          <p:cNvSpPr txBox="1">
            <a:spLocks noGrp="1"/>
          </p:cNvSpPr>
          <p:nvPr>
            <p:ph type="body" idx="1"/>
          </p:nvPr>
        </p:nvSpPr>
        <p:spPr>
          <a:xfrm>
            <a:off x="460950" y="1908275"/>
            <a:ext cx="8222100" cy="2952900"/>
          </a:xfrm>
          <a:prstGeom prst="rect">
            <a:avLst/>
          </a:prstGeom>
        </p:spPr>
        <p:txBody>
          <a:bodyPr lIns="91425" tIns="91425" rIns="91425" bIns="91425" anchor="t" anchorCtr="0">
            <a:noAutofit/>
          </a:bodyPr>
          <a:lstStyle/>
          <a:p>
            <a:pPr marL="514350" lvl="0" indent="-285750" rtl="0">
              <a:lnSpc>
                <a:spcPct val="100000"/>
              </a:lnSpc>
              <a:spcBef>
                <a:spcPts val="0"/>
              </a:spcBef>
              <a:spcAft>
                <a:spcPts val="1200"/>
              </a:spcAft>
              <a:buFont typeface="Arial" panose="020B0604020202020204" pitchFamily="34" charset="0"/>
              <a:buChar char="•"/>
            </a:pPr>
            <a:r>
              <a:rPr lang="en" dirty="0"/>
              <a:t>Test everything through Transmission Control Protocol (TCP) sockets </a:t>
            </a:r>
          </a:p>
          <a:p>
            <a:pPr marL="514350" lvl="0" indent="-285750" rtl="0">
              <a:lnSpc>
                <a:spcPct val="100000"/>
              </a:lnSpc>
              <a:spcBef>
                <a:spcPts val="0"/>
              </a:spcBef>
              <a:spcAft>
                <a:spcPts val="1200"/>
              </a:spcAft>
              <a:buFont typeface="Arial" panose="020B0604020202020204" pitchFamily="34" charset="0"/>
              <a:buChar char="•"/>
            </a:pPr>
            <a:r>
              <a:rPr lang="en" dirty="0"/>
              <a:t>Use simulation software to test possible flight conditions before implementation </a:t>
            </a:r>
          </a:p>
          <a:p>
            <a:pPr marL="514350" lvl="0" indent="-285750" rtl="0">
              <a:lnSpc>
                <a:spcPct val="100000"/>
              </a:lnSpc>
              <a:spcBef>
                <a:spcPts val="0"/>
              </a:spcBef>
              <a:spcAft>
                <a:spcPts val="1200"/>
              </a:spcAft>
              <a:buFont typeface="Arial" panose="020B0604020202020204" pitchFamily="34" charset="0"/>
              <a:buChar char="•"/>
            </a:pPr>
            <a:r>
              <a:rPr lang="en" dirty="0"/>
              <a:t>Simulation data will feed to “on-board module” which will feed to the ground station.</a:t>
            </a:r>
          </a:p>
          <a:p>
            <a:pPr marL="514350" lvl="0" indent="-285750" rtl="0">
              <a:lnSpc>
                <a:spcPct val="100000"/>
              </a:lnSpc>
              <a:spcBef>
                <a:spcPts val="0"/>
              </a:spcBef>
              <a:spcAft>
                <a:spcPts val="1200"/>
              </a:spcAft>
              <a:buFont typeface="Arial" panose="020B0604020202020204" pitchFamily="34" charset="0"/>
              <a:buChar char="•"/>
            </a:pPr>
            <a:r>
              <a:rPr lang="en" dirty="0"/>
              <a:t>Modular testing</a:t>
            </a:r>
          </a:p>
          <a:p>
            <a:pPr marL="514350" lvl="0" indent="-285750" rtl="0">
              <a:lnSpc>
                <a:spcPct val="150000"/>
              </a:lnSpc>
              <a:spcBef>
                <a:spcPts val="0"/>
              </a:spcBef>
              <a:buFont typeface="Arial" panose="020B0604020202020204" pitchFamily="34" charset="0"/>
              <a:buChar char="•"/>
            </a:pPr>
            <a:r>
              <a:rPr lang="en" dirty="0"/>
              <a:t>Weekly goals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98250" y="16350"/>
            <a:ext cx="8826600" cy="639600"/>
          </a:xfrm>
          <a:prstGeom prst="rect">
            <a:avLst/>
          </a:prstGeom>
        </p:spPr>
        <p:txBody>
          <a:bodyPr lIns="91425" tIns="91425" rIns="91425" bIns="91425" anchor="ctr" anchorCtr="0">
            <a:noAutofit/>
          </a:bodyPr>
          <a:lstStyle/>
          <a:p>
            <a:pPr lvl="0" rtl="0">
              <a:spcBef>
                <a:spcPts val="0"/>
              </a:spcBef>
              <a:buNone/>
            </a:pPr>
            <a:r>
              <a:rPr lang="en"/>
              <a:t>Testing Diagram</a:t>
            </a:r>
          </a:p>
        </p:txBody>
      </p:sp>
      <p:pic>
        <p:nvPicPr>
          <p:cNvPr id="309" name="Shape 309" descr="Testing Diagram.pn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Timeline</a:t>
            </a:r>
          </a:p>
        </p:txBody>
      </p:sp>
      <p:sp>
        <p:nvSpPr>
          <p:cNvPr id="315" name="Shape 31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spcAft>
                <a:spcPts val="0"/>
              </a:spcAft>
              <a:buNone/>
            </a:pPr>
            <a:endParaRPr sz="1000">
              <a:solidFill>
                <a:srgbClr val="000000"/>
              </a:solidFill>
              <a:latin typeface="Arial"/>
              <a:ea typeface="Arial"/>
              <a:cs typeface="Arial"/>
              <a:sym typeface="Arial"/>
            </a:endParaRPr>
          </a:p>
          <a:p>
            <a:pPr lvl="0">
              <a:spcBef>
                <a:spcPts val="0"/>
              </a:spcBef>
              <a:buNone/>
            </a:pPr>
            <a:endParaRPr/>
          </a:p>
        </p:txBody>
      </p:sp>
      <p:graphicFrame>
        <p:nvGraphicFramePr>
          <p:cNvPr id="316" name="Shape 316"/>
          <p:cNvGraphicFramePr/>
          <p:nvPr>
            <p:extLst>
              <p:ext uri="{D42A27DB-BD31-4B8C-83A1-F6EECF244321}">
                <p14:modId xmlns:p14="http://schemas.microsoft.com/office/powerpoint/2010/main" val="2707902792"/>
              </p:ext>
            </p:extLst>
          </p:nvPr>
        </p:nvGraphicFramePr>
        <p:xfrm>
          <a:off x="870887" y="1873375"/>
          <a:ext cx="7296725" cy="2500961"/>
        </p:xfrm>
        <a:graphic>
          <a:graphicData uri="http://schemas.openxmlformats.org/drawingml/2006/table">
            <a:tbl>
              <a:tblPr>
                <a:noFill/>
                <a:tableStyleId>{890F6BF1-69B1-4DB5-9C12-1F75A31AC93A}</a:tableStyleId>
              </a:tblPr>
              <a:tblGrid>
                <a:gridCol w="1571825"/>
                <a:gridCol w="1007300"/>
                <a:gridCol w="1049050"/>
                <a:gridCol w="951300"/>
                <a:gridCol w="1128650"/>
                <a:gridCol w="1588600"/>
              </a:tblGrid>
              <a:tr h="482575">
                <a:tc>
                  <a:txBody>
                    <a:bodyPr/>
                    <a:lstStyle/>
                    <a:p>
                      <a:pPr lvl="0" rtl="0">
                        <a:lnSpc>
                          <a:spcPct val="115000"/>
                        </a:lnSpc>
                        <a:spcBef>
                          <a:spcPts val="0"/>
                        </a:spcBef>
                        <a:buNone/>
                      </a:pPr>
                      <a:endParaRPr b="1" dirty="0">
                        <a:solidFill>
                          <a:schemeClr val="bg2"/>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 b="1">
                          <a:solidFill>
                            <a:schemeClr val="bg2"/>
                          </a:solidFill>
                          <a:latin typeface="Roboto"/>
                          <a:ea typeface="Roboto"/>
                          <a:cs typeface="Roboto"/>
                          <a:sym typeface="Roboto"/>
                        </a:rPr>
                        <a:t>August</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 b="1">
                          <a:solidFill>
                            <a:schemeClr val="bg2"/>
                          </a:solidFill>
                          <a:latin typeface="Roboto"/>
                          <a:ea typeface="Roboto"/>
                          <a:cs typeface="Roboto"/>
                          <a:sym typeface="Roboto"/>
                        </a:rPr>
                        <a:t>September</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 b="1">
                          <a:solidFill>
                            <a:schemeClr val="bg2"/>
                          </a:solidFill>
                          <a:latin typeface="Roboto"/>
                          <a:ea typeface="Roboto"/>
                          <a:cs typeface="Roboto"/>
                          <a:sym typeface="Roboto"/>
                        </a:rPr>
                        <a:t>October</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 b="1">
                          <a:solidFill>
                            <a:schemeClr val="bg2"/>
                          </a:solidFill>
                          <a:latin typeface="Roboto"/>
                          <a:ea typeface="Roboto"/>
                          <a:cs typeface="Roboto"/>
                          <a:sym typeface="Roboto"/>
                        </a:rPr>
                        <a:t>November</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r>
                        <a:rPr lang="en" b="1" dirty="0">
                          <a:solidFill>
                            <a:schemeClr val="bg2"/>
                          </a:solidFill>
                          <a:latin typeface="Roboto"/>
                          <a:ea typeface="Roboto"/>
                          <a:cs typeface="Roboto"/>
                          <a:sym typeface="Roboto"/>
                        </a:rPr>
                        <a:t>December</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82575">
                <a:tc>
                  <a:txBody>
                    <a:bodyPr/>
                    <a:lstStyle/>
                    <a:p>
                      <a:pPr lvl="0" rtl="0">
                        <a:lnSpc>
                          <a:spcPct val="115000"/>
                        </a:lnSpc>
                        <a:spcBef>
                          <a:spcPts val="0"/>
                        </a:spcBef>
                        <a:buNone/>
                      </a:pPr>
                      <a:r>
                        <a:rPr lang="en" b="1">
                          <a:solidFill>
                            <a:schemeClr val="bg2"/>
                          </a:solidFill>
                          <a:latin typeface="Roboto"/>
                          <a:ea typeface="Roboto"/>
                          <a:cs typeface="Roboto"/>
                          <a:sym typeface="Roboto"/>
                        </a:rPr>
                        <a:t>Research</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FF"/>
                    </a:solidFill>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FF"/>
                    </a:solidFill>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82575">
                <a:tc>
                  <a:txBody>
                    <a:bodyPr/>
                    <a:lstStyle/>
                    <a:p>
                      <a:pPr lvl="0" rtl="0">
                        <a:lnSpc>
                          <a:spcPct val="115000"/>
                        </a:lnSpc>
                        <a:spcBef>
                          <a:spcPts val="0"/>
                        </a:spcBef>
                        <a:buNone/>
                      </a:pPr>
                      <a:r>
                        <a:rPr lang="en" b="1">
                          <a:solidFill>
                            <a:schemeClr val="bg2"/>
                          </a:solidFill>
                          <a:latin typeface="Roboto"/>
                          <a:ea typeface="Roboto"/>
                          <a:cs typeface="Roboto"/>
                          <a:sym typeface="Roboto"/>
                        </a:rPr>
                        <a:t>Prototyping and Software</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00"/>
                    </a:solidFill>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82575">
                <a:tc>
                  <a:txBody>
                    <a:bodyPr/>
                    <a:lstStyle/>
                    <a:p>
                      <a:pPr lvl="0" rtl="0">
                        <a:lnSpc>
                          <a:spcPct val="115000"/>
                        </a:lnSpc>
                        <a:spcBef>
                          <a:spcPts val="0"/>
                        </a:spcBef>
                        <a:buNone/>
                      </a:pPr>
                      <a:r>
                        <a:rPr lang="en" b="1">
                          <a:solidFill>
                            <a:schemeClr val="bg2"/>
                          </a:solidFill>
                          <a:latin typeface="Roboto"/>
                          <a:ea typeface="Roboto"/>
                          <a:cs typeface="Roboto"/>
                          <a:sym typeface="Roboto"/>
                        </a:rPr>
                        <a:t>Testing and Debugging</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9900FF"/>
                    </a:solidFill>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r>
              <a:tr h="482575">
                <a:tc>
                  <a:txBody>
                    <a:bodyPr/>
                    <a:lstStyle/>
                    <a:p>
                      <a:pPr lvl="0" rtl="0">
                        <a:lnSpc>
                          <a:spcPct val="115000"/>
                        </a:lnSpc>
                        <a:spcBef>
                          <a:spcPts val="0"/>
                        </a:spcBef>
                        <a:buNone/>
                      </a:pPr>
                      <a:r>
                        <a:rPr lang="en" b="1" dirty="0">
                          <a:solidFill>
                            <a:schemeClr val="bg2"/>
                          </a:solidFill>
                          <a:latin typeface="Roboto"/>
                          <a:ea typeface="Roboto"/>
                          <a:cs typeface="Roboto"/>
                          <a:sym typeface="Roboto"/>
                        </a:rPr>
                        <a:t>Final Design Changes</a:t>
                      </a: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lnSpc>
                          <a:spcPct val="115000"/>
                        </a:lnSpc>
                        <a:spcBef>
                          <a:spcPts val="0"/>
                        </a:spcBef>
                        <a:buNone/>
                      </a:pPr>
                      <a:endParaRPr/>
                    </a:p>
                  </a:txBody>
                  <a:tcPr marL="28575" marR="28575" marT="19050" marB="19050" anchor="b">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FF00"/>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Progress</a:t>
            </a:r>
          </a:p>
        </p:txBody>
      </p:sp>
      <p:sp>
        <p:nvSpPr>
          <p:cNvPr id="322" name="Shape 32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514350" lvl="0" indent="-285750" rtl="0">
              <a:lnSpc>
                <a:spcPct val="115000"/>
              </a:lnSpc>
              <a:spcBef>
                <a:spcPts val="0"/>
              </a:spcBef>
              <a:spcAft>
                <a:spcPts val="1000"/>
              </a:spcAft>
              <a:buFont typeface="Arial" panose="020B0604020202020204" pitchFamily="34" charset="0"/>
              <a:buChar char="•"/>
            </a:pPr>
            <a:r>
              <a:rPr lang="en" dirty="0"/>
              <a:t>Ordered parts</a:t>
            </a:r>
          </a:p>
          <a:p>
            <a:pPr marL="514350" lvl="0" indent="-285750" rtl="0">
              <a:lnSpc>
                <a:spcPct val="115000"/>
              </a:lnSpc>
              <a:spcBef>
                <a:spcPts val="0"/>
              </a:spcBef>
              <a:spcAft>
                <a:spcPts val="1000"/>
              </a:spcAft>
              <a:buFont typeface="Arial" panose="020B0604020202020204" pitchFamily="34" charset="0"/>
              <a:buChar char="•"/>
            </a:pPr>
            <a:r>
              <a:rPr lang="en" dirty="0"/>
              <a:t>Able to receive signals on 1090 and 978, and send raw data packets through a TCP connection simulating the air-to-ground datalink. (From RPi to Laptop)</a:t>
            </a:r>
          </a:p>
          <a:p>
            <a:pPr marL="514350" lvl="0" indent="-285750">
              <a:lnSpc>
                <a:spcPct val="115000"/>
              </a:lnSpc>
              <a:spcBef>
                <a:spcPts val="0"/>
              </a:spcBef>
              <a:spcAft>
                <a:spcPts val="1000"/>
              </a:spcAft>
              <a:buFont typeface="Arial" panose="020B0604020202020204" pitchFamily="34" charset="0"/>
              <a:buChar char="•"/>
            </a:pPr>
            <a:r>
              <a:rPr lang="en" dirty="0"/>
              <a:t>Mostly researching, it’s a broad field.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References</a:t>
            </a:r>
          </a:p>
        </p:txBody>
      </p:sp>
      <p:sp>
        <p:nvSpPr>
          <p:cNvPr id="328" name="Shape 32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228600" lvl="0" rtl="0">
              <a:spcBef>
                <a:spcPts val="0"/>
              </a:spcBef>
              <a:spcAft>
                <a:spcPts val="0"/>
              </a:spcAft>
              <a:buNone/>
            </a:pPr>
            <a:r>
              <a:rPr lang="en" sz="1100">
                <a:solidFill>
                  <a:srgbClr val="000000"/>
                </a:solidFill>
                <a:latin typeface="Arial"/>
                <a:ea typeface="Arial"/>
                <a:cs typeface="Arial"/>
                <a:sym typeface="Arial"/>
              </a:rPr>
              <a:t>[1]"A320 collision heightens UAV safety concerns", Flightglobal.com, 2016. [Online]. Available: https://www.flightglobal.com/news/articles/a320-collision-heightens-uav-safety-concerns-424419/. [Accessed: 30- Aug- 2016].</a:t>
            </a:r>
          </a:p>
          <a:p>
            <a:pPr marL="228600" lvl="0">
              <a:spcBef>
                <a:spcPts val="0"/>
              </a:spcBef>
              <a:spcAft>
                <a:spcPts val="0"/>
              </a:spcAft>
              <a:buNone/>
            </a:pPr>
            <a:r>
              <a:rPr lang="en" sz="1100">
                <a:solidFill>
                  <a:srgbClr val="000000"/>
                </a:solidFill>
                <a:latin typeface="Arial"/>
                <a:ea typeface="Arial"/>
                <a:cs typeface="Arial"/>
                <a:sym typeface="Arial"/>
              </a:rPr>
              <a:t>[2]"Realtek", </a:t>
            </a:r>
            <a:r>
              <a:rPr lang="en" sz="1100" i="1">
                <a:solidFill>
                  <a:srgbClr val="000000"/>
                </a:solidFill>
                <a:latin typeface="Arial"/>
                <a:ea typeface="Arial"/>
                <a:cs typeface="Arial"/>
                <a:sym typeface="Arial"/>
              </a:rPr>
              <a:t>Realtek.com.tw</a:t>
            </a:r>
            <a:r>
              <a:rPr lang="en" sz="1100">
                <a:solidFill>
                  <a:srgbClr val="000000"/>
                </a:solidFill>
                <a:latin typeface="Arial"/>
                <a:ea typeface="Arial"/>
                <a:cs typeface="Arial"/>
                <a:sym typeface="Arial"/>
              </a:rPr>
              <a:t>, 2016. [Online]. Available: http://www.realtek.com.tw/products/productsView.aspx?Langid=1&amp;PFid=35&amp;Level=4&amp;Conn=3&amp;ProdID=257. [Accessed: 06- Oct- 2016].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460950" y="2065350"/>
            <a:ext cx="8222100" cy="1012800"/>
          </a:xfrm>
          <a:prstGeom prst="rect">
            <a:avLst/>
          </a:prstGeom>
        </p:spPr>
        <p:txBody>
          <a:bodyPr lIns="91425" tIns="91425" rIns="91425" bIns="91425" anchor="ctr" anchorCtr="0">
            <a:noAutofit/>
          </a:bodyPr>
          <a:lstStyle/>
          <a:p>
            <a:pPr lvl="0" algn="ctr">
              <a:spcBef>
                <a:spcPts val="0"/>
              </a:spcBef>
              <a:buNone/>
            </a:pPr>
            <a:r>
              <a:rPr lang="en" sz="7200"/>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Problem Statement</a:t>
            </a:r>
          </a:p>
        </p:txBody>
      </p:sp>
      <p:sp>
        <p:nvSpPr>
          <p:cNvPr id="101" name="Shape 101"/>
          <p:cNvSpPr txBox="1">
            <a:spLocks noGrp="1"/>
          </p:cNvSpPr>
          <p:nvPr>
            <p:ph type="body" idx="1"/>
          </p:nvPr>
        </p:nvSpPr>
        <p:spPr>
          <a:xfrm>
            <a:off x="471900" y="1906000"/>
            <a:ext cx="8222100" cy="2723400"/>
          </a:xfrm>
          <a:prstGeom prst="rect">
            <a:avLst/>
          </a:prstGeom>
        </p:spPr>
        <p:txBody>
          <a:bodyPr lIns="91425" tIns="91425" rIns="91425" bIns="91425" anchor="t" anchorCtr="0">
            <a:noAutofit/>
          </a:bodyPr>
          <a:lstStyle/>
          <a:p>
            <a:pPr marL="514350" lvl="0" indent="-285750" rtl="0">
              <a:lnSpc>
                <a:spcPct val="115000"/>
              </a:lnSpc>
              <a:spcBef>
                <a:spcPts val="1000"/>
              </a:spcBef>
              <a:spcAft>
                <a:spcPts val="0"/>
              </a:spcAft>
              <a:buFont typeface="Arial" panose="020B0604020202020204" pitchFamily="34" charset="0"/>
              <a:buChar char="•"/>
            </a:pPr>
            <a:r>
              <a:rPr lang="en" dirty="0">
                <a:latin typeface="Arial"/>
                <a:ea typeface="Arial"/>
                <a:cs typeface="Arial"/>
                <a:sym typeface="Arial"/>
              </a:rPr>
              <a:t>During a nine month period, November 2014 to August 2015, the FAA reported 764 UAV sightings where the UAV compromised the safety of the aircraft [1].</a:t>
            </a:r>
          </a:p>
          <a:p>
            <a:pPr marL="514350" lvl="0" indent="-285750" rtl="0">
              <a:lnSpc>
                <a:spcPct val="115000"/>
              </a:lnSpc>
              <a:spcBef>
                <a:spcPts val="1000"/>
              </a:spcBef>
              <a:spcAft>
                <a:spcPts val="0"/>
              </a:spcAft>
              <a:buFont typeface="Arial" panose="020B0604020202020204" pitchFamily="34" charset="0"/>
              <a:buChar char="•"/>
            </a:pPr>
            <a:r>
              <a:rPr lang="en" dirty="0">
                <a:latin typeface="Arial"/>
                <a:ea typeface="Arial"/>
                <a:cs typeface="Arial"/>
                <a:sym typeface="Arial"/>
              </a:rPr>
              <a:t>UAS operators do not have to go through any safety training or certification before being allowed to operate a UAV.</a:t>
            </a:r>
          </a:p>
          <a:p>
            <a:pPr marL="514350" lvl="0" indent="-285750" rtl="0">
              <a:lnSpc>
                <a:spcPct val="115000"/>
              </a:lnSpc>
              <a:spcBef>
                <a:spcPts val="1000"/>
              </a:spcBef>
              <a:spcAft>
                <a:spcPts val="0"/>
              </a:spcAft>
              <a:buFont typeface="Arial" panose="020B0604020202020204" pitchFamily="34" charset="0"/>
              <a:buChar char="•"/>
            </a:pPr>
            <a:r>
              <a:rPr lang="en" dirty="0">
                <a:latin typeface="Arial"/>
                <a:ea typeface="Arial"/>
                <a:cs typeface="Arial"/>
                <a:sym typeface="Arial"/>
              </a:rPr>
              <a:t>Recent FAA rules allow for a UAV to fly above 400 ft. through a waiver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Solution</a:t>
            </a:r>
          </a:p>
        </p:txBody>
      </p:sp>
      <p:sp>
        <p:nvSpPr>
          <p:cNvPr id="107" name="Shape 107"/>
          <p:cNvSpPr txBox="1">
            <a:spLocks noGrp="1"/>
          </p:cNvSpPr>
          <p:nvPr>
            <p:ph type="body" idx="1"/>
          </p:nvPr>
        </p:nvSpPr>
        <p:spPr>
          <a:xfrm>
            <a:off x="471900" y="2256875"/>
            <a:ext cx="8222100" cy="2372700"/>
          </a:xfrm>
          <a:prstGeom prst="rect">
            <a:avLst/>
          </a:prstGeom>
        </p:spPr>
        <p:txBody>
          <a:bodyPr lIns="91425" tIns="91425" rIns="91425" bIns="91425" anchor="t" anchorCtr="0">
            <a:noAutofit/>
          </a:bodyPr>
          <a:lstStyle/>
          <a:p>
            <a:pPr marL="514350" lvl="0" indent="-285750">
              <a:lnSpc>
                <a:spcPct val="200000"/>
              </a:lnSpc>
              <a:spcBef>
                <a:spcPts val="1000"/>
              </a:spcBef>
              <a:spcAft>
                <a:spcPts val="1000"/>
              </a:spcAft>
              <a:buFont typeface="Arial" panose="020B0604020202020204" pitchFamily="34" charset="0"/>
              <a:buChar char="•"/>
            </a:pPr>
            <a:r>
              <a:rPr lang="en" dirty="0"/>
              <a:t>Provide UAVs the ability to map and track nearby air traffic.</a:t>
            </a:r>
          </a:p>
          <a:p>
            <a:pPr marL="514350" lvl="0" indent="-285750">
              <a:lnSpc>
                <a:spcPct val="200000"/>
              </a:lnSpc>
              <a:spcBef>
                <a:spcPts val="1000"/>
              </a:spcBef>
              <a:spcAft>
                <a:spcPts val="1000"/>
              </a:spcAft>
              <a:buFont typeface="Arial" panose="020B0604020202020204" pitchFamily="34" charset="0"/>
              <a:buChar char="•"/>
            </a:pPr>
            <a:r>
              <a:rPr lang="en" dirty="0"/>
              <a:t>Create a device that can be easily attached to any UAV.</a:t>
            </a:r>
          </a:p>
          <a:p>
            <a:pPr marL="514350" lvl="0" indent="-285750">
              <a:lnSpc>
                <a:spcPct val="200000"/>
              </a:lnSpc>
              <a:spcBef>
                <a:spcPts val="1000"/>
              </a:spcBef>
              <a:spcAft>
                <a:spcPts val="1000"/>
              </a:spcAft>
              <a:buFont typeface="Arial" panose="020B0604020202020204" pitchFamily="34" charset="0"/>
              <a:buChar char="•"/>
            </a:pPr>
            <a:r>
              <a:rPr lang="en" dirty="0"/>
              <a:t>Give alerts to help mitigate the chance of mid air collisions.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112925" y="357800"/>
            <a:ext cx="2808000" cy="540000"/>
          </a:xfrm>
          <a:prstGeom prst="rect">
            <a:avLst/>
          </a:prstGeom>
        </p:spPr>
        <p:txBody>
          <a:bodyPr lIns="91425" tIns="91425" rIns="91425" bIns="91425" anchor="b" anchorCtr="0">
            <a:noAutofit/>
          </a:bodyPr>
          <a:lstStyle/>
          <a:p>
            <a:pPr lvl="0">
              <a:spcBef>
                <a:spcPts val="0"/>
              </a:spcBef>
              <a:buNone/>
            </a:pPr>
            <a:r>
              <a:rPr lang="en"/>
              <a:t>What is UAS Alert?</a:t>
            </a:r>
          </a:p>
        </p:txBody>
      </p:sp>
      <p:pic>
        <p:nvPicPr>
          <p:cNvPr id="113" name="Shape 113" descr="WhatIsIt.png"/>
          <p:cNvPicPr preferRelativeResize="0"/>
          <p:nvPr/>
        </p:nvPicPr>
        <p:blipFill>
          <a:blip r:embed="rId3">
            <a:alphaModFix/>
          </a:blip>
          <a:stretch>
            <a:fillRect/>
          </a:stretch>
        </p:blipFill>
        <p:spPr>
          <a:xfrm>
            <a:off x="523025" y="897800"/>
            <a:ext cx="1987800" cy="3926874"/>
          </a:xfrm>
          <a:prstGeom prst="rect">
            <a:avLst/>
          </a:prstGeom>
          <a:noFill/>
          <a:ln>
            <a:noFill/>
          </a:ln>
        </p:spPr>
      </p:pic>
      <p:pic>
        <p:nvPicPr>
          <p:cNvPr id="114" name="Shape 114" descr="websiteimage(complete)f.png"/>
          <p:cNvPicPr preferRelativeResize="0"/>
          <p:nvPr/>
        </p:nvPicPr>
        <p:blipFill>
          <a:blip r:embed="rId4">
            <a:alphaModFix/>
          </a:blip>
          <a:stretch>
            <a:fillRect/>
          </a:stretch>
        </p:blipFill>
        <p:spPr>
          <a:xfrm>
            <a:off x="2920925" y="0"/>
            <a:ext cx="622307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98250" y="16350"/>
            <a:ext cx="8826600" cy="646200"/>
          </a:xfrm>
          <a:prstGeom prst="rect">
            <a:avLst/>
          </a:prstGeom>
        </p:spPr>
        <p:txBody>
          <a:bodyPr lIns="91425" tIns="91425" rIns="91425" bIns="91425" anchor="ctr" anchorCtr="0">
            <a:noAutofit/>
          </a:bodyPr>
          <a:lstStyle/>
          <a:p>
            <a:pPr lvl="0">
              <a:spcBef>
                <a:spcPts val="0"/>
              </a:spcBef>
              <a:buNone/>
            </a:pPr>
            <a:r>
              <a:rPr lang="en"/>
              <a:t>System Overview</a:t>
            </a:r>
          </a:p>
        </p:txBody>
      </p:sp>
      <p:pic>
        <p:nvPicPr>
          <p:cNvPr id="120" name="Shape 120"/>
          <p:cNvPicPr preferRelativeResize="0"/>
          <p:nvPr/>
        </p:nvPicPr>
        <p:blipFill>
          <a:blip r:embed="rId3">
            <a:alphaModFix/>
          </a:blip>
          <a:stretch>
            <a:fillRect/>
          </a:stretch>
        </p:blipFill>
        <p:spPr>
          <a:xfrm>
            <a:off x="783025" y="745399"/>
            <a:ext cx="7457049" cy="4306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226077" y="357800"/>
            <a:ext cx="2808000" cy="953400"/>
          </a:xfrm>
          <a:prstGeom prst="rect">
            <a:avLst/>
          </a:prstGeom>
        </p:spPr>
        <p:txBody>
          <a:bodyPr lIns="91425" tIns="91425" rIns="91425" bIns="91425" anchor="b" anchorCtr="0">
            <a:noAutofit/>
          </a:bodyPr>
          <a:lstStyle/>
          <a:p>
            <a:pPr lvl="0">
              <a:spcBef>
                <a:spcPts val="0"/>
              </a:spcBef>
              <a:buNone/>
            </a:pPr>
            <a:r>
              <a:rPr lang="en" sz="3600"/>
              <a:t>Constraints</a:t>
            </a:r>
          </a:p>
        </p:txBody>
      </p:sp>
      <p:sp>
        <p:nvSpPr>
          <p:cNvPr id="126" name="Shape 126"/>
          <p:cNvSpPr txBox="1">
            <a:spLocks noGrp="1"/>
          </p:cNvSpPr>
          <p:nvPr>
            <p:ph type="body" idx="1"/>
          </p:nvPr>
        </p:nvSpPr>
        <p:spPr>
          <a:xfrm>
            <a:off x="3471800" y="764725"/>
            <a:ext cx="5397300" cy="4265700"/>
          </a:xfrm>
          <a:prstGeom prst="rect">
            <a:avLst/>
          </a:prstGeom>
        </p:spPr>
        <p:txBody>
          <a:bodyPr lIns="91425" tIns="91425" rIns="91425" bIns="91425" anchor="t" anchorCtr="0">
            <a:noAutofit/>
          </a:bodyPr>
          <a:lstStyle/>
          <a:p>
            <a:pPr marL="457200" lvl="0" indent="-355600">
              <a:spcBef>
                <a:spcPts val="0"/>
              </a:spcBef>
              <a:buClr>
                <a:schemeClr val="lt2"/>
              </a:buClr>
              <a:buSzPct val="100000"/>
            </a:pPr>
            <a:r>
              <a:rPr lang="en" sz="2000" b="1" dirty="0">
                <a:solidFill>
                  <a:schemeClr val="lt2"/>
                </a:solidFill>
              </a:rPr>
              <a:t>Technical</a:t>
            </a:r>
          </a:p>
          <a:p>
            <a:pPr marL="914400" lvl="1" indent="-330200">
              <a:spcBef>
                <a:spcPts val="0"/>
              </a:spcBef>
              <a:spcAft>
                <a:spcPts val="1200"/>
              </a:spcAft>
              <a:buClr>
                <a:schemeClr val="lt2"/>
              </a:buClr>
              <a:buSzPct val="100000"/>
              <a:buFont typeface="Arial" panose="020B0604020202020204" pitchFamily="34" charset="0"/>
              <a:buChar char="•"/>
            </a:pPr>
            <a:r>
              <a:rPr lang="en" sz="1600" dirty="0">
                <a:solidFill>
                  <a:schemeClr val="lt2"/>
                </a:solidFill>
              </a:rPr>
              <a:t>Transmission</a:t>
            </a:r>
          </a:p>
          <a:p>
            <a:pPr marL="914400" lvl="1" indent="-330200">
              <a:spcBef>
                <a:spcPts val="0"/>
              </a:spcBef>
              <a:spcAft>
                <a:spcPts val="1200"/>
              </a:spcAft>
              <a:buClr>
                <a:schemeClr val="lt2"/>
              </a:buClr>
              <a:buSzPct val="100000"/>
              <a:buFont typeface="Arial" panose="020B0604020202020204" pitchFamily="34" charset="0"/>
              <a:buChar char="•"/>
            </a:pPr>
            <a:r>
              <a:rPr lang="en" sz="1600" dirty="0">
                <a:solidFill>
                  <a:schemeClr val="lt2"/>
                </a:solidFill>
              </a:rPr>
              <a:t>Device Weight</a:t>
            </a:r>
          </a:p>
          <a:p>
            <a:pPr marL="914400" lvl="1" indent="-330200">
              <a:spcBef>
                <a:spcPts val="0"/>
              </a:spcBef>
              <a:spcAft>
                <a:spcPts val="1200"/>
              </a:spcAft>
              <a:buClr>
                <a:schemeClr val="lt2"/>
              </a:buClr>
              <a:buSzPct val="100000"/>
              <a:buFont typeface="Arial" panose="020B0604020202020204" pitchFamily="34" charset="0"/>
              <a:buChar char="•"/>
            </a:pPr>
            <a:r>
              <a:rPr lang="en" sz="1600" dirty="0">
                <a:solidFill>
                  <a:schemeClr val="lt2"/>
                </a:solidFill>
              </a:rPr>
              <a:t>Battery Life</a:t>
            </a:r>
          </a:p>
          <a:p>
            <a:pPr marL="914400" lvl="1" indent="-330200">
              <a:spcBef>
                <a:spcPts val="0"/>
              </a:spcBef>
              <a:spcAft>
                <a:spcPts val="1200"/>
              </a:spcAft>
              <a:buClr>
                <a:schemeClr val="lt2"/>
              </a:buClr>
              <a:buSzPct val="100000"/>
              <a:buFont typeface="Arial" panose="020B0604020202020204" pitchFamily="34" charset="0"/>
              <a:buChar char="•"/>
            </a:pPr>
            <a:r>
              <a:rPr lang="en" sz="1600" dirty="0">
                <a:solidFill>
                  <a:schemeClr val="lt2"/>
                </a:solidFill>
              </a:rPr>
              <a:t>Compact Design</a:t>
            </a:r>
          </a:p>
          <a:p>
            <a:pPr marL="914400" lvl="1" indent="-330200" rtl="0">
              <a:spcBef>
                <a:spcPts val="0"/>
              </a:spcBef>
              <a:spcAft>
                <a:spcPts val="1200"/>
              </a:spcAft>
              <a:buClr>
                <a:schemeClr val="lt2"/>
              </a:buClr>
              <a:buSzPct val="100000"/>
              <a:buFont typeface="Arial" panose="020B0604020202020204" pitchFamily="34" charset="0"/>
              <a:buChar char="•"/>
            </a:pPr>
            <a:r>
              <a:rPr lang="en" sz="1600" dirty="0">
                <a:solidFill>
                  <a:schemeClr val="lt2"/>
                </a:solidFill>
              </a:rPr>
              <a:t>Response time</a:t>
            </a:r>
          </a:p>
          <a:p>
            <a:pPr marL="457200" lvl="0" indent="-355600" rtl="0">
              <a:spcBef>
                <a:spcPts val="0"/>
              </a:spcBef>
              <a:buClr>
                <a:schemeClr val="lt2"/>
              </a:buClr>
              <a:buSzPct val="100000"/>
            </a:pPr>
            <a:r>
              <a:rPr lang="en" sz="2000" b="1" dirty="0">
                <a:solidFill>
                  <a:schemeClr val="lt2"/>
                </a:solidFill>
              </a:rPr>
              <a:t>Practical</a:t>
            </a:r>
          </a:p>
          <a:p>
            <a:pPr marL="914400" lvl="1" indent="-355600" rtl="0">
              <a:spcBef>
                <a:spcPts val="0"/>
              </a:spcBef>
              <a:spcAft>
                <a:spcPts val="1200"/>
              </a:spcAft>
              <a:buClr>
                <a:schemeClr val="lt2"/>
              </a:buClr>
              <a:buSzPct val="125000"/>
              <a:buFont typeface="Arial" panose="020B0604020202020204" pitchFamily="34" charset="0"/>
              <a:buChar char="•"/>
            </a:pPr>
            <a:r>
              <a:rPr lang="en" sz="1600" dirty="0">
                <a:solidFill>
                  <a:schemeClr val="lt2"/>
                </a:solidFill>
              </a:rPr>
              <a:t>Safety</a:t>
            </a:r>
          </a:p>
          <a:p>
            <a:pPr marL="914400" lvl="1" indent="-330200">
              <a:spcBef>
                <a:spcPts val="0"/>
              </a:spcBef>
              <a:spcAft>
                <a:spcPts val="1200"/>
              </a:spcAft>
              <a:buClr>
                <a:schemeClr val="lt2"/>
              </a:buClr>
              <a:buSzPct val="100000"/>
              <a:buFont typeface="Arial" panose="020B0604020202020204" pitchFamily="34" charset="0"/>
              <a:buChar char="•"/>
            </a:pPr>
            <a:r>
              <a:rPr lang="en" sz="1600" dirty="0">
                <a:solidFill>
                  <a:schemeClr val="lt2"/>
                </a:solidFill>
              </a:rPr>
              <a:t>Political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
              <a:t>Technical Constraints</a:t>
            </a:r>
          </a:p>
        </p:txBody>
      </p:sp>
      <p:sp>
        <p:nvSpPr>
          <p:cNvPr id="132" name="Shape 13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en" b="1" dirty="0"/>
              <a:t>Transmission</a:t>
            </a:r>
          </a:p>
          <a:p>
            <a:pPr marL="971550" lvl="1" indent="-285750" rtl="0">
              <a:spcBef>
                <a:spcPts val="0"/>
              </a:spcBef>
              <a:buFont typeface="Arial" panose="020B0604020202020204" pitchFamily="34" charset="0"/>
              <a:buChar char="•"/>
            </a:pPr>
            <a:r>
              <a:rPr lang="en" dirty="0"/>
              <a:t>Line-of-sight range</a:t>
            </a:r>
          </a:p>
          <a:p>
            <a:pPr marL="971550" lvl="1" indent="-285750" rtl="0">
              <a:spcBef>
                <a:spcPts val="0"/>
              </a:spcBef>
              <a:buFont typeface="Arial" panose="020B0604020202020204" pitchFamily="34" charset="0"/>
              <a:buChar char="•"/>
            </a:pPr>
            <a:r>
              <a:rPr lang="en" dirty="0"/>
              <a:t>Transceiver range &gt; UAV controller range</a:t>
            </a:r>
          </a:p>
          <a:p>
            <a:pPr marL="971550" lvl="1" indent="-285750" rtl="0">
              <a:spcBef>
                <a:spcPts val="0"/>
              </a:spcBef>
              <a:buFont typeface="Arial" panose="020B0604020202020204" pitchFamily="34" charset="0"/>
              <a:buChar char="•"/>
            </a:pPr>
            <a:r>
              <a:rPr lang="en" dirty="0"/>
              <a:t>900MHz. Not 2.4GHz or 5.8GHz</a:t>
            </a:r>
          </a:p>
          <a:p>
            <a:pPr marL="457200" lvl="0" indent="-228600" rtl="0">
              <a:spcBef>
                <a:spcPts val="0"/>
              </a:spcBef>
            </a:pPr>
            <a:r>
              <a:rPr lang="en" b="1" dirty="0"/>
              <a:t>Device Weight</a:t>
            </a:r>
          </a:p>
          <a:p>
            <a:pPr marL="971550" lvl="1" indent="-285750">
              <a:spcBef>
                <a:spcPts val="0"/>
              </a:spcBef>
              <a:buFont typeface="Arial" panose="020B0604020202020204" pitchFamily="34" charset="0"/>
              <a:buChar char="•"/>
            </a:pPr>
            <a:r>
              <a:rPr lang="en" dirty="0"/>
              <a:t>Device weight &lt; 300 grams</a:t>
            </a: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1347</Words>
  <Application>Microsoft Office PowerPoint</Application>
  <PresentationFormat>On-screen Show (16:9)</PresentationFormat>
  <Paragraphs>286</Paragraphs>
  <Slides>36</Slides>
  <Notes>36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Roboto</vt:lpstr>
      <vt:lpstr>Arial</vt:lpstr>
      <vt:lpstr>material</vt:lpstr>
      <vt:lpstr>UAS Alert</vt:lpstr>
      <vt:lpstr>Team Members</vt:lpstr>
      <vt:lpstr>Advisor</vt:lpstr>
      <vt:lpstr>Problem Statement</vt:lpstr>
      <vt:lpstr>Solution</vt:lpstr>
      <vt:lpstr>What is UAS Alert?</vt:lpstr>
      <vt:lpstr>System Overview</vt:lpstr>
      <vt:lpstr>Constraints</vt:lpstr>
      <vt:lpstr>Technical Constraints</vt:lpstr>
      <vt:lpstr>Technical Constraints</vt:lpstr>
      <vt:lpstr>Practical Constraints</vt:lpstr>
      <vt:lpstr>Approach</vt:lpstr>
      <vt:lpstr>Hardware</vt:lpstr>
      <vt:lpstr>Power</vt:lpstr>
      <vt:lpstr>Battery Comparison</vt:lpstr>
      <vt:lpstr> Antennas</vt:lpstr>
      <vt:lpstr> Antennas</vt:lpstr>
      <vt:lpstr> Antennas</vt:lpstr>
      <vt:lpstr>Transceivers</vt:lpstr>
      <vt:lpstr>Transceivers</vt:lpstr>
      <vt:lpstr>Transceivers</vt:lpstr>
      <vt:lpstr>Software-Defined Radios (SDR)</vt:lpstr>
      <vt:lpstr>Software-Defined Radios</vt:lpstr>
      <vt:lpstr>Software-Defined Radios</vt:lpstr>
      <vt:lpstr>Software-defined Radios</vt:lpstr>
      <vt:lpstr>Software</vt:lpstr>
      <vt:lpstr>Operating System</vt:lpstr>
      <vt:lpstr> Ground Station</vt:lpstr>
      <vt:lpstr>Demodulation Software</vt:lpstr>
      <vt:lpstr>Display and Alerts (User Interface)</vt:lpstr>
      <vt:lpstr>Design Plan</vt:lpstr>
      <vt:lpstr>Testing Diagram</vt:lpstr>
      <vt:lpstr>Timeline</vt:lpstr>
      <vt:lpstr>Progress</vt:lpstr>
      <vt:lpstr>References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UAS Alert</dc:title>
  <cp:lastModifiedBy>Clayton Hudspeth</cp:lastModifiedBy>
  <cp:revision>2</cp:revision>
  <dcterms:modified xsi:type="dcterms:W3CDTF">2016-10-06T18:48:27Z</dcterms:modified>
</cp:coreProperties>
</file>