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29495-2779-461E-B35A-D043DDEB7B48}" type="doc">
      <dgm:prSet loTypeId="urn:microsoft.com/office/officeart/2005/8/layout/hierarchy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EB6A8E2-89E5-4BAD-964D-06736D0BF8FC}">
      <dgm:prSet/>
      <dgm:spPr/>
      <dgm:t>
        <a:bodyPr/>
        <a:lstStyle/>
        <a:p>
          <a:r>
            <a:rPr lang="en-US" dirty="0"/>
            <a:t>Threat Group  </a:t>
          </a:r>
        </a:p>
      </dgm:t>
    </dgm:pt>
    <dgm:pt modelId="{2AA3C21C-7E88-4FFB-B22B-25DE30B4A10F}" type="parTrans" cxnId="{9F9550DD-B244-42E2-8EB7-91468C114F45}">
      <dgm:prSet/>
      <dgm:spPr/>
      <dgm:t>
        <a:bodyPr/>
        <a:lstStyle/>
        <a:p>
          <a:endParaRPr lang="en-US"/>
        </a:p>
      </dgm:t>
    </dgm:pt>
    <dgm:pt modelId="{8BE27C17-E9B7-4251-ADB9-490B07282D13}" type="sibTrans" cxnId="{9F9550DD-B244-42E2-8EB7-91468C114F45}">
      <dgm:prSet/>
      <dgm:spPr/>
      <dgm:t>
        <a:bodyPr/>
        <a:lstStyle/>
        <a:p>
          <a:endParaRPr lang="en-US"/>
        </a:p>
      </dgm:t>
    </dgm:pt>
    <dgm:pt modelId="{90D9ED42-AB1F-4A2E-9FE4-9CD3F859A971}">
      <dgm:prSet/>
      <dgm:spPr/>
      <dgm:t>
        <a:bodyPr/>
        <a:lstStyle/>
        <a:p>
          <a:r>
            <a:rPr lang="en-US"/>
            <a:t>Affiliated with the Russian Government</a:t>
          </a:r>
        </a:p>
      </dgm:t>
    </dgm:pt>
    <dgm:pt modelId="{99250735-A72E-4E9C-987A-E6D222DB6C0E}" type="parTrans" cxnId="{6EECE02D-448B-4F1F-A351-F90343D3C9C9}">
      <dgm:prSet/>
      <dgm:spPr/>
      <dgm:t>
        <a:bodyPr/>
        <a:lstStyle/>
        <a:p>
          <a:endParaRPr lang="en-US"/>
        </a:p>
      </dgm:t>
    </dgm:pt>
    <dgm:pt modelId="{116BE981-0FBA-4EE6-B6D1-F0CA30DD88E0}" type="sibTrans" cxnId="{6EECE02D-448B-4F1F-A351-F90343D3C9C9}">
      <dgm:prSet/>
      <dgm:spPr/>
      <dgm:t>
        <a:bodyPr/>
        <a:lstStyle/>
        <a:p>
          <a:endParaRPr lang="en-US"/>
        </a:p>
      </dgm:t>
    </dgm:pt>
    <dgm:pt modelId="{65B24158-093F-4997-A853-36F3306ABCB8}">
      <dgm:prSet/>
      <dgm:spPr/>
      <dgm:t>
        <a:bodyPr/>
        <a:lstStyle/>
        <a:p>
          <a:r>
            <a:rPr lang="en-US"/>
            <a:t>Also known as: Cozy Bear, Office Monkeys, CozyCar and CozyDuke</a:t>
          </a:r>
        </a:p>
      </dgm:t>
    </dgm:pt>
    <dgm:pt modelId="{3C785F65-FC52-446A-8CFC-884FEA8355F4}" type="parTrans" cxnId="{7038AF0A-8669-45E2-A267-308D432FE684}">
      <dgm:prSet/>
      <dgm:spPr/>
      <dgm:t>
        <a:bodyPr/>
        <a:lstStyle/>
        <a:p>
          <a:endParaRPr lang="en-US"/>
        </a:p>
      </dgm:t>
    </dgm:pt>
    <dgm:pt modelId="{F15E156B-CACB-42D5-BF86-3ED1ED44842D}" type="sibTrans" cxnId="{7038AF0A-8669-45E2-A267-308D432FE684}">
      <dgm:prSet/>
      <dgm:spPr/>
      <dgm:t>
        <a:bodyPr/>
        <a:lstStyle/>
        <a:p>
          <a:endParaRPr lang="en-US"/>
        </a:p>
      </dgm:t>
    </dgm:pt>
    <dgm:pt modelId="{D6FB1F25-E8EA-46AE-A9E1-E97A1DF39371}" type="pres">
      <dgm:prSet presAssocID="{CC529495-2779-461E-B35A-D043DDEB7B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4F1049-A230-4815-9409-8C8BD4447708}" type="pres">
      <dgm:prSet presAssocID="{8EB6A8E2-89E5-4BAD-964D-06736D0BF8FC}" presName="hierRoot1" presStyleCnt="0"/>
      <dgm:spPr/>
    </dgm:pt>
    <dgm:pt modelId="{D2FA527C-B8D0-4CAF-8D62-FD7B55C0E81C}" type="pres">
      <dgm:prSet presAssocID="{8EB6A8E2-89E5-4BAD-964D-06736D0BF8FC}" presName="composite" presStyleCnt="0"/>
      <dgm:spPr/>
    </dgm:pt>
    <dgm:pt modelId="{7FFE4734-047F-4372-BFE2-2A59BE138F4B}" type="pres">
      <dgm:prSet presAssocID="{8EB6A8E2-89E5-4BAD-964D-06736D0BF8FC}" presName="background" presStyleLbl="node0" presStyleIdx="0" presStyleCnt="3"/>
      <dgm:spPr/>
    </dgm:pt>
    <dgm:pt modelId="{3FA195DB-17B8-472D-AFA1-0236168FC1DC}" type="pres">
      <dgm:prSet presAssocID="{8EB6A8E2-89E5-4BAD-964D-06736D0BF8FC}" presName="text" presStyleLbl="fgAcc0" presStyleIdx="0" presStyleCnt="3">
        <dgm:presLayoutVars>
          <dgm:chPref val="3"/>
        </dgm:presLayoutVars>
      </dgm:prSet>
      <dgm:spPr/>
    </dgm:pt>
    <dgm:pt modelId="{4AE8B31D-7053-439E-85F3-6B43D718CA3F}" type="pres">
      <dgm:prSet presAssocID="{8EB6A8E2-89E5-4BAD-964D-06736D0BF8FC}" presName="hierChild2" presStyleCnt="0"/>
      <dgm:spPr/>
    </dgm:pt>
    <dgm:pt modelId="{F1598256-C313-4105-A0FE-6AC8CEFB2942}" type="pres">
      <dgm:prSet presAssocID="{90D9ED42-AB1F-4A2E-9FE4-9CD3F859A971}" presName="hierRoot1" presStyleCnt="0"/>
      <dgm:spPr/>
    </dgm:pt>
    <dgm:pt modelId="{88E664CA-21DD-4C59-9D35-8CFD1DF964E8}" type="pres">
      <dgm:prSet presAssocID="{90D9ED42-AB1F-4A2E-9FE4-9CD3F859A971}" presName="composite" presStyleCnt="0"/>
      <dgm:spPr/>
    </dgm:pt>
    <dgm:pt modelId="{0A039C10-2CA5-4D55-936B-E54A49D122AF}" type="pres">
      <dgm:prSet presAssocID="{90D9ED42-AB1F-4A2E-9FE4-9CD3F859A971}" presName="background" presStyleLbl="node0" presStyleIdx="1" presStyleCnt="3"/>
      <dgm:spPr/>
    </dgm:pt>
    <dgm:pt modelId="{7905C01A-1AE9-4E7C-BA2A-309200C02C44}" type="pres">
      <dgm:prSet presAssocID="{90D9ED42-AB1F-4A2E-9FE4-9CD3F859A971}" presName="text" presStyleLbl="fgAcc0" presStyleIdx="1" presStyleCnt="3">
        <dgm:presLayoutVars>
          <dgm:chPref val="3"/>
        </dgm:presLayoutVars>
      </dgm:prSet>
      <dgm:spPr/>
    </dgm:pt>
    <dgm:pt modelId="{142BC8D7-02C5-42EC-B819-40ABAAC768A0}" type="pres">
      <dgm:prSet presAssocID="{90D9ED42-AB1F-4A2E-9FE4-9CD3F859A971}" presName="hierChild2" presStyleCnt="0"/>
      <dgm:spPr/>
    </dgm:pt>
    <dgm:pt modelId="{252D15D0-D3F7-4156-9BFE-583D49DFF0F6}" type="pres">
      <dgm:prSet presAssocID="{65B24158-093F-4997-A853-36F3306ABCB8}" presName="hierRoot1" presStyleCnt="0"/>
      <dgm:spPr/>
    </dgm:pt>
    <dgm:pt modelId="{481B17FE-0CE2-4A20-B3B8-7FE0CDFD55EB}" type="pres">
      <dgm:prSet presAssocID="{65B24158-093F-4997-A853-36F3306ABCB8}" presName="composite" presStyleCnt="0"/>
      <dgm:spPr/>
    </dgm:pt>
    <dgm:pt modelId="{19E4F50C-37AC-4ABF-8BFC-2B9CFCD10E9D}" type="pres">
      <dgm:prSet presAssocID="{65B24158-093F-4997-A853-36F3306ABCB8}" presName="background" presStyleLbl="node0" presStyleIdx="2" presStyleCnt="3"/>
      <dgm:spPr/>
    </dgm:pt>
    <dgm:pt modelId="{8185D53B-2A52-4332-AC07-A7AFC3EA10CA}" type="pres">
      <dgm:prSet presAssocID="{65B24158-093F-4997-A853-36F3306ABCB8}" presName="text" presStyleLbl="fgAcc0" presStyleIdx="2" presStyleCnt="3">
        <dgm:presLayoutVars>
          <dgm:chPref val="3"/>
        </dgm:presLayoutVars>
      </dgm:prSet>
      <dgm:spPr/>
    </dgm:pt>
    <dgm:pt modelId="{C855FB41-0493-463A-8217-50CA1F5B7A3B}" type="pres">
      <dgm:prSet presAssocID="{65B24158-093F-4997-A853-36F3306ABCB8}" presName="hierChild2" presStyleCnt="0"/>
      <dgm:spPr/>
    </dgm:pt>
  </dgm:ptLst>
  <dgm:cxnLst>
    <dgm:cxn modelId="{7038AF0A-8669-45E2-A267-308D432FE684}" srcId="{CC529495-2779-461E-B35A-D043DDEB7B48}" destId="{65B24158-093F-4997-A853-36F3306ABCB8}" srcOrd="2" destOrd="0" parTransId="{3C785F65-FC52-446A-8CFC-884FEA8355F4}" sibTransId="{F15E156B-CACB-42D5-BF86-3ED1ED44842D}"/>
    <dgm:cxn modelId="{5B459528-83EA-4433-81FA-11A8CADFE039}" type="presOf" srcId="{65B24158-093F-4997-A853-36F3306ABCB8}" destId="{8185D53B-2A52-4332-AC07-A7AFC3EA10CA}" srcOrd="0" destOrd="0" presId="urn:microsoft.com/office/officeart/2005/8/layout/hierarchy1"/>
    <dgm:cxn modelId="{6EECE02D-448B-4F1F-A351-F90343D3C9C9}" srcId="{CC529495-2779-461E-B35A-D043DDEB7B48}" destId="{90D9ED42-AB1F-4A2E-9FE4-9CD3F859A971}" srcOrd="1" destOrd="0" parTransId="{99250735-A72E-4E9C-987A-E6D222DB6C0E}" sibTransId="{116BE981-0FBA-4EE6-B6D1-F0CA30DD88E0}"/>
    <dgm:cxn modelId="{D864515E-7D55-42CD-9FA6-E7849765E8A8}" type="presOf" srcId="{8EB6A8E2-89E5-4BAD-964D-06736D0BF8FC}" destId="{3FA195DB-17B8-472D-AFA1-0236168FC1DC}" srcOrd="0" destOrd="0" presId="urn:microsoft.com/office/officeart/2005/8/layout/hierarchy1"/>
    <dgm:cxn modelId="{A1E81CDD-6371-46F1-A44A-755A3FAF3979}" type="presOf" srcId="{CC529495-2779-461E-B35A-D043DDEB7B48}" destId="{D6FB1F25-E8EA-46AE-A9E1-E97A1DF39371}" srcOrd="0" destOrd="0" presId="urn:microsoft.com/office/officeart/2005/8/layout/hierarchy1"/>
    <dgm:cxn modelId="{9F9550DD-B244-42E2-8EB7-91468C114F45}" srcId="{CC529495-2779-461E-B35A-D043DDEB7B48}" destId="{8EB6A8E2-89E5-4BAD-964D-06736D0BF8FC}" srcOrd="0" destOrd="0" parTransId="{2AA3C21C-7E88-4FFB-B22B-25DE30B4A10F}" sibTransId="{8BE27C17-E9B7-4251-ADB9-490B07282D13}"/>
    <dgm:cxn modelId="{422810E3-0B31-448B-95A9-D4AAFD9181FC}" type="presOf" srcId="{90D9ED42-AB1F-4A2E-9FE4-9CD3F859A971}" destId="{7905C01A-1AE9-4E7C-BA2A-309200C02C44}" srcOrd="0" destOrd="0" presId="urn:microsoft.com/office/officeart/2005/8/layout/hierarchy1"/>
    <dgm:cxn modelId="{35A89F76-6407-4C06-97FB-03C9F97AC424}" type="presParOf" srcId="{D6FB1F25-E8EA-46AE-A9E1-E97A1DF39371}" destId="{A54F1049-A230-4815-9409-8C8BD4447708}" srcOrd="0" destOrd="0" presId="urn:microsoft.com/office/officeart/2005/8/layout/hierarchy1"/>
    <dgm:cxn modelId="{F6A01C75-0921-4071-8871-3FB16829851F}" type="presParOf" srcId="{A54F1049-A230-4815-9409-8C8BD4447708}" destId="{D2FA527C-B8D0-4CAF-8D62-FD7B55C0E81C}" srcOrd="0" destOrd="0" presId="urn:microsoft.com/office/officeart/2005/8/layout/hierarchy1"/>
    <dgm:cxn modelId="{96F40118-DB6C-4665-89EB-096AFBC8CAD5}" type="presParOf" srcId="{D2FA527C-B8D0-4CAF-8D62-FD7B55C0E81C}" destId="{7FFE4734-047F-4372-BFE2-2A59BE138F4B}" srcOrd="0" destOrd="0" presId="urn:microsoft.com/office/officeart/2005/8/layout/hierarchy1"/>
    <dgm:cxn modelId="{1006E3D8-3FF3-4E2D-96E4-D02381056C2B}" type="presParOf" srcId="{D2FA527C-B8D0-4CAF-8D62-FD7B55C0E81C}" destId="{3FA195DB-17B8-472D-AFA1-0236168FC1DC}" srcOrd="1" destOrd="0" presId="urn:microsoft.com/office/officeart/2005/8/layout/hierarchy1"/>
    <dgm:cxn modelId="{0B65C5BD-FF57-459C-B6C3-E428E004060F}" type="presParOf" srcId="{A54F1049-A230-4815-9409-8C8BD4447708}" destId="{4AE8B31D-7053-439E-85F3-6B43D718CA3F}" srcOrd="1" destOrd="0" presId="urn:microsoft.com/office/officeart/2005/8/layout/hierarchy1"/>
    <dgm:cxn modelId="{3D84FB8E-4C62-4B33-838C-E89CB78E2F70}" type="presParOf" srcId="{D6FB1F25-E8EA-46AE-A9E1-E97A1DF39371}" destId="{F1598256-C313-4105-A0FE-6AC8CEFB2942}" srcOrd="1" destOrd="0" presId="urn:microsoft.com/office/officeart/2005/8/layout/hierarchy1"/>
    <dgm:cxn modelId="{5AA601EA-357D-4AD5-8418-AB6E6C0D136F}" type="presParOf" srcId="{F1598256-C313-4105-A0FE-6AC8CEFB2942}" destId="{88E664CA-21DD-4C59-9D35-8CFD1DF964E8}" srcOrd="0" destOrd="0" presId="urn:microsoft.com/office/officeart/2005/8/layout/hierarchy1"/>
    <dgm:cxn modelId="{D8D182D0-27D5-4184-A732-2B17E0E49D4B}" type="presParOf" srcId="{88E664CA-21DD-4C59-9D35-8CFD1DF964E8}" destId="{0A039C10-2CA5-4D55-936B-E54A49D122AF}" srcOrd="0" destOrd="0" presId="urn:microsoft.com/office/officeart/2005/8/layout/hierarchy1"/>
    <dgm:cxn modelId="{9A940DBA-F2BF-450F-9BF5-CB3B6388AB72}" type="presParOf" srcId="{88E664CA-21DD-4C59-9D35-8CFD1DF964E8}" destId="{7905C01A-1AE9-4E7C-BA2A-309200C02C44}" srcOrd="1" destOrd="0" presId="urn:microsoft.com/office/officeart/2005/8/layout/hierarchy1"/>
    <dgm:cxn modelId="{CA38D8E7-DB68-4F81-B80E-DE8C036BE791}" type="presParOf" srcId="{F1598256-C313-4105-A0FE-6AC8CEFB2942}" destId="{142BC8D7-02C5-42EC-B819-40ABAAC768A0}" srcOrd="1" destOrd="0" presId="urn:microsoft.com/office/officeart/2005/8/layout/hierarchy1"/>
    <dgm:cxn modelId="{7FA08FED-F37A-44DA-8AC1-E68540378198}" type="presParOf" srcId="{D6FB1F25-E8EA-46AE-A9E1-E97A1DF39371}" destId="{252D15D0-D3F7-4156-9BFE-583D49DFF0F6}" srcOrd="2" destOrd="0" presId="urn:microsoft.com/office/officeart/2005/8/layout/hierarchy1"/>
    <dgm:cxn modelId="{31241A4D-8B08-455C-9FB8-C8230E96D317}" type="presParOf" srcId="{252D15D0-D3F7-4156-9BFE-583D49DFF0F6}" destId="{481B17FE-0CE2-4A20-B3B8-7FE0CDFD55EB}" srcOrd="0" destOrd="0" presId="urn:microsoft.com/office/officeart/2005/8/layout/hierarchy1"/>
    <dgm:cxn modelId="{C4F8F8AD-F017-49C4-8946-9EC0760D917A}" type="presParOf" srcId="{481B17FE-0CE2-4A20-B3B8-7FE0CDFD55EB}" destId="{19E4F50C-37AC-4ABF-8BFC-2B9CFCD10E9D}" srcOrd="0" destOrd="0" presId="urn:microsoft.com/office/officeart/2005/8/layout/hierarchy1"/>
    <dgm:cxn modelId="{95C0566C-9B8B-41A4-93FB-61C3B3D3B465}" type="presParOf" srcId="{481B17FE-0CE2-4A20-B3B8-7FE0CDFD55EB}" destId="{8185D53B-2A52-4332-AC07-A7AFC3EA10CA}" srcOrd="1" destOrd="0" presId="urn:microsoft.com/office/officeart/2005/8/layout/hierarchy1"/>
    <dgm:cxn modelId="{1F7B70DB-81C8-4C45-88A9-82338E138677}" type="presParOf" srcId="{252D15D0-D3F7-4156-9BFE-583D49DFF0F6}" destId="{C855FB41-0493-463A-8217-50CA1F5B7A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E4734-047F-4372-BFE2-2A59BE138F4B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A195DB-17B8-472D-AFA1-0236168FC1DC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Threat Group  </a:t>
          </a:r>
        </a:p>
      </dsp:txBody>
      <dsp:txXfrm>
        <a:off x="361379" y="885644"/>
        <a:ext cx="2682428" cy="1665515"/>
      </dsp:txXfrm>
    </dsp:sp>
    <dsp:sp modelId="{0A039C10-2CA5-4D55-936B-E54A49D122AF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05C01A-1AE9-4E7C-BA2A-309200C02C44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Affiliated with the Russian Government</a:t>
          </a:r>
        </a:p>
      </dsp:txBody>
      <dsp:txXfrm>
        <a:off x="3766566" y="885644"/>
        <a:ext cx="2682428" cy="1665515"/>
      </dsp:txXfrm>
    </dsp:sp>
    <dsp:sp modelId="{19E4F50C-37AC-4ABF-8BFC-2B9CFCD10E9D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5D53B-2A52-4332-AC07-A7AFC3EA10CA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Also known as: Cozy Bear, Office Monkeys, CozyCar and CozyDuke</a:t>
          </a:r>
        </a:p>
      </dsp:txBody>
      <dsp:txXfrm>
        <a:off x="7171754" y="885644"/>
        <a:ext cx="2682428" cy="166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3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68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6422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40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495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671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7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0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view of a city at night&#10;&#10;Description automatically generated">
            <a:extLst>
              <a:ext uri="{FF2B5EF4-FFF2-40B4-BE49-F238E27FC236}">
                <a16:creationId xmlns:a16="http://schemas.microsoft.com/office/drawing/2014/main" id="{2CF828C4-CB8B-4317-A296-6BB0CDB2C8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15705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B99C0D-6DD8-4A3F-90BA-C835520E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ATP-29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63F2F-0639-4FA8-8294-4B0DE8C9F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Jet Blue</a:t>
            </a:r>
          </a:p>
          <a:p>
            <a:pPr algn="ctr"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F80F-DDC4-40AC-8A13-4C25FFE9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Advanced Persistent Threat (ATP) 29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98F189-A345-4724-8177-2E6252D67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8947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52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8EC9-3D16-42F8-95DC-735C0767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What Do They Do/How Do They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BD5B-EC47-444D-91CD-7AE9B345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249487"/>
            <a:ext cx="3967947" cy="3965046"/>
          </a:xfrm>
        </p:spPr>
        <p:txBody>
          <a:bodyPr vert="horz" lIns="91440" tIns="45720" rIns="91440" bIns="45720" numCol="2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Spear phishing and Malware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Use social media sites, such as Twitter and GitHub, as well as cloud services to obtain data and relay commands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Hide activity by posing as legitimate traffic on the victim’s network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Cycle the malware constantly to fight off those trying to counteract the malware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Deploy new backdoors to fix its own bugs and to update features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101" name="Content Placeholder 10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1B8238-E265-49C6-A5DC-1D974F9554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03" y="2183907"/>
            <a:ext cx="6873442" cy="38663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38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E946F6-24EE-49E6-B182-16928685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significance to date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EFEA89-91EA-46B2-B9C0-845D13BF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330447"/>
            <a:ext cx="4878391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recently in 2018, 20 organizations worldwide were targeted by the group.</a:t>
            </a:r>
          </a:p>
          <a:p>
            <a:r>
              <a:rPr lang="en-US" dirty="0"/>
              <a:t>Including: Think Tanks, Law Enforcement, Media, Military, Transportation, Pharmaceuticals, National Government and Defense Contracting.</a:t>
            </a:r>
          </a:p>
          <a:p>
            <a:r>
              <a:rPr lang="en-US" dirty="0"/>
              <a:t>High profile groups include the U.S. Pentagon in 2015, Democratic National Committee prior to the 2016 U.S. elections, and the U.S. Department of State Public Affairs in 2018.</a:t>
            </a:r>
          </a:p>
          <a:p>
            <a:endParaRPr lang="en-US" dirty="0"/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DD18245E-991F-4F6C-99FC-A81203D33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330447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Future impacts include organizations in the public and private sectors willingly and unknowingly providing information to unknown sources.</a:t>
            </a:r>
          </a:p>
          <a:p>
            <a:r>
              <a:rPr lang="en-US" dirty="0"/>
              <a:t>The attackers are sophisticated enough to go undetected for an extended period.</a:t>
            </a:r>
          </a:p>
          <a:p>
            <a:r>
              <a:rPr lang="en-US" dirty="0"/>
              <a:t>Attackers targeting political opponents and foreign governments can shape the future outcomes of those nations.</a:t>
            </a:r>
          </a:p>
        </p:txBody>
      </p:sp>
    </p:spTree>
    <p:extLst>
      <p:ext uri="{BB962C8B-B14F-4D97-AF65-F5344CB8AC3E}">
        <p14:creationId xmlns:p14="http://schemas.microsoft.com/office/powerpoint/2010/main" val="28145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8548C-0232-430B-9FAE-A6CBD516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2018 U.S. State Department of Public Affairs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3751-E70D-4C95-8BD8-4CADF371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phishing email contained an “official document” sent out by a “high ranking official” in the department.</a:t>
            </a:r>
          </a:p>
          <a:p>
            <a:r>
              <a:rPr lang="en-US" sz="2000" dirty="0"/>
              <a:t>The links led to a ZIP archive file which contained a weaponized Windows shortcut file which executed a PowerShell command.</a:t>
            </a:r>
          </a:p>
          <a:p>
            <a:r>
              <a:rPr lang="en-US" sz="2000" dirty="0"/>
              <a:t>The File then dropped a State Official public form and Cobalt Strike.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995B0-140B-41A8-81A2-D118A5B508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97" y="618518"/>
            <a:ext cx="493848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7420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6F85C1-D0C0-47AD-89A8-BCCD8041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identification of the threat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44D57A-5EC9-44B4-94B2-565DA3F5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identified in 2014</a:t>
            </a:r>
          </a:p>
          <a:p>
            <a:r>
              <a:rPr lang="en-US" dirty="0"/>
              <a:t>Used against a private research company in Washington D.C.</a:t>
            </a:r>
          </a:p>
          <a:p>
            <a:r>
              <a:rPr lang="en-US" dirty="0"/>
              <a:t>Employees throughout the company received an email of a link to a website containing a video of monkeys acting like human beings in an office setting. </a:t>
            </a:r>
          </a:p>
          <a:p>
            <a:r>
              <a:rPr lang="en-US" dirty="0"/>
              <a:t>Because the video was humorous, employees sent it to other employees throughout the company.</a:t>
            </a:r>
          </a:p>
          <a:p>
            <a:r>
              <a:rPr lang="en-US" dirty="0"/>
              <a:t>While the user was watching the video, the malware was installed into the system without any detection. </a:t>
            </a:r>
          </a:p>
          <a:p>
            <a:r>
              <a:rPr lang="en-US" dirty="0"/>
              <a:t>The undetected malware wasn’t discovered until months later and by that time the attackers gained access to government files.</a:t>
            </a:r>
          </a:p>
        </p:txBody>
      </p:sp>
    </p:spTree>
    <p:extLst>
      <p:ext uri="{BB962C8B-B14F-4D97-AF65-F5344CB8AC3E}">
        <p14:creationId xmlns:p14="http://schemas.microsoft.com/office/powerpoint/2010/main" val="403218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E1A7B-060C-49C0-AC59-AC0B4925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7" y="373061"/>
            <a:ext cx="4649783" cy="823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Steps should be Taken to mitigate risk in cases where users have already been affected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D6E82-50BB-4594-B10E-BDF9946B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609" y="1714495"/>
            <a:ext cx="4878391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Flag the email as a phishing email.</a:t>
            </a:r>
          </a:p>
          <a:p>
            <a:r>
              <a:rPr lang="en-US" dirty="0"/>
              <a:t>Notify others who also received the email.</a:t>
            </a:r>
          </a:p>
          <a:p>
            <a:r>
              <a:rPr lang="en-US" dirty="0"/>
              <a:t>Notify those in charge of the organization and the IT department.</a:t>
            </a:r>
          </a:p>
          <a:p>
            <a:r>
              <a:rPr lang="en-US" dirty="0"/>
              <a:t>Change your login credentials and passwords on the email used in the phishing scam and any other applications you use on the computer.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D8E63-3FF4-4E73-8BE3-EAFA1A036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73061"/>
            <a:ext cx="4646602" cy="823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steps can or should be taken to mitigate risk for future threats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9682BC-C77A-46DF-AE08-D5166218D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714496"/>
            <a:ext cx="4875210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Apply email content filtering to identify malicious content.</a:t>
            </a:r>
          </a:p>
          <a:p>
            <a:r>
              <a:rPr lang="en-US" dirty="0"/>
              <a:t>Control which websites employees are permitted to access. </a:t>
            </a:r>
          </a:p>
          <a:p>
            <a:r>
              <a:rPr lang="en-US" dirty="0"/>
              <a:t>Keep operating systems up to date.</a:t>
            </a:r>
          </a:p>
          <a:p>
            <a:r>
              <a:rPr lang="en-US" dirty="0"/>
              <a:t>Encrypt all files on the device.</a:t>
            </a:r>
          </a:p>
          <a:p>
            <a:r>
              <a:rPr lang="en-US" dirty="0"/>
              <a:t>Add system controls to help stop the spread of malware.</a:t>
            </a:r>
          </a:p>
          <a:p>
            <a:r>
              <a:rPr lang="en-US" dirty="0"/>
              <a:t>Conduct employee training to help avoid future incidents.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6A4DD-5CA0-4141-9C28-36BCB123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38A350-D8DF-4D91-89B5-0AF8571A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FireEye: Advanced Persistent Threat Groups. FireEye, n.d. Web 23 Aug 2019</a:t>
            </a:r>
          </a:p>
          <a:p>
            <a:r>
              <a:rPr lang="en-US" dirty="0"/>
              <a:t>Dunwoody, Matthews, et al. FireEye: Not So Cozy: An Uncomfortable Examination of a Suspected APT29 Phishing Campaign. FireEye, 19 Nov 18. Web 23 Aug 2019</a:t>
            </a:r>
          </a:p>
          <a:p>
            <a:r>
              <a:rPr lang="en-US" dirty="0"/>
              <a:t>Barth, Bradley. SC Magazine: Cozy Bear Tracks: Phishing campaign looks like work of Russian APT group. SC Magazine, 19 Nov 18. Web 23 Aug 2019</a:t>
            </a:r>
          </a:p>
          <a:p>
            <a:r>
              <a:rPr lang="en-US" dirty="0"/>
              <a:t>Seals, Tara. </a:t>
            </a:r>
            <a:r>
              <a:rPr lang="en-US" dirty="0" err="1"/>
              <a:t>Threatpost</a:t>
            </a:r>
            <a:r>
              <a:rPr lang="en-US" dirty="0"/>
              <a:t>: APT29 Re-Emerges After 2 Years with Widespread Espionage Campaign. </a:t>
            </a:r>
            <a:r>
              <a:rPr lang="en-US" dirty="0" err="1"/>
              <a:t>Threatpost</a:t>
            </a:r>
            <a:r>
              <a:rPr lang="en-US" dirty="0"/>
              <a:t>, 20 Nov 18. Web 23 Aug 2019</a:t>
            </a:r>
          </a:p>
          <a:p>
            <a:r>
              <a:rPr lang="en-US" dirty="0"/>
              <a:t>CrowdStrike: Who Is Cozy Bear (APT 29)?. CrowdStrike, 19 Sept 16. Web 23 Aug 2019</a:t>
            </a:r>
          </a:p>
          <a:p>
            <a:r>
              <a:rPr lang="en-US" dirty="0"/>
              <a:t>The Guardian: US military’s joint staff hacked as officials point the finger at Russia. The Guardian, 06 Aug 15. Web 23 Aug 2019</a:t>
            </a:r>
          </a:p>
          <a:p>
            <a:r>
              <a:rPr lang="en-US" dirty="0"/>
              <a:t>Kaspersky: No Monkeys for </a:t>
            </a:r>
            <a:r>
              <a:rPr lang="en-US" dirty="0" err="1"/>
              <a:t>CozyDuke</a:t>
            </a:r>
            <a:r>
              <a:rPr lang="en-US" dirty="0"/>
              <a:t>. Kaspersky, 28 April 15. Web 23 Aug 2019</a:t>
            </a:r>
          </a:p>
          <a:p>
            <a:r>
              <a:rPr lang="en-US" dirty="0" err="1"/>
              <a:t>Cyware</a:t>
            </a:r>
            <a:r>
              <a:rPr lang="en-US" dirty="0"/>
              <a:t>: Cozy Bear: Russian hacker group targeted 20 organizations across multiple countries. </a:t>
            </a:r>
            <a:r>
              <a:rPr lang="en-US" dirty="0" err="1"/>
              <a:t>Cyware</a:t>
            </a:r>
            <a:r>
              <a:rPr lang="en-US" dirty="0"/>
              <a:t>, 20 Nov 18. Web 23 Aug 2019</a:t>
            </a:r>
          </a:p>
        </p:txBody>
      </p:sp>
    </p:spTree>
    <p:extLst>
      <p:ext uri="{BB962C8B-B14F-4D97-AF65-F5344CB8AC3E}">
        <p14:creationId xmlns:p14="http://schemas.microsoft.com/office/powerpoint/2010/main" val="114744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ATP-29</vt:lpstr>
      <vt:lpstr>Advanced Persistent Threat (ATP) 29</vt:lpstr>
      <vt:lpstr>What Do They Do/How Do They Work?</vt:lpstr>
      <vt:lpstr>Impact and significance to date</vt:lpstr>
      <vt:lpstr>2018 U.S. State Department of Public Affairs</vt:lpstr>
      <vt:lpstr>First identification of the threat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ATP-29</dc:title>
  <dc:creator>Richard Reinlander</dc:creator>
  <cp:lastModifiedBy>Richard Reinlander</cp:lastModifiedBy>
  <cp:revision>2</cp:revision>
  <dcterms:created xsi:type="dcterms:W3CDTF">2019-08-24T12:18:28Z</dcterms:created>
  <dcterms:modified xsi:type="dcterms:W3CDTF">2019-08-24T13:59:41Z</dcterms:modified>
</cp:coreProperties>
</file>