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Source Sans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SansPr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SourceSansPro-italic.fntdata"/><Relationship Id="rId16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Sans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3e88436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3e88436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e90525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e90525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e0bd25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e0bd25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e88436c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3e88436c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justice.gov/file/1080281/download" TargetMode="External"/><Relationship Id="rId4" Type="http://schemas.openxmlformats.org/officeDocument/2006/relationships/hyperlink" Target="https://attack.mitre.org/groups/G000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28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Katie Podavini, Saad Mahmoud el Refai, and Trevor Gibbs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179925" y="382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200"/>
              <a:t>APT 28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208575" y="797250"/>
            <a:ext cx="9028200" cy="44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Threat Actor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Russian Cyber Espionage Group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Targets:</a:t>
            </a:r>
            <a:r>
              <a:rPr lang="en" sz="1600"/>
              <a:t> Insider information related to governments, militaries, and security organizations.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Known For: </a:t>
            </a:r>
            <a:r>
              <a:rPr lang="en" sz="1600"/>
              <a:t>Reportedly compromising the Hillary Clinton Campaign in attempt to interfere with the 2016 U.S. Presidential election.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Highlights:</a:t>
            </a:r>
            <a:r>
              <a:rPr i="1" lang="en" sz="1600"/>
              <a:t> </a:t>
            </a:r>
            <a:r>
              <a:rPr lang="en" sz="1600"/>
              <a:t>Active since 2004, Skilled, Creative, Tactical. Known for developing sophisticated tools.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Known Malware:</a:t>
            </a:r>
            <a:r>
              <a:rPr lang="en" sz="1600"/>
              <a:t> “X-Agent, SOURFACE, CHOPSTICK, EVILTOSS, CORESHELL”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Tactics: </a:t>
            </a:r>
            <a:r>
              <a:rPr lang="en" sz="1600"/>
              <a:t>Stealing credentials through spoofing web-based email services. 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Social Engineering (Fake Online Profiles) 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Spearphishing 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Embedded links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Malware download/exploit 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Keylogging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Screenshots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475" y="3764175"/>
            <a:ext cx="3025800" cy="13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79925" y="382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200"/>
              <a:t>APT 28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08575" y="797250"/>
            <a:ext cx="8520600" cy="4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Damage Dealt</a:t>
            </a:r>
            <a:r>
              <a:rPr b="1" lang="en">
                <a:solidFill>
                  <a:srgbClr val="000000"/>
                </a:solidFill>
              </a:rPr>
              <a:t>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000000"/>
                </a:solidFill>
              </a:rPr>
              <a:t>What was collected and pwned</a:t>
            </a:r>
            <a:endParaRPr b="1" i="1" sz="14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Bootkits</a:t>
            </a:r>
            <a:r>
              <a:rPr lang="en" sz="1600"/>
              <a:t>: deployed a bootkit along with Downdelph to ensure its persistence on the victim. The bootkit shares code with some variants of BlackEnergy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Scripting:  </a:t>
            </a:r>
            <a:r>
              <a:rPr lang="en" sz="1600"/>
              <a:t> APT28 loader Trojan uses a batch script to run its payload. The group has also used macros to execute payloads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Template Injection</a:t>
            </a:r>
            <a:r>
              <a:rPr lang="en" sz="1600"/>
              <a:t>: used Microsoft Word template function to retrieve a malicious macro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Data Collecting</a:t>
            </a:r>
            <a:r>
              <a:rPr lang="en" sz="1600"/>
              <a:t>: 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has retrieved internal documents from machines inside victim environments, including by using Forfiles to stage documents before. 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collect the entire contents of an inserted USB device.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has collected emails from victim Microsoft Exchange servers.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has collected information from Microsoft SharePoint services within target networks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Valid credentials through spearfishing links or attachments </a:t>
            </a:r>
            <a:endParaRPr sz="1600"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Mitigation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https://www.justice.gov/file/1080281/download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https://attack.mitre.org/groups/G0007/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