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Baskerville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sa.com/content/dam/en/case-study/gh0st-rat.pdf" TargetMode="External"/><Relationship Id="rId4" Type="http://schemas.openxmlformats.org/officeDocument/2006/relationships/hyperlink" Target="https://resources.infosecinstitute.com/gh0st-rat-complete-malware-analysis-part-1/#gref" TargetMode="External"/><Relationship Id="rId5" Type="http://schemas.openxmlformats.org/officeDocument/2006/relationships/hyperlink" Target="https://cyware.com/news/ghost-rat-an-outline-on-the-remote-access-trojans-high-profile-targets-a44b94d5/" TargetMode="External"/><Relationship Id="rId6" Type="http://schemas.openxmlformats.org/officeDocument/2006/relationships/hyperlink" Target="https://blog.trendmicro.com/trendlabs-security-intelligence/tag/gh0st-rat/" TargetMode="External"/><Relationship Id="rId7" Type="http://schemas.openxmlformats.org/officeDocument/2006/relationships/hyperlink" Target="https://resources.infosecinstitute.com/gh0st-rat-part-2-packet-structure-defense-measures/#arti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t/>
            </a:r>
            <a:endParaRPr sz="6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descr="GhOst RAT"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3" y="657225"/>
            <a:ext cx="8791575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/>
        </p:nvSpPr>
        <p:spPr>
          <a:xfrm>
            <a:off x="5900057" y="5073134"/>
            <a:ext cx="44155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GhOst RAT</a:t>
            </a:r>
            <a:endParaRPr/>
          </a:p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BLUE 3'S PRODUCTION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2329542" y="1122363"/>
            <a:ext cx="14804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Wendy 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Mamadou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&amp; Bryan B,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US" sz="5400">
                <a:latin typeface="Bookman Old Style"/>
                <a:ea typeface="Bookman Old Style"/>
                <a:cs typeface="Bookman Old Style"/>
                <a:sym typeface="Bookman Old Style"/>
              </a:rPr>
              <a:t>WHAT IS THE </a:t>
            </a:r>
            <a:r>
              <a:rPr b="1" i="1" lang="en-US" sz="7200" u="sng">
                <a:latin typeface="Bookman Old Style"/>
                <a:ea typeface="Bookman Old Style"/>
                <a:cs typeface="Bookman Old Style"/>
                <a:sym typeface="Bookman Old Style"/>
              </a:rPr>
              <a:t>RAT </a:t>
            </a:r>
            <a:r>
              <a:rPr lang="en-US" sz="7200"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 b="1" i="1" sz="5400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5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Char char="•"/>
            </a:pPr>
            <a: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  <a:t>REMOTE</a:t>
            </a:r>
            <a:endParaRPr/>
          </a:p>
          <a:p>
            <a:pPr indent="-428625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750"/>
              <a:buChar char="•"/>
            </a:pPr>
            <a: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  <a:t>ACCESS</a:t>
            </a:r>
            <a:endParaRPr/>
          </a:p>
          <a:p>
            <a:pPr indent="-428625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750"/>
              <a:buChar char="•"/>
            </a:pPr>
            <a: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  <a:t>TOOL </a:t>
            </a: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  <a:t> TROJAN</a:t>
            </a:r>
            <a:endParaRPr/>
          </a:p>
        </p:txBody>
      </p:sp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BLUE 3'S PRODUCTION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1141412" y="3178629"/>
            <a:ext cx="9905999" cy="26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Gh0st RAT is a trojan that attacks the Windows operating system. It was created by the C.Rufus Security Team for the purpose of attacking state institutions and making money.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BLUE 3'S PRODUCTION</a:t>
            </a:r>
            <a:endParaRPr/>
          </a:p>
        </p:txBody>
      </p:sp>
      <p:pic>
        <p:nvPicPr>
          <p:cNvPr descr="A close up of a logo&#10;&#10;Description automatically generated"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565" y="274185"/>
            <a:ext cx="2402806" cy="2812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automatically generated" id="258" name="Google Shape;2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9371" y="274185"/>
            <a:ext cx="2415040" cy="2776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automatically generated" id="259" name="Google Shape;2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1" y="274184"/>
            <a:ext cx="2402806" cy="2776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2629" y="274184"/>
            <a:ext cx="2402806" cy="281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1141413" y="0"/>
            <a:ext cx="990599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VULNERABILITY;  EXPLOIT;  ACTOR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1141412" y="1066798"/>
            <a:ext cx="9905999" cy="5791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AutoNum type="arabicParenR"/>
            </a:pPr>
            <a:r>
              <a:rPr lang="en-US" sz="2000"/>
              <a:t>VULNERABILITY: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Windows Platforms (failed or nonexistent Patches)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Unaware/Under-Informed Users (usually by spear phishing)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2) </a:t>
            </a:r>
            <a:r>
              <a:rPr lang="en-US" sz="2000"/>
              <a:t>EXPLOIT: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Take full control of the remote screen on the infected device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Provide real time and offline keystroke logging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Provide live feed of webcam and/or microphone of infected device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Download remote binaries on the infected remote host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Take control of remote shutdown and reboot of host device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Disable infected computer remote pointer and keyboard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Enter the shell of remote infected host with full control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Provide a list of all the active processes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en-US" sz="1700">
                <a:latin typeface="Bookman Old Style"/>
                <a:ea typeface="Bookman Old Style"/>
                <a:cs typeface="Bookman Old Style"/>
                <a:sym typeface="Bookman Old Style"/>
              </a:rPr>
              <a:t>Clear all existing SSDT of all existing hooks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3) ACTORS:  China (2009);  USA (NSA, 2013);  Could be ANYONE!</a:t>
            </a:r>
            <a:endParaRPr/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-2667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WHAT DAMAGE HAS BEEN DONE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? 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1141412" y="2097088"/>
            <a:ext cx="9905999" cy="41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It is believed that originally GhOst RAT was deployed by the Chinese government to target Tibetan institutions. This trojan ended up infecting 1295 computers in 103 different countries with 1 in 3 of infected hosts representing governmental organizations, military and large companies.</a:t>
            </a: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3568" y="119554"/>
            <a:ext cx="2857500" cy="197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9" name="Google Shape;279;p2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80" name="Google Shape;280;p2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4"/>
          <p:cNvSpPr txBox="1"/>
          <p:nvPr>
            <p:ph type="title"/>
          </p:nvPr>
        </p:nvSpPr>
        <p:spPr>
          <a:xfrm>
            <a:off x="6053137" y="16678"/>
            <a:ext cx="5948363" cy="1366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DAMAGE CONTROL</a:t>
            </a:r>
            <a:endParaRPr/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83" name="Google Shape;283;p2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0" name="Google Shape;290;p2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2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6" name="Google Shape;296;p2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8" name="Google Shape;298;p2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1" name="Google Shape;301;p2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4" name="Google Shape;304;p2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2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2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2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5" name="Google Shape;315;p2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2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2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2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5" name="Google Shape;325;p2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2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2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2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2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990725" y="5883275"/>
            <a:ext cx="5167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 BLUE 3'S PRODUCTION</a:t>
            </a:r>
            <a:endParaRPr/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473" y="701676"/>
            <a:ext cx="5272089" cy="49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 txBox="1"/>
          <p:nvPr/>
        </p:nvSpPr>
        <p:spPr>
          <a:xfrm>
            <a:off x="6053137" y="1017415"/>
            <a:ext cx="60721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MITIGATE THE DAMAGE: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SECURITY AWARENESS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ANTIVIRUS/SECURITY SOFTWARE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MONITOR TRAFFIC W/ DEEP PACKET MONITORING SECURITY SOLUTIONS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REGULAR INTERNAL PORT SCAN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EVENT LOGS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740230" y="0"/>
            <a:ext cx="1077685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SOURCES/EDIFICATION/ENJOY!</a:t>
            </a:r>
            <a:endParaRPr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1141412" y="1219200"/>
            <a:ext cx="9905999" cy="5312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https://www.rsa.com/content/dam/en/case-study/gh0st-rat.pdf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https://resources.infosecinstitute.com/gh0st-rat-complete-malware-analysis-part-1/#gref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https://cyware.com/news/ghost-rat-an-outline-on-the-remote-access-trojans-high-profile-targets-a44b94d5/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https://blog.trendmicro.com/trendlabs-security-intelligence/tag/gh0st-rat/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https://resources.infosecinstitute.com/gh0st-rat-part-2-packet-structure-defense-measures/#article</a:t>
            </a:r>
            <a:endParaRPr/>
          </a:p>
        </p:txBody>
      </p:sp>
      <p:sp>
        <p:nvSpPr>
          <p:cNvPr id="346" name="Google Shape;34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BLUE 3'S PRODUCTION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