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regular.fntdata"/><Relationship Id="rId10" Type="http://schemas.openxmlformats.org/officeDocument/2006/relationships/slide" Target="slides/slide6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ired.com/2001/07/code-red-is-this-the-apocalyp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3"/>
          <p:cNvSpPr txBox="1"/>
          <p:nvPr>
            <p:ph type="ctrTitle"/>
          </p:nvPr>
        </p:nvSpPr>
        <p:spPr>
          <a:xfrm>
            <a:off x="6711885" y="634028"/>
            <a:ext cx="4798243" cy="3732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Font typeface="Libre Franklin"/>
              <a:buNone/>
            </a:pPr>
            <a:r>
              <a:rPr lang="en-US" sz="6700"/>
              <a:t>CODE RED: A LARGE SCALE INFECTION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711885" y="4436462"/>
            <a:ext cx="4798243" cy="179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Jose Garcia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Deron Watson 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Ronald Smith 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027878" y="2016617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 rot="10800000">
            <a:off x="649163" y="634028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animal, invertebrate&#10;&#10;Description automatically generated"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503" y="1068216"/>
            <a:ext cx="4699262" cy="488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Code Red Revisited 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510729" y="3109490"/>
            <a:ext cx="9334509" cy="2221667"/>
            <a:chOff x="139129" y="823490"/>
            <a:chExt cx="9334509" cy="2221667"/>
          </a:xfrm>
        </p:grpSpPr>
        <p:sp>
          <p:nvSpPr>
            <p:cNvPr id="105" name="Google Shape;105;p14"/>
            <p:cNvSpPr/>
            <p:nvPr/>
          </p:nvSpPr>
          <p:spPr>
            <a:xfrm>
              <a:off x="701171" y="823490"/>
              <a:ext cx="919704" cy="9197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39129" y="2027239"/>
              <a:ext cx="2043787" cy="730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39129" y="2027239"/>
              <a:ext cx="2043787" cy="730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Computer Worm initiated on July 12, 2001 (Code Red I) and August 4, 2001 (Code Red II)</a:t>
              </a:r>
              <a:endPara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102621" y="826157"/>
              <a:ext cx="919704" cy="9197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540579" y="2035242"/>
              <a:ext cx="204378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2540579" y="2035242"/>
              <a:ext cx="204378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Spread worldwide </a:t>
              </a:r>
              <a:endPara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504071" y="826157"/>
              <a:ext cx="919704" cy="9197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942030" y="2035242"/>
              <a:ext cx="204378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4942030" y="2035242"/>
              <a:ext cx="204378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The infection of large number of computers </a:t>
              </a:r>
              <a:endPara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942923" y="856470"/>
              <a:ext cx="919704" cy="9197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355048" y="1921698"/>
              <a:ext cx="2118590" cy="1123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7355048" y="1921698"/>
              <a:ext cx="2118590" cy="1123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Spreading referred to as infectious epidemic as each infected computer passed on the virus</a:t>
              </a:r>
              <a:endParaRPr b="0" i="0" sz="13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Exploit, Vulnerability and threat actor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152" y="2350235"/>
            <a:ext cx="4556422" cy="35426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5"/>
          <p:cNvGrpSpPr/>
          <p:nvPr/>
        </p:nvGrpSpPr>
        <p:grpSpPr>
          <a:xfrm>
            <a:off x="1023562" y="2586299"/>
            <a:ext cx="5072437" cy="2980801"/>
            <a:chOff x="0" y="300299"/>
            <a:chExt cx="5072437" cy="2980801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300299"/>
              <a:ext cx="5072437" cy="5616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27415" y="327714"/>
              <a:ext cx="5017607" cy="50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ibre Franklin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CODE EXPLOITED COMPUTERS RUNNING THE MICROSOFT INTERNET INFORMATION SERVICES  SERVER</a:t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0" y="905099"/>
              <a:ext cx="5072437" cy="5616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27415" y="932514"/>
              <a:ext cx="5017607" cy="50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ibre Franklin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THE VULNERABILITY WAS WITHIN MICROSOFT WINDOWS NT AND WINDOWS 2000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0" y="1509900"/>
              <a:ext cx="5072437" cy="5616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7415" y="1537315"/>
              <a:ext cx="5017607" cy="50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ibre Franklin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USED A KNOWN BUFFER OVERFLOW VULNERABILITY </a:t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0" y="2114700"/>
              <a:ext cx="5072437" cy="5616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27415" y="2142115"/>
              <a:ext cx="5017607" cy="50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ibre Franklin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UNKNOWN THREAT ACTOR BUT VIRUS CONTAINED TEXT LINE “HACKED BY CHINA”</a:t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0" y="2719500"/>
              <a:ext cx="5072437" cy="5616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27415" y="2746915"/>
              <a:ext cx="5017607" cy="506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ibre Franklin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ARTICLE IN THE JULY 30 2001 EDITION AUTHOR PONDERED IF THE VIRUS WAS THE BEGINNING OF THE APAOLYPSE</a:t>
              </a:r>
              <a:endParaRPr b="0" i="0" sz="15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1023562" y="685800"/>
            <a:ext cx="1049352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What's the damage?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023562" y="2286000"/>
            <a:ext cx="50724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Both Code Red I and Code Red II led to over 2 billion in damages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Cause the White House to change numerical IP web address due to the virus initiating a DDoS attack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Pentagon forced to take public sites off-line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July 19 saw 359,000 computers being infected on this day alone (Code Red Version II)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800"/>
              <a:t>Infected 2000 new user per minutes with 43% of infected in the United States </a:t>
            </a:r>
            <a:endParaRPr/>
          </a:p>
          <a:p>
            <a:pPr indent="-2697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/>
          </a:p>
          <a:p>
            <a:pPr indent="-2697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A picture containing text&#10;&#10;Description automatically generated"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641" y="3036637"/>
            <a:ext cx="5105445" cy="216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640080" y="639704"/>
            <a:ext cx="3299579" cy="557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Steps to Mitigate</a:t>
            </a:r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4901472" y="639705"/>
            <a:ext cx="6506304" cy="5577840"/>
            <a:chOff x="0" y="0"/>
            <a:chExt cx="6506304" cy="5577840"/>
          </a:xfrm>
        </p:grpSpPr>
        <p:cxnSp>
          <p:nvCxnSpPr>
            <p:cNvPr id="150" name="Google Shape;150;p17"/>
            <p:cNvCxnSpPr/>
            <p:nvPr/>
          </p:nvCxnSpPr>
          <p:spPr>
            <a:xfrm>
              <a:off x="0" y="0"/>
              <a:ext cx="6506304" cy="0"/>
            </a:xfrm>
            <a:prstGeom prst="straightConnector1">
              <a:avLst/>
            </a:prstGeom>
            <a:solidFill>
              <a:srgbClr val="E6C068"/>
            </a:solidFill>
            <a:ln cap="flat" cmpd="sng" w="34925">
              <a:solidFill>
                <a:srgbClr val="E6C06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0" y="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0" y="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Libre Franklin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Discovered by Marc Maiffret and Ryan Permeh </a:t>
              </a:r>
              <a:endParaRPr/>
            </a:p>
          </p:txBody>
        </p:sp>
        <p:cxnSp>
          <p:nvCxnSpPr>
            <p:cNvPr id="153" name="Google Shape;153;p17"/>
            <p:cNvCxnSpPr/>
            <p:nvPr/>
          </p:nvCxnSpPr>
          <p:spPr>
            <a:xfrm>
              <a:off x="0" y="1394460"/>
              <a:ext cx="6506304" cy="0"/>
            </a:xfrm>
            <a:prstGeom prst="straightConnector1">
              <a:avLst/>
            </a:prstGeom>
            <a:solidFill>
              <a:srgbClr val="CEAA5D"/>
            </a:solidFill>
            <a:ln cap="flat" cmpd="sng" w="34925">
              <a:solidFill>
                <a:srgbClr val="CEAA5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7"/>
            <p:cNvSpPr/>
            <p:nvPr/>
          </p:nvSpPr>
          <p:spPr>
            <a:xfrm>
              <a:off x="0" y="139446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0" y="139446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Libre Franklin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Called Code Red due to the discoverers  drinking code red mountain dew when they found it</a:t>
              </a:r>
              <a:endParaRPr/>
            </a:p>
          </p:txBody>
        </p:sp>
        <p:cxnSp>
          <p:nvCxnSpPr>
            <p:cNvPr id="156" name="Google Shape;156;p17"/>
            <p:cNvCxnSpPr/>
            <p:nvPr/>
          </p:nvCxnSpPr>
          <p:spPr>
            <a:xfrm>
              <a:off x="0" y="2788920"/>
              <a:ext cx="6506304" cy="0"/>
            </a:xfrm>
            <a:prstGeom prst="straightConnector1">
              <a:avLst/>
            </a:prstGeom>
            <a:solidFill>
              <a:srgbClr val="B09359"/>
            </a:solidFill>
            <a:ln cap="flat" cmpd="sng" w="34925">
              <a:solidFill>
                <a:srgbClr val="B093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7"/>
            <p:cNvSpPr/>
            <p:nvPr/>
          </p:nvSpPr>
          <p:spPr>
            <a:xfrm>
              <a:off x="0" y="278892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0" y="278892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Libre Franklin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By August 10, 2001 Symantec created tool to perform vulnerability assessments and remove the virus from infected computers</a:t>
              </a:r>
              <a:endParaRPr/>
            </a:p>
          </p:txBody>
        </p:sp>
        <p:cxnSp>
          <p:nvCxnSpPr>
            <p:cNvPr id="159" name="Google Shape;159;p17"/>
            <p:cNvCxnSpPr/>
            <p:nvPr/>
          </p:nvCxnSpPr>
          <p:spPr>
            <a:xfrm>
              <a:off x="0" y="4183380"/>
              <a:ext cx="6506304" cy="0"/>
            </a:xfrm>
            <a:prstGeom prst="straightConnector1">
              <a:avLst/>
            </a:prstGeom>
            <a:solidFill>
              <a:srgbClr val="88795F"/>
            </a:solidFill>
            <a:ln cap="flat" cmpd="sng" w="34925">
              <a:solidFill>
                <a:srgbClr val="88795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7"/>
            <p:cNvSpPr/>
            <p:nvPr/>
          </p:nvSpPr>
          <p:spPr>
            <a:xfrm>
              <a:off x="0" y="418338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0" y="4183380"/>
              <a:ext cx="6506304" cy="13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Libre Franklin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IIS products were updated to eliminate the vulnerability the virus exploited</a:t>
              </a:r>
              <a:endParaRPr/>
            </a:p>
          </p:txBody>
        </p:sp>
      </p:grpSp>
      <p:pic>
        <p:nvPicPr>
          <p:cNvPr descr="A picture containing food&#10;&#10;Description automatically generated"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878" y="439464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Delio, M. (2001, July 30). Code Red: Is This the Apocalypse? Retrieved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https://www.wired.com/2001/07/code-red-is-this-the-apocalypse/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Code red worm shows power of hackers. (2001, Aug 08). Sunday Business Post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Free vulnerability scan readies corporate infrastructures against 'code red' and 'code red II' worms. (2001, Aug 06). PR Newswire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Weaver, N. (2001, November). A Brief History of The Worm: Symantec Connect. Retrieved from https://www.symantec.com/connect/articles/brief-history-worm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Zhou, H., &amp; Guo, W. (2017). A stochastic worm model. Telecommunication Systems, 64(1), 135-145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