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Montserrat-boldItalic.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3da64d7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da64d7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Stuxnet is a computer worm, which is a specific type of standalone malware that replicates itself in order to spread to other computers.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was designed to exploit zero day vulnerabilities, or flaws that are unknown to the developer, in Windows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main targets were connected to enriched uranium centrifuges that power nuclear weapons and reactors.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 computer is not involved in this specific situation, there is little to no harm done when infected.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differentiate this, the worm will check for Programmable Logic Controllers, or PLC’s, which allow computers to control industrial machinery.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a PLC is infected, the programming is altered, resulting in the equipment being damaged or destroyed. However, the controller computer believes that everything is in working order, which makes this worm hard to detect.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actual creators are unknown, it is widely believed and accepted that they were a team of ten working in the intelligence agencies of the US and Israel, and they would have worked on development over the course of 2-3 years.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code name in development was “Operation Olympic Games” which was started under Bush and continued under Obama, although this was never formally acknowledged.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intended purpose was to be used as a tool to delay the development of Iranian nuclear weapons.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3da64d77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da64d77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attack happened to the Natanz uranium enrichment plant in Iran. They noticed that their centrifuges were failing at an alarming rate, and t</a:t>
            </a:r>
            <a:r>
              <a:rPr lang="en"/>
              <a:t>heir computers began to crash and reboot, yet no one could determine why this was happening.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2nd attack, the attackers used USB flash drives to infect the computers of five outside companies that they believed were connected to the nuclear program.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worm would exploit zero-day vulnerabilities in either the victim’s Windows Autorun feature or their local network. </a:t>
            </a:r>
            <a:endParaRPr/>
          </a:p>
          <a:p>
            <a:pPr indent="0" lvl="0" marL="0" rtl="0" algn="l">
              <a:spcBef>
                <a:spcPts val="0"/>
              </a:spcBef>
              <a:spcAft>
                <a:spcPts val="0"/>
              </a:spcAft>
              <a:buNone/>
            </a:pPr>
            <a:r>
              <a:rPr lang="en"/>
              <a:t>Then the victims would unknowingly spread the worm internally when inserting their flash drives all around the company. Stuxnet managed to attack 4 out of 5 zero-day vulnerabilities.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worm worked by slowly but effectively damaging the centrifuges by causing them to spin too quickly, and then suddenly stop. They would repeat this motion every time a uranium sample was inserted, causing the machine to become worn out years before it was supposed to be.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Again, the PLC would read that everything was running smoothly, so there was no cause for concern until it was too late.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an estimated 984 uranium centrifuges that were destroyed over the course of Stuxnet’s run. Overall, the worm successfully set back the Iranian nuclear program by several years.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3da64d7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da64d7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Stuxnet did so much damage, the 2nd attack was rushed by the developers, causing them to lose focus on keeping the worm under the radar, eventually aiding in its discovery.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3da64d77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da64d7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soonline.com/article/3218104/what-is-stuxnet-who-created-it-and-how-does-it-work.html" TargetMode="External"/><Relationship Id="rId4" Type="http://schemas.openxmlformats.org/officeDocument/2006/relationships/hyperlink" Target="https://www.wired.com/2014/11/countdown-to-zero-day-stuxnet/" TargetMode="External"/><Relationship Id="rId5" Type="http://schemas.openxmlformats.org/officeDocument/2006/relationships/hyperlink" Target="https://www.digitaltrends.com/computing/bits-before-bombs-how-stuxnet-crippled-irans-nuclear-dreams/" TargetMode="External"/><Relationship Id="rId6" Type="http://schemas.openxmlformats.org/officeDocument/2006/relationships/hyperlink" Target="https://www.us-cert.gov/ics/advisories/ICSA-10-238-01B" TargetMode="External"/><Relationship Id="rId7" Type="http://schemas.openxmlformats.org/officeDocument/2006/relationships/hyperlink" Target="https://www.automationworld.com/article/technologies/energy-management/defending-against-next-stuxn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813425" y="1780150"/>
            <a:ext cx="5532300" cy="102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STUXNET</a:t>
            </a:r>
            <a:endParaRPr>
              <a:latin typeface="Oswald"/>
              <a:ea typeface="Oswald"/>
              <a:cs typeface="Oswald"/>
              <a:sym typeface="Oswald"/>
            </a:endParaRPr>
          </a:p>
        </p:txBody>
      </p:sp>
      <p:sp>
        <p:nvSpPr>
          <p:cNvPr id="55" name="Google Shape;55;p13"/>
          <p:cNvSpPr txBox="1"/>
          <p:nvPr>
            <p:ph idx="1" type="subTitle"/>
          </p:nvPr>
        </p:nvSpPr>
        <p:spPr>
          <a:xfrm>
            <a:off x="311700" y="4473400"/>
            <a:ext cx="8520600" cy="3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Montserrat"/>
                <a:ea typeface="Montserrat"/>
                <a:cs typeface="Montserrat"/>
                <a:sym typeface="Montserrat"/>
              </a:rPr>
              <a:t>Jordan Campagna</a:t>
            </a:r>
            <a:r>
              <a:rPr lang="en" sz="1800">
                <a:solidFill>
                  <a:schemeClr val="dk1"/>
                </a:solidFill>
                <a:latin typeface="Montserrat"/>
                <a:ea typeface="Montserrat"/>
                <a:cs typeface="Montserrat"/>
                <a:sym typeface="Montserrat"/>
              </a:rPr>
              <a:t>, </a:t>
            </a:r>
            <a:r>
              <a:rPr lang="en" sz="1800">
                <a:solidFill>
                  <a:schemeClr val="dk1"/>
                </a:solidFill>
                <a:latin typeface="Montserrat"/>
                <a:ea typeface="Montserrat"/>
                <a:cs typeface="Montserrat"/>
                <a:sym typeface="Montserrat"/>
              </a:rPr>
              <a:t>Joseph Clay</a:t>
            </a:r>
            <a:r>
              <a:rPr lang="en" sz="1800">
                <a:solidFill>
                  <a:schemeClr val="dk1"/>
                </a:solidFill>
                <a:latin typeface="Montserrat"/>
                <a:ea typeface="Montserrat"/>
                <a:cs typeface="Montserrat"/>
                <a:sym typeface="Montserrat"/>
              </a:rPr>
              <a:t>,</a:t>
            </a:r>
            <a:r>
              <a:rPr lang="en" sz="1800">
                <a:solidFill>
                  <a:schemeClr val="dk1"/>
                </a:solidFill>
                <a:latin typeface="Montserrat"/>
                <a:ea typeface="Montserrat"/>
                <a:cs typeface="Montserrat"/>
                <a:sym typeface="Montserrat"/>
              </a:rPr>
              <a:t> Lorna Galloway</a:t>
            </a:r>
            <a:endParaRPr sz="1800">
              <a:solidFill>
                <a:schemeClr val="dk1"/>
              </a:solidFill>
              <a:latin typeface="Montserrat"/>
              <a:ea typeface="Montserrat"/>
              <a:cs typeface="Montserrat"/>
              <a:sym typeface="Montserrat"/>
            </a:endParaRPr>
          </a:p>
        </p:txBody>
      </p:sp>
      <p:cxnSp>
        <p:nvCxnSpPr>
          <p:cNvPr id="56" name="Google Shape;56;p13"/>
          <p:cNvCxnSpPr/>
          <p:nvPr/>
        </p:nvCxnSpPr>
        <p:spPr>
          <a:xfrm>
            <a:off x="414825" y="1780150"/>
            <a:ext cx="8329500" cy="1800"/>
          </a:xfrm>
          <a:prstGeom prst="straightConnector1">
            <a:avLst/>
          </a:prstGeom>
          <a:noFill/>
          <a:ln cap="flat" cmpd="sng" w="38100">
            <a:solidFill>
              <a:schemeClr val="accent1"/>
            </a:solidFill>
            <a:prstDash val="solid"/>
            <a:round/>
            <a:headEnd len="med" w="med" type="none"/>
            <a:tailEnd len="med" w="med" type="none"/>
          </a:ln>
        </p:spPr>
      </p:cxnSp>
      <p:cxnSp>
        <p:nvCxnSpPr>
          <p:cNvPr id="57" name="Google Shape;57;p13"/>
          <p:cNvCxnSpPr/>
          <p:nvPr/>
        </p:nvCxnSpPr>
        <p:spPr>
          <a:xfrm>
            <a:off x="414825" y="2807350"/>
            <a:ext cx="8329500" cy="180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1" name="Shape 61"/>
        <p:cNvGrpSpPr/>
        <p:nvPr/>
      </p:nvGrpSpPr>
      <p:grpSpPr>
        <a:xfrm>
          <a:off x="0" y="0"/>
          <a:ext cx="0" cy="0"/>
          <a:chOff x="0" y="0"/>
          <a:chExt cx="0" cy="0"/>
        </a:xfrm>
      </p:grpSpPr>
      <p:sp>
        <p:nvSpPr>
          <p:cNvPr id="62" name="Google Shape;62;p14"/>
          <p:cNvSpPr txBox="1"/>
          <p:nvPr>
            <p:ph idx="1" type="subTitle"/>
          </p:nvPr>
        </p:nvSpPr>
        <p:spPr>
          <a:xfrm>
            <a:off x="311700" y="1466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WHAT IS STUXNET?</a:t>
            </a:r>
            <a:endParaRPr sz="3000">
              <a:solidFill>
                <a:schemeClr val="dk1"/>
              </a:solidFill>
              <a:latin typeface="Oswald"/>
              <a:ea typeface="Oswald"/>
              <a:cs typeface="Oswald"/>
              <a:sym typeface="Oswald"/>
            </a:endParaRPr>
          </a:p>
        </p:txBody>
      </p:sp>
      <p:sp>
        <p:nvSpPr>
          <p:cNvPr id="63" name="Google Shape;63;p14"/>
          <p:cNvSpPr txBox="1"/>
          <p:nvPr/>
        </p:nvSpPr>
        <p:spPr>
          <a:xfrm>
            <a:off x="270650" y="1015425"/>
            <a:ext cx="8288700" cy="36870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chemeClr val="dk1"/>
              </a:buClr>
              <a:buSzPts val="1800"/>
              <a:buFont typeface="Montserrat"/>
              <a:buChar char="●"/>
            </a:pPr>
            <a:r>
              <a:rPr lang="en" sz="1800">
                <a:solidFill>
                  <a:schemeClr val="accent1"/>
                </a:solidFill>
                <a:latin typeface="Montserrat"/>
                <a:ea typeface="Montserrat"/>
                <a:cs typeface="Montserrat"/>
                <a:sym typeface="Montserrat"/>
              </a:rPr>
              <a:t>WORM</a:t>
            </a:r>
            <a:endParaRPr sz="1800">
              <a:solidFill>
                <a:schemeClr val="accent1"/>
              </a:solidFill>
              <a:latin typeface="Montserrat"/>
              <a:ea typeface="Montserrat"/>
              <a:cs typeface="Montserrat"/>
              <a:sym typeface="Montserrat"/>
            </a:endParaRPr>
          </a:p>
          <a:p>
            <a:pPr indent="-342900" lvl="0" marL="457200" rtl="0" algn="l">
              <a:lnSpc>
                <a:spcPct val="130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Exploited unknown </a:t>
            </a:r>
            <a:r>
              <a:rPr lang="en" sz="1800">
                <a:solidFill>
                  <a:schemeClr val="accent1"/>
                </a:solidFill>
                <a:latin typeface="Montserrat"/>
                <a:ea typeface="Montserrat"/>
                <a:cs typeface="Montserrat"/>
                <a:sym typeface="Montserrat"/>
              </a:rPr>
              <a:t>Zero-Day</a:t>
            </a:r>
            <a:r>
              <a:rPr lang="en" sz="1800">
                <a:solidFill>
                  <a:schemeClr val="dk1"/>
                </a:solidFill>
                <a:latin typeface="Montserrat"/>
                <a:ea typeface="Montserrat"/>
                <a:cs typeface="Montserrat"/>
                <a:sym typeface="Montserrat"/>
              </a:rPr>
              <a:t> vulnerabilities in PC’s</a:t>
            </a:r>
            <a:endParaRPr sz="1800">
              <a:solidFill>
                <a:schemeClr val="dk1"/>
              </a:solidFill>
              <a:latin typeface="Montserrat"/>
              <a:ea typeface="Montserrat"/>
              <a:cs typeface="Montserrat"/>
              <a:sym typeface="Montserrat"/>
            </a:endParaRPr>
          </a:p>
          <a:p>
            <a:pPr indent="-342900" lvl="0" marL="457200" rtl="0" algn="l">
              <a:lnSpc>
                <a:spcPct val="130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Targets enriched uranium centrifuges</a:t>
            </a:r>
            <a:endParaRPr sz="1800">
              <a:solidFill>
                <a:schemeClr val="dk1"/>
              </a:solidFill>
              <a:latin typeface="Montserrat"/>
              <a:ea typeface="Montserrat"/>
              <a:cs typeface="Montserrat"/>
              <a:sym typeface="Montserrat"/>
            </a:endParaRPr>
          </a:p>
          <a:p>
            <a:pPr indent="-330200" lvl="1" marL="914400" rtl="0" algn="l">
              <a:lnSpc>
                <a:spcPct val="13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Little or no harm when computer is not involved with uranium</a:t>
            </a:r>
            <a:endParaRPr sz="1600">
              <a:solidFill>
                <a:schemeClr val="dk1"/>
              </a:solidFill>
              <a:latin typeface="Montserrat"/>
              <a:ea typeface="Montserrat"/>
              <a:cs typeface="Montserrat"/>
              <a:sym typeface="Montserrat"/>
            </a:endParaRPr>
          </a:p>
          <a:p>
            <a:pPr indent="-330200" lvl="1" marL="914400" rtl="0" algn="l">
              <a:lnSpc>
                <a:spcPct val="13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Checks for </a:t>
            </a:r>
            <a:r>
              <a:rPr lang="en" sz="1600">
                <a:solidFill>
                  <a:schemeClr val="accent1"/>
                </a:solidFill>
                <a:latin typeface="Montserrat"/>
                <a:ea typeface="Montserrat"/>
                <a:cs typeface="Montserrat"/>
                <a:sym typeface="Montserrat"/>
              </a:rPr>
              <a:t>PLC’s</a:t>
            </a:r>
            <a:endParaRPr sz="1600">
              <a:solidFill>
                <a:schemeClr val="accent1"/>
              </a:solidFill>
              <a:latin typeface="Montserrat"/>
              <a:ea typeface="Montserrat"/>
              <a:cs typeface="Montserrat"/>
              <a:sym typeface="Montserrat"/>
            </a:endParaRPr>
          </a:p>
          <a:p>
            <a:pPr indent="-330200" lvl="1" marL="914400" rtl="0" algn="l">
              <a:lnSpc>
                <a:spcPct val="13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Damages / destroys equipment</a:t>
            </a:r>
            <a:endParaRPr sz="1600">
              <a:solidFill>
                <a:schemeClr val="dk1"/>
              </a:solidFill>
              <a:latin typeface="Montserrat"/>
              <a:ea typeface="Montserrat"/>
              <a:cs typeface="Montserrat"/>
              <a:sym typeface="Montserrat"/>
            </a:endParaRPr>
          </a:p>
          <a:p>
            <a:pPr indent="-330200" lvl="1" marL="914400" rtl="0" algn="l">
              <a:lnSpc>
                <a:spcPct val="13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Hard to detect</a:t>
            </a:r>
            <a:endParaRPr sz="1600">
              <a:solidFill>
                <a:schemeClr val="dk1"/>
              </a:solidFill>
              <a:latin typeface="Montserrat"/>
              <a:ea typeface="Montserrat"/>
              <a:cs typeface="Montserrat"/>
              <a:sym typeface="Montserrat"/>
            </a:endParaRPr>
          </a:p>
          <a:p>
            <a:pPr indent="-342900" lvl="0" marL="457200" rtl="0" algn="l">
              <a:lnSpc>
                <a:spcPct val="130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Creators are unknown</a:t>
            </a:r>
            <a:endParaRPr sz="1800">
              <a:solidFill>
                <a:schemeClr val="dk1"/>
              </a:solidFill>
              <a:latin typeface="Montserrat"/>
              <a:ea typeface="Montserrat"/>
              <a:cs typeface="Montserrat"/>
              <a:sym typeface="Montserrat"/>
            </a:endParaRPr>
          </a:p>
          <a:p>
            <a:pPr indent="-330200" lvl="1" marL="914400" rtl="0" algn="l">
              <a:lnSpc>
                <a:spcPct val="13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Intelligence agencies in U.S. and Israel</a:t>
            </a:r>
            <a:endParaRPr sz="1600">
              <a:solidFill>
                <a:schemeClr val="dk1"/>
              </a:solidFill>
              <a:latin typeface="Montserrat"/>
              <a:ea typeface="Montserrat"/>
              <a:cs typeface="Montserrat"/>
              <a:sym typeface="Montserrat"/>
            </a:endParaRPr>
          </a:p>
          <a:p>
            <a:pPr indent="-330200" lvl="1" marL="914400" rtl="0" algn="l">
              <a:lnSpc>
                <a:spcPct val="13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“Operation Olympic Games”</a:t>
            </a:r>
            <a:endParaRPr sz="1600">
              <a:solidFill>
                <a:schemeClr val="dk1"/>
              </a:solidFill>
              <a:latin typeface="Montserrat"/>
              <a:ea typeface="Montserrat"/>
              <a:cs typeface="Montserrat"/>
              <a:sym typeface="Montserrat"/>
            </a:endParaRPr>
          </a:p>
          <a:p>
            <a:pPr indent="-342900" lvl="0" marL="457200" rtl="0" algn="l">
              <a:lnSpc>
                <a:spcPct val="130000"/>
              </a:lnSpc>
              <a:spcBef>
                <a:spcPts val="0"/>
              </a:spcBef>
              <a:spcAft>
                <a:spcPts val="0"/>
              </a:spcAft>
              <a:buClr>
                <a:schemeClr val="dk1"/>
              </a:buClr>
              <a:buSzPts val="1800"/>
              <a:buFont typeface="Montserrat"/>
              <a:buChar char="●"/>
            </a:pPr>
            <a:r>
              <a:rPr lang="en" sz="1800">
                <a:solidFill>
                  <a:schemeClr val="accent1"/>
                </a:solidFill>
                <a:latin typeface="Montserrat"/>
                <a:ea typeface="Montserrat"/>
                <a:cs typeface="Montserrat"/>
                <a:sym typeface="Montserrat"/>
              </a:rPr>
              <a:t>Delay nuclear weapons in Iran</a:t>
            </a:r>
            <a:endParaRPr sz="1800">
              <a:solidFill>
                <a:schemeClr val="accent1"/>
              </a:solidFill>
              <a:latin typeface="Montserrat"/>
              <a:ea typeface="Montserrat"/>
              <a:cs typeface="Montserrat"/>
              <a:sym typeface="Montserrat"/>
            </a:endParaRPr>
          </a:p>
        </p:txBody>
      </p:sp>
      <p:cxnSp>
        <p:nvCxnSpPr>
          <p:cNvPr id="64" name="Google Shape;64;p14"/>
          <p:cNvCxnSpPr/>
          <p:nvPr/>
        </p:nvCxnSpPr>
        <p:spPr>
          <a:xfrm>
            <a:off x="452100" y="829425"/>
            <a:ext cx="82398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8" name="Shape 68"/>
        <p:cNvGrpSpPr/>
        <p:nvPr/>
      </p:nvGrpSpPr>
      <p:grpSpPr>
        <a:xfrm>
          <a:off x="0" y="0"/>
          <a:ext cx="0" cy="0"/>
          <a:chOff x="0" y="0"/>
          <a:chExt cx="0" cy="0"/>
        </a:xfrm>
      </p:grpSpPr>
      <p:sp>
        <p:nvSpPr>
          <p:cNvPr id="69" name="Google Shape;69;p15"/>
          <p:cNvSpPr txBox="1"/>
          <p:nvPr>
            <p:ph idx="1" type="subTitle"/>
          </p:nvPr>
        </p:nvSpPr>
        <p:spPr>
          <a:xfrm>
            <a:off x="311700" y="1466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WHAT DAMAGE HAS IT DONE?</a:t>
            </a:r>
            <a:endParaRPr sz="3000">
              <a:solidFill>
                <a:schemeClr val="dk1"/>
              </a:solidFill>
              <a:latin typeface="Oswald"/>
              <a:ea typeface="Oswald"/>
              <a:cs typeface="Oswald"/>
              <a:sym typeface="Oswald"/>
            </a:endParaRPr>
          </a:p>
        </p:txBody>
      </p:sp>
      <p:cxnSp>
        <p:nvCxnSpPr>
          <p:cNvPr id="70" name="Google Shape;70;p15"/>
          <p:cNvCxnSpPr/>
          <p:nvPr/>
        </p:nvCxnSpPr>
        <p:spPr>
          <a:xfrm>
            <a:off x="452100" y="829425"/>
            <a:ext cx="8239800" cy="0"/>
          </a:xfrm>
          <a:prstGeom prst="straightConnector1">
            <a:avLst/>
          </a:prstGeom>
          <a:noFill/>
          <a:ln cap="flat" cmpd="sng" w="38100">
            <a:solidFill>
              <a:schemeClr val="accent1"/>
            </a:solidFill>
            <a:prstDash val="solid"/>
            <a:round/>
            <a:headEnd len="med" w="med" type="none"/>
            <a:tailEnd len="med" w="med" type="none"/>
          </a:ln>
        </p:spPr>
      </p:cxnSp>
      <p:sp>
        <p:nvSpPr>
          <p:cNvPr id="71" name="Google Shape;71;p15"/>
          <p:cNvSpPr txBox="1"/>
          <p:nvPr/>
        </p:nvSpPr>
        <p:spPr>
          <a:xfrm>
            <a:off x="270650" y="1015425"/>
            <a:ext cx="8288700" cy="3687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30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1st attack in 2010 at </a:t>
            </a:r>
            <a:r>
              <a:rPr lang="en" sz="1800">
                <a:solidFill>
                  <a:schemeClr val="accent1"/>
                </a:solidFill>
                <a:latin typeface="Montserrat"/>
                <a:ea typeface="Montserrat"/>
                <a:cs typeface="Montserrat"/>
                <a:sym typeface="Montserrat"/>
              </a:rPr>
              <a:t>Natanz</a:t>
            </a:r>
            <a:endParaRPr sz="1800">
              <a:solidFill>
                <a:schemeClr val="accent1"/>
              </a:solidFill>
              <a:latin typeface="Montserrat"/>
              <a:ea typeface="Montserrat"/>
              <a:cs typeface="Montserrat"/>
              <a:sym typeface="Montserrat"/>
            </a:endParaRPr>
          </a:p>
          <a:p>
            <a:pPr indent="-330200" lvl="1" marL="914400" marR="0" rtl="0" algn="l">
              <a:lnSpc>
                <a:spcPct val="13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Centrifuges failing &amp; computers crashing</a:t>
            </a:r>
            <a:endParaRPr sz="1600">
              <a:solidFill>
                <a:schemeClr val="dk1"/>
              </a:solidFill>
              <a:latin typeface="Montserrat"/>
              <a:ea typeface="Montserrat"/>
              <a:cs typeface="Montserrat"/>
              <a:sym typeface="Montserrat"/>
            </a:endParaRPr>
          </a:p>
          <a:p>
            <a:pPr indent="-342900" lvl="0" marL="457200" marR="0" rtl="0" algn="l">
              <a:lnSpc>
                <a:spcPct val="130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2nd attack spread via </a:t>
            </a:r>
            <a:r>
              <a:rPr lang="en" sz="1800">
                <a:solidFill>
                  <a:schemeClr val="accent1"/>
                </a:solidFill>
                <a:latin typeface="Montserrat"/>
                <a:ea typeface="Montserrat"/>
                <a:cs typeface="Montserrat"/>
                <a:sym typeface="Montserrat"/>
              </a:rPr>
              <a:t>USB flash drives</a:t>
            </a:r>
            <a:r>
              <a:rPr lang="en" sz="1800">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indent="-342900" lvl="1" marL="914400" marR="0" rtl="0" algn="l">
              <a:lnSpc>
                <a:spcPct val="130000"/>
              </a:lnSpc>
              <a:spcBef>
                <a:spcPts val="0"/>
              </a:spcBef>
              <a:spcAft>
                <a:spcPts val="0"/>
              </a:spcAft>
              <a:buClr>
                <a:schemeClr val="dk1"/>
              </a:buClr>
              <a:buSzPts val="1800"/>
              <a:buFont typeface="Montserrat"/>
              <a:buChar char="○"/>
            </a:pPr>
            <a:r>
              <a:rPr lang="en" sz="1600">
                <a:solidFill>
                  <a:schemeClr val="dk1"/>
                </a:solidFill>
                <a:latin typeface="Montserrat"/>
                <a:ea typeface="Montserrat"/>
                <a:cs typeface="Montserrat"/>
                <a:sym typeface="Montserrat"/>
              </a:rPr>
              <a:t>5 different companies connected to nuclear program</a:t>
            </a:r>
            <a:endParaRPr sz="1600">
              <a:solidFill>
                <a:schemeClr val="dk1"/>
              </a:solidFill>
              <a:latin typeface="Montserrat"/>
              <a:ea typeface="Montserrat"/>
              <a:cs typeface="Montserrat"/>
              <a:sym typeface="Montserrat"/>
            </a:endParaRPr>
          </a:p>
          <a:p>
            <a:pPr indent="-330200" lvl="1" marL="914400" marR="0" rtl="0" algn="l">
              <a:lnSpc>
                <a:spcPct val="13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Attacked </a:t>
            </a:r>
            <a:r>
              <a:rPr lang="en" sz="1600">
                <a:solidFill>
                  <a:schemeClr val="dk1"/>
                </a:solidFill>
                <a:latin typeface="Montserrat"/>
                <a:ea typeface="Montserrat"/>
                <a:cs typeface="Montserrat"/>
                <a:sym typeface="Montserrat"/>
              </a:rPr>
              <a:t>4 out of 5 </a:t>
            </a:r>
            <a:r>
              <a:rPr lang="en" sz="1600">
                <a:solidFill>
                  <a:schemeClr val="accent1"/>
                </a:solidFill>
                <a:latin typeface="Montserrat"/>
                <a:ea typeface="Montserrat"/>
                <a:cs typeface="Montserrat"/>
                <a:sym typeface="Montserrat"/>
              </a:rPr>
              <a:t>Zero-Days</a:t>
            </a:r>
            <a:endParaRPr sz="1600">
              <a:solidFill>
                <a:schemeClr val="accent1"/>
              </a:solidFill>
              <a:latin typeface="Montserrat"/>
              <a:ea typeface="Montserrat"/>
              <a:cs typeface="Montserrat"/>
              <a:sym typeface="Montserrat"/>
            </a:endParaRPr>
          </a:p>
          <a:p>
            <a:pPr indent="-330200" lvl="1" marL="914400" marR="0" rtl="0" algn="l">
              <a:lnSpc>
                <a:spcPct val="13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Centrifuges spun too fast &amp; ruined samples</a:t>
            </a:r>
            <a:endParaRPr sz="1600">
              <a:solidFill>
                <a:schemeClr val="dk1"/>
              </a:solidFill>
              <a:latin typeface="Montserrat"/>
              <a:ea typeface="Montserrat"/>
              <a:cs typeface="Montserrat"/>
              <a:sym typeface="Montserrat"/>
            </a:endParaRPr>
          </a:p>
          <a:p>
            <a:pPr indent="-317500" lvl="2" marL="1371600" marR="0" rtl="0" algn="l">
              <a:lnSpc>
                <a:spcPct val="130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Wore down machines before their time</a:t>
            </a:r>
            <a:endParaRPr>
              <a:solidFill>
                <a:schemeClr val="dk1"/>
              </a:solidFill>
              <a:latin typeface="Montserrat"/>
              <a:ea typeface="Montserrat"/>
              <a:cs typeface="Montserrat"/>
              <a:sym typeface="Montserrat"/>
            </a:endParaRPr>
          </a:p>
          <a:p>
            <a:pPr indent="-330200" lvl="1" marL="914400" marR="0" rtl="0" algn="l">
              <a:lnSpc>
                <a:spcPct val="130000"/>
              </a:lnSpc>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PLC’s still reading correctly</a:t>
            </a:r>
            <a:endParaRPr sz="1600">
              <a:solidFill>
                <a:schemeClr val="dk1"/>
              </a:solidFill>
              <a:latin typeface="Montserrat"/>
              <a:ea typeface="Montserrat"/>
              <a:cs typeface="Montserrat"/>
              <a:sym typeface="Montserrat"/>
            </a:endParaRPr>
          </a:p>
          <a:p>
            <a:pPr indent="-342900" lvl="0" marL="457200" rtl="0" algn="l">
              <a:lnSpc>
                <a:spcPct val="130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Estimated 984 centrifuges destroyed</a:t>
            </a:r>
            <a:endParaRPr sz="1800">
              <a:solidFill>
                <a:schemeClr val="dk1"/>
              </a:solidFill>
              <a:latin typeface="Montserrat"/>
              <a:ea typeface="Montserrat"/>
              <a:cs typeface="Montserrat"/>
              <a:sym typeface="Montserrat"/>
            </a:endParaRPr>
          </a:p>
          <a:p>
            <a:pPr indent="-342900" lvl="0" marL="457200" marR="0" rtl="0" algn="l">
              <a:lnSpc>
                <a:spcPct val="130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Set back Iranian Nuclear program by several years</a:t>
            </a:r>
            <a:endParaRPr sz="1800">
              <a:solidFill>
                <a:schemeClr val="dk1"/>
              </a:solidFill>
              <a:latin typeface="Montserrat"/>
              <a:ea typeface="Montserrat"/>
              <a:cs typeface="Montserrat"/>
              <a:sym typeface="Montserrat"/>
            </a:endParaRPr>
          </a:p>
        </p:txBody>
      </p:sp>
      <p:pic>
        <p:nvPicPr>
          <p:cNvPr id="72" name="Google Shape;72;p15"/>
          <p:cNvPicPr preferRelativeResize="0"/>
          <p:nvPr/>
        </p:nvPicPr>
        <p:blipFill>
          <a:blip r:embed="rId3">
            <a:alphaModFix/>
          </a:blip>
          <a:stretch>
            <a:fillRect/>
          </a:stretch>
        </p:blipFill>
        <p:spPr>
          <a:xfrm>
            <a:off x="6303900" y="1495310"/>
            <a:ext cx="2540400" cy="22228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6" name="Shape 76"/>
        <p:cNvGrpSpPr/>
        <p:nvPr/>
      </p:nvGrpSpPr>
      <p:grpSpPr>
        <a:xfrm>
          <a:off x="0" y="0"/>
          <a:ext cx="0" cy="0"/>
          <a:chOff x="0" y="0"/>
          <a:chExt cx="0" cy="0"/>
        </a:xfrm>
      </p:grpSpPr>
      <p:sp>
        <p:nvSpPr>
          <p:cNvPr id="77" name="Google Shape;77;p16"/>
          <p:cNvSpPr txBox="1"/>
          <p:nvPr>
            <p:ph idx="1" type="subTitle"/>
          </p:nvPr>
        </p:nvSpPr>
        <p:spPr>
          <a:xfrm>
            <a:off x="311700" y="1466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MITIGATING THE DAMAGE...</a:t>
            </a:r>
            <a:endParaRPr sz="3000">
              <a:solidFill>
                <a:schemeClr val="dk1"/>
              </a:solidFill>
              <a:latin typeface="Oswald"/>
              <a:ea typeface="Oswald"/>
              <a:cs typeface="Oswald"/>
              <a:sym typeface="Oswald"/>
            </a:endParaRPr>
          </a:p>
        </p:txBody>
      </p:sp>
      <p:cxnSp>
        <p:nvCxnSpPr>
          <p:cNvPr id="78" name="Google Shape;78;p16"/>
          <p:cNvCxnSpPr/>
          <p:nvPr/>
        </p:nvCxnSpPr>
        <p:spPr>
          <a:xfrm>
            <a:off x="452100" y="829425"/>
            <a:ext cx="8239800" cy="0"/>
          </a:xfrm>
          <a:prstGeom prst="straightConnector1">
            <a:avLst/>
          </a:prstGeom>
          <a:noFill/>
          <a:ln cap="flat" cmpd="sng" w="38100">
            <a:solidFill>
              <a:schemeClr val="accent1"/>
            </a:solidFill>
            <a:prstDash val="solid"/>
            <a:round/>
            <a:headEnd len="med" w="med" type="none"/>
            <a:tailEnd len="med" w="med" type="none"/>
          </a:ln>
        </p:spPr>
      </p:cxnSp>
      <p:sp>
        <p:nvSpPr>
          <p:cNvPr id="79" name="Google Shape;79;p16"/>
          <p:cNvSpPr txBox="1"/>
          <p:nvPr/>
        </p:nvSpPr>
        <p:spPr>
          <a:xfrm>
            <a:off x="270650" y="1015425"/>
            <a:ext cx="8288700" cy="3687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30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Review system upgrades for vulnerabilities</a:t>
            </a:r>
            <a:endParaRPr sz="1800">
              <a:solidFill>
                <a:schemeClr val="dk1"/>
              </a:solidFill>
              <a:latin typeface="Montserrat"/>
              <a:ea typeface="Montserrat"/>
              <a:cs typeface="Montserrat"/>
              <a:sym typeface="Montserrat"/>
            </a:endParaRPr>
          </a:p>
          <a:p>
            <a:pPr indent="-342900" lvl="0" marL="457200" marR="0" rtl="0" algn="l">
              <a:lnSpc>
                <a:spcPct val="130000"/>
              </a:lnSpc>
              <a:spcBef>
                <a:spcPts val="0"/>
              </a:spcBef>
              <a:spcAft>
                <a:spcPts val="0"/>
              </a:spcAft>
              <a:buClr>
                <a:schemeClr val="dk1"/>
              </a:buClr>
              <a:buSzPts val="1800"/>
              <a:buFont typeface="Montserrat"/>
              <a:buChar char="●"/>
            </a:pPr>
            <a:r>
              <a:rPr lang="en" sz="1800">
                <a:solidFill>
                  <a:schemeClr val="accent1"/>
                </a:solidFill>
                <a:latin typeface="Montserrat"/>
                <a:ea typeface="Montserrat"/>
                <a:cs typeface="Montserrat"/>
                <a:sym typeface="Montserrat"/>
              </a:rPr>
              <a:t>Patch </a:t>
            </a:r>
            <a:r>
              <a:rPr lang="en" sz="1800">
                <a:solidFill>
                  <a:schemeClr val="dk1"/>
                </a:solidFill>
                <a:latin typeface="Montserrat"/>
                <a:ea typeface="Montserrat"/>
                <a:cs typeface="Montserrat"/>
                <a:sym typeface="Montserrat"/>
              </a:rPr>
              <a:t>all Zero-Day vulnerabilities</a:t>
            </a:r>
            <a:endParaRPr sz="1800">
              <a:solidFill>
                <a:schemeClr val="dk1"/>
              </a:solidFill>
              <a:latin typeface="Montserrat"/>
              <a:ea typeface="Montserrat"/>
              <a:cs typeface="Montserrat"/>
              <a:sym typeface="Montserrat"/>
            </a:endParaRPr>
          </a:p>
          <a:p>
            <a:pPr indent="-342900" lvl="0" marL="457200" marR="0" rtl="0" algn="l">
              <a:lnSpc>
                <a:spcPct val="130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Strict management policy for USB devices</a:t>
            </a:r>
            <a:endParaRPr sz="1800">
              <a:solidFill>
                <a:schemeClr val="dk1"/>
              </a:solidFill>
              <a:latin typeface="Montserrat"/>
              <a:ea typeface="Montserrat"/>
              <a:cs typeface="Montserrat"/>
              <a:sym typeface="Montserrat"/>
            </a:endParaRPr>
          </a:p>
          <a:p>
            <a:pPr indent="-342900" lvl="0" marL="457200" marR="0" rtl="0" algn="l">
              <a:lnSpc>
                <a:spcPct val="130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Disabling USB ports altogether</a:t>
            </a:r>
            <a:endParaRPr sz="1800">
              <a:solidFill>
                <a:schemeClr val="dk1"/>
              </a:solidFill>
              <a:latin typeface="Montserrat"/>
              <a:ea typeface="Montserrat"/>
              <a:cs typeface="Montserrat"/>
              <a:sym typeface="Montserrat"/>
            </a:endParaRPr>
          </a:p>
          <a:p>
            <a:pPr indent="-342900" lvl="0" marL="457200" marR="0" rtl="0" algn="l">
              <a:lnSpc>
                <a:spcPct val="130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Defense-in-depth strategies including physical control, personnel policies, administrative controls, and </a:t>
            </a:r>
            <a:r>
              <a:rPr lang="en" sz="1800">
                <a:solidFill>
                  <a:schemeClr val="accent1"/>
                </a:solidFill>
                <a:latin typeface="Montserrat"/>
                <a:ea typeface="Montserrat"/>
                <a:cs typeface="Montserrat"/>
                <a:sym typeface="Montserrat"/>
              </a:rPr>
              <a:t>firewalls</a:t>
            </a:r>
            <a:r>
              <a:rPr lang="en" sz="1800">
                <a:solidFill>
                  <a:schemeClr val="dk1"/>
                </a:solidFill>
                <a:latin typeface="Montserrat"/>
                <a:ea typeface="Montserrat"/>
                <a:cs typeface="Montserrat"/>
                <a:sym typeface="Montserrat"/>
              </a:rPr>
              <a:t>, </a:t>
            </a:r>
            <a:r>
              <a:rPr lang="en" sz="1800">
                <a:solidFill>
                  <a:schemeClr val="accent1"/>
                </a:solidFill>
                <a:latin typeface="Montserrat"/>
                <a:ea typeface="Montserrat"/>
                <a:cs typeface="Montserrat"/>
                <a:sym typeface="Montserrat"/>
              </a:rPr>
              <a:t>encryption</a:t>
            </a:r>
            <a:r>
              <a:rPr lang="en" sz="1800">
                <a:solidFill>
                  <a:schemeClr val="dk1"/>
                </a:solidFill>
                <a:latin typeface="Montserrat"/>
                <a:ea typeface="Montserrat"/>
                <a:cs typeface="Montserrat"/>
                <a:sym typeface="Montserrat"/>
              </a:rPr>
              <a:t>, and </a:t>
            </a:r>
            <a:r>
              <a:rPr lang="en" sz="1800">
                <a:solidFill>
                  <a:schemeClr val="accent1"/>
                </a:solidFill>
                <a:latin typeface="Montserrat"/>
                <a:ea typeface="Montserrat"/>
                <a:cs typeface="Montserrat"/>
                <a:sym typeface="Montserrat"/>
              </a:rPr>
              <a:t>antivirus tools</a:t>
            </a:r>
            <a:endParaRPr sz="1800">
              <a:solidFill>
                <a:schemeClr val="accent1"/>
              </a:solidFill>
              <a:latin typeface="Montserrat"/>
              <a:ea typeface="Montserrat"/>
              <a:cs typeface="Montserrat"/>
              <a:sym typeface="Montserrat"/>
            </a:endParaRPr>
          </a:p>
          <a:p>
            <a:pPr indent="-342900" lvl="0" marL="457200" marR="0" rtl="0" algn="l">
              <a:lnSpc>
                <a:spcPct val="130000"/>
              </a:lnSpc>
              <a:spcBef>
                <a:spcPts val="0"/>
              </a:spcBef>
              <a:spcAft>
                <a:spcPts val="0"/>
              </a:spcAft>
              <a:buClr>
                <a:schemeClr val="dk1"/>
              </a:buClr>
              <a:buSzPts val="1800"/>
              <a:buFont typeface="Montserrat"/>
              <a:buChar char="●"/>
            </a:pPr>
            <a:r>
              <a:rPr lang="en" sz="1800">
                <a:solidFill>
                  <a:schemeClr val="accent1"/>
                </a:solidFill>
                <a:latin typeface="Montserrat"/>
                <a:ea typeface="Montserrat"/>
                <a:cs typeface="Montserrat"/>
                <a:sym typeface="Montserrat"/>
              </a:rPr>
              <a:t>Application whitelisting</a:t>
            </a:r>
            <a:endParaRPr sz="1800">
              <a:solidFill>
                <a:schemeClr val="accent1"/>
              </a:solidFill>
              <a:latin typeface="Montserrat"/>
              <a:ea typeface="Montserrat"/>
              <a:cs typeface="Montserrat"/>
              <a:sym typeface="Montserrat"/>
            </a:endParaRPr>
          </a:p>
          <a:p>
            <a:pPr indent="-342900" lvl="0" marL="457200" marR="0" rtl="0" algn="l">
              <a:lnSpc>
                <a:spcPct val="130000"/>
              </a:lnSpc>
              <a:spcBef>
                <a:spcPts val="0"/>
              </a:spcBef>
              <a:spcAft>
                <a:spcPts val="0"/>
              </a:spcAft>
              <a:buClr>
                <a:schemeClr val="dk1"/>
              </a:buClr>
              <a:buSzPts val="1800"/>
              <a:buFont typeface="Montserrat"/>
              <a:buChar char="●"/>
            </a:pPr>
            <a:r>
              <a:rPr lang="en" sz="1800">
                <a:solidFill>
                  <a:schemeClr val="accent1"/>
                </a:solidFill>
                <a:latin typeface="Montserrat"/>
                <a:ea typeface="Montserrat"/>
                <a:cs typeface="Montserrat"/>
                <a:sym typeface="Montserrat"/>
              </a:rPr>
              <a:t>Unidirectional technology</a:t>
            </a:r>
            <a:endParaRPr sz="1800">
              <a:solidFill>
                <a:schemeClr val="accen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3" name="Shape 83"/>
        <p:cNvGrpSpPr/>
        <p:nvPr/>
      </p:nvGrpSpPr>
      <p:grpSpPr>
        <a:xfrm>
          <a:off x="0" y="0"/>
          <a:ext cx="0" cy="0"/>
          <a:chOff x="0" y="0"/>
          <a:chExt cx="0" cy="0"/>
        </a:xfrm>
      </p:grpSpPr>
      <p:sp>
        <p:nvSpPr>
          <p:cNvPr id="84" name="Google Shape;84;p17"/>
          <p:cNvSpPr txBox="1"/>
          <p:nvPr>
            <p:ph idx="1" type="body"/>
          </p:nvPr>
        </p:nvSpPr>
        <p:spPr>
          <a:xfrm>
            <a:off x="387900" y="1000075"/>
            <a:ext cx="8520600" cy="36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1"/>
                </a:solidFill>
                <a:latin typeface="Montserrat"/>
                <a:ea typeface="Montserrat"/>
                <a:cs typeface="Montserrat"/>
                <a:sym typeface="Montserrat"/>
              </a:rPr>
              <a:t>CSO ONLINE</a:t>
            </a:r>
            <a:endParaRPr sz="1100">
              <a:solidFill>
                <a:schemeClr val="dk1"/>
              </a:solidFill>
              <a:latin typeface="Montserrat"/>
              <a:ea typeface="Montserrat"/>
              <a:cs typeface="Montserrat"/>
              <a:sym typeface="Montserrat"/>
            </a:endParaRPr>
          </a:p>
          <a:p>
            <a:pPr indent="0" lvl="0" marL="0" rtl="0" algn="l">
              <a:lnSpc>
                <a:spcPct val="100000"/>
              </a:lnSpc>
              <a:spcBef>
                <a:spcPts val="1600"/>
              </a:spcBef>
              <a:spcAft>
                <a:spcPts val="0"/>
              </a:spcAft>
              <a:buNone/>
            </a:pPr>
            <a:r>
              <a:rPr lang="en" sz="1100" u="sng">
                <a:solidFill>
                  <a:schemeClr val="accent1"/>
                </a:solidFill>
                <a:hlinkClick r:id="rId3"/>
              </a:rPr>
              <a:t>https://www.csoonline.com/article/3218104/what-is-stuxnet-who-created-it-and-how-does-it-work.html</a:t>
            </a:r>
            <a:endParaRPr sz="1100">
              <a:solidFill>
                <a:schemeClr val="accent1"/>
              </a:solidFill>
            </a:endParaRPr>
          </a:p>
          <a:p>
            <a:pPr indent="0" lvl="0" marL="0" rtl="0" algn="l">
              <a:lnSpc>
                <a:spcPct val="100000"/>
              </a:lnSpc>
              <a:spcBef>
                <a:spcPts val="1600"/>
              </a:spcBef>
              <a:spcAft>
                <a:spcPts val="0"/>
              </a:spcAft>
              <a:buNone/>
            </a:pPr>
            <a:r>
              <a:rPr lang="en" sz="1100">
                <a:solidFill>
                  <a:schemeClr val="dk1"/>
                </a:solidFill>
                <a:latin typeface="Montserrat"/>
                <a:ea typeface="Montserrat"/>
                <a:cs typeface="Montserrat"/>
                <a:sym typeface="Montserrat"/>
              </a:rPr>
              <a:t>WIRED</a:t>
            </a:r>
            <a:endParaRPr sz="1100">
              <a:solidFill>
                <a:schemeClr val="dk1"/>
              </a:solidFill>
              <a:latin typeface="Montserrat"/>
              <a:ea typeface="Montserrat"/>
              <a:cs typeface="Montserrat"/>
              <a:sym typeface="Montserrat"/>
            </a:endParaRPr>
          </a:p>
          <a:p>
            <a:pPr indent="0" lvl="0" marL="0" rtl="0" algn="l">
              <a:lnSpc>
                <a:spcPct val="100000"/>
              </a:lnSpc>
              <a:spcBef>
                <a:spcPts val="1600"/>
              </a:spcBef>
              <a:spcAft>
                <a:spcPts val="0"/>
              </a:spcAft>
              <a:buNone/>
            </a:pPr>
            <a:r>
              <a:rPr lang="en" sz="1100" u="sng">
                <a:solidFill>
                  <a:schemeClr val="accent1"/>
                </a:solidFill>
                <a:hlinkClick r:id="rId4"/>
              </a:rPr>
              <a:t>https://www.wired.com/2014/11/countdown-to-zero-day-stuxnet/</a:t>
            </a:r>
            <a:endParaRPr sz="1100">
              <a:solidFill>
                <a:schemeClr val="accent1"/>
              </a:solidFill>
            </a:endParaRPr>
          </a:p>
          <a:p>
            <a:pPr indent="0" lvl="0" marL="0" rtl="0" algn="l">
              <a:lnSpc>
                <a:spcPct val="100000"/>
              </a:lnSpc>
              <a:spcBef>
                <a:spcPts val="1600"/>
              </a:spcBef>
              <a:spcAft>
                <a:spcPts val="0"/>
              </a:spcAft>
              <a:buNone/>
            </a:pPr>
            <a:r>
              <a:rPr lang="en" sz="1100">
                <a:solidFill>
                  <a:schemeClr val="dk1"/>
                </a:solidFill>
                <a:latin typeface="Montserrat"/>
                <a:ea typeface="Montserrat"/>
                <a:cs typeface="Montserrat"/>
                <a:sym typeface="Montserrat"/>
              </a:rPr>
              <a:t>DIGITAL TRENDS</a:t>
            </a:r>
            <a:endParaRPr sz="1100">
              <a:solidFill>
                <a:schemeClr val="dk1"/>
              </a:solidFill>
              <a:latin typeface="Montserrat"/>
              <a:ea typeface="Montserrat"/>
              <a:cs typeface="Montserrat"/>
              <a:sym typeface="Montserrat"/>
            </a:endParaRPr>
          </a:p>
          <a:p>
            <a:pPr indent="0" lvl="0" marL="0" rtl="0" algn="l">
              <a:lnSpc>
                <a:spcPct val="100000"/>
              </a:lnSpc>
              <a:spcBef>
                <a:spcPts val="1600"/>
              </a:spcBef>
              <a:spcAft>
                <a:spcPts val="0"/>
              </a:spcAft>
              <a:buNone/>
            </a:pPr>
            <a:r>
              <a:rPr lang="en" sz="1100" u="sng">
                <a:solidFill>
                  <a:schemeClr val="accent1"/>
                </a:solidFill>
                <a:hlinkClick r:id="rId5"/>
              </a:rPr>
              <a:t>https://www.digitaltrends.com/computing/bits-before-bombs-how-stuxnet-crippled-irans-nuclear-dreams/</a:t>
            </a:r>
            <a:endParaRPr sz="1100">
              <a:solidFill>
                <a:schemeClr val="accent1"/>
              </a:solidFill>
              <a:latin typeface="Montserrat"/>
              <a:ea typeface="Montserrat"/>
              <a:cs typeface="Montserrat"/>
              <a:sym typeface="Montserrat"/>
            </a:endParaRPr>
          </a:p>
          <a:p>
            <a:pPr indent="0" lvl="0" marL="0" rtl="0" algn="l">
              <a:lnSpc>
                <a:spcPct val="100000"/>
              </a:lnSpc>
              <a:spcBef>
                <a:spcPts val="1600"/>
              </a:spcBef>
              <a:spcAft>
                <a:spcPts val="0"/>
              </a:spcAft>
              <a:buNone/>
            </a:pPr>
            <a:r>
              <a:rPr lang="en" sz="1100">
                <a:solidFill>
                  <a:schemeClr val="dk1"/>
                </a:solidFill>
                <a:latin typeface="Montserrat"/>
                <a:ea typeface="Montserrat"/>
                <a:cs typeface="Montserrat"/>
                <a:sym typeface="Montserrat"/>
              </a:rPr>
              <a:t>CISA</a:t>
            </a:r>
            <a:endParaRPr sz="1100">
              <a:solidFill>
                <a:schemeClr val="dk1"/>
              </a:solidFill>
              <a:latin typeface="Montserrat"/>
              <a:ea typeface="Montserrat"/>
              <a:cs typeface="Montserrat"/>
              <a:sym typeface="Montserrat"/>
            </a:endParaRPr>
          </a:p>
          <a:p>
            <a:pPr indent="0" lvl="0" marL="0" rtl="0" algn="l">
              <a:lnSpc>
                <a:spcPct val="100000"/>
              </a:lnSpc>
              <a:spcBef>
                <a:spcPts val="1600"/>
              </a:spcBef>
              <a:spcAft>
                <a:spcPts val="0"/>
              </a:spcAft>
              <a:buNone/>
            </a:pPr>
            <a:r>
              <a:rPr lang="en" sz="1100" u="sng">
                <a:solidFill>
                  <a:schemeClr val="accent1"/>
                </a:solidFill>
                <a:hlinkClick r:id="rId6"/>
              </a:rPr>
              <a:t>https://www.us-cert.gov/ics/advisories/ICSA-10-238-01B</a:t>
            </a:r>
            <a:endParaRPr sz="1100">
              <a:solidFill>
                <a:schemeClr val="accent1"/>
              </a:solidFill>
              <a:latin typeface="Montserrat"/>
              <a:ea typeface="Montserrat"/>
              <a:cs typeface="Montserrat"/>
              <a:sym typeface="Montserrat"/>
            </a:endParaRPr>
          </a:p>
          <a:p>
            <a:pPr indent="0" lvl="0" marL="0" rtl="0" algn="l">
              <a:lnSpc>
                <a:spcPct val="100000"/>
              </a:lnSpc>
              <a:spcBef>
                <a:spcPts val="1600"/>
              </a:spcBef>
              <a:spcAft>
                <a:spcPts val="0"/>
              </a:spcAft>
              <a:buNone/>
            </a:pPr>
            <a:r>
              <a:rPr lang="en" sz="1100">
                <a:solidFill>
                  <a:schemeClr val="dk1"/>
                </a:solidFill>
                <a:latin typeface="Montserrat"/>
                <a:ea typeface="Montserrat"/>
                <a:cs typeface="Montserrat"/>
                <a:sym typeface="Montserrat"/>
              </a:rPr>
              <a:t>AUTOMATION WORLD</a:t>
            </a:r>
            <a:endParaRPr sz="1100">
              <a:solidFill>
                <a:schemeClr val="dk1"/>
              </a:solidFill>
              <a:latin typeface="Montserrat"/>
              <a:ea typeface="Montserrat"/>
              <a:cs typeface="Montserrat"/>
              <a:sym typeface="Montserrat"/>
            </a:endParaRPr>
          </a:p>
          <a:p>
            <a:pPr indent="0" lvl="0" marL="0" rtl="0" algn="l">
              <a:lnSpc>
                <a:spcPct val="100000"/>
              </a:lnSpc>
              <a:spcBef>
                <a:spcPts val="1600"/>
              </a:spcBef>
              <a:spcAft>
                <a:spcPts val="1600"/>
              </a:spcAft>
              <a:buNone/>
            </a:pPr>
            <a:r>
              <a:rPr lang="en" sz="1100" u="sng">
                <a:solidFill>
                  <a:schemeClr val="accent1"/>
                </a:solidFill>
                <a:hlinkClick r:id="rId7"/>
              </a:rPr>
              <a:t>https://www.automationworld.com/article/technologies/energy-management/defending-against-next-stuxnet</a:t>
            </a:r>
            <a:endParaRPr sz="1100">
              <a:solidFill>
                <a:schemeClr val="accent1"/>
              </a:solidFill>
              <a:latin typeface="Montserrat"/>
              <a:ea typeface="Montserrat"/>
              <a:cs typeface="Montserrat"/>
              <a:sym typeface="Montserrat"/>
            </a:endParaRPr>
          </a:p>
        </p:txBody>
      </p:sp>
      <p:sp>
        <p:nvSpPr>
          <p:cNvPr id="85" name="Google Shape;85;p17"/>
          <p:cNvSpPr txBox="1"/>
          <p:nvPr>
            <p:ph idx="4294967295" type="subTitle"/>
          </p:nvPr>
        </p:nvSpPr>
        <p:spPr>
          <a:xfrm>
            <a:off x="311700" y="368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chemeClr val="dk1"/>
                </a:solidFill>
                <a:latin typeface="Oswald"/>
                <a:ea typeface="Oswald"/>
                <a:cs typeface="Oswald"/>
                <a:sym typeface="Oswald"/>
              </a:rPr>
              <a:t>SOURCES</a:t>
            </a:r>
            <a:endParaRPr sz="3000">
              <a:solidFill>
                <a:schemeClr val="dk1"/>
              </a:solidFill>
              <a:latin typeface="Oswald"/>
              <a:ea typeface="Oswald"/>
              <a:cs typeface="Oswald"/>
              <a:sym typeface="Oswald"/>
            </a:endParaRPr>
          </a:p>
        </p:txBody>
      </p:sp>
      <p:cxnSp>
        <p:nvCxnSpPr>
          <p:cNvPr id="86" name="Google Shape;86;p17"/>
          <p:cNvCxnSpPr/>
          <p:nvPr/>
        </p:nvCxnSpPr>
        <p:spPr>
          <a:xfrm>
            <a:off x="452100" y="829425"/>
            <a:ext cx="82398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