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3e4ee5bf6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e4ee5bf6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3e4ee5bf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e4ee5bf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3e4ee5bf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e4ee5bf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FF00"/>
                </a:solidFill>
                <a:latin typeface="Consolas"/>
                <a:ea typeface="Consolas"/>
                <a:cs typeface="Consolas"/>
                <a:sym typeface="Consolas"/>
              </a:rPr>
              <a:t>MIRAI </a:t>
            </a:r>
            <a:endParaRPr b="1">
              <a:solidFill>
                <a:srgbClr val="00FF00"/>
              </a:solidFill>
              <a:latin typeface="Consolas"/>
              <a:ea typeface="Consolas"/>
              <a:cs typeface="Consolas"/>
              <a:sym typeface="Consola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00FF00"/>
                </a:solidFill>
              </a:rPr>
              <a:t>The Real Zombie Infection</a:t>
            </a:r>
            <a:endParaRPr b="1" i="1">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0" y="267900"/>
            <a:ext cx="3119700" cy="104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u="sng">
                <a:latin typeface="Consolas"/>
                <a:ea typeface="Consolas"/>
                <a:cs typeface="Consolas"/>
                <a:sym typeface="Consolas"/>
              </a:rPr>
              <a:t>The Technicals</a:t>
            </a:r>
            <a:endParaRPr sz="3000" u="sng">
              <a:latin typeface="Consolas"/>
              <a:ea typeface="Consolas"/>
              <a:cs typeface="Consolas"/>
              <a:sym typeface="Consolas"/>
            </a:endParaRPr>
          </a:p>
        </p:txBody>
      </p:sp>
      <p:sp>
        <p:nvSpPr>
          <p:cNvPr id="61" name="Google Shape;61;p14"/>
          <p:cNvSpPr txBox="1"/>
          <p:nvPr>
            <p:ph idx="1" type="body"/>
          </p:nvPr>
        </p:nvSpPr>
        <p:spPr>
          <a:xfrm>
            <a:off x="0" y="1017425"/>
            <a:ext cx="3119700" cy="396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Consolas"/>
              <a:buChar char="●"/>
            </a:pPr>
            <a:r>
              <a:rPr i="1" lang="en" sz="1400">
                <a:solidFill>
                  <a:srgbClr val="000000"/>
                </a:solidFill>
                <a:latin typeface="Consolas"/>
                <a:ea typeface="Consolas"/>
                <a:cs typeface="Consolas"/>
                <a:sym typeface="Consolas"/>
              </a:rPr>
              <a:t>Mirai was written in C and Go.</a:t>
            </a:r>
            <a:endParaRPr i="1" sz="1400">
              <a:solidFill>
                <a:srgbClr val="000000"/>
              </a:solidFill>
              <a:latin typeface="Consolas"/>
              <a:ea typeface="Consolas"/>
              <a:cs typeface="Consolas"/>
              <a:sym typeface="Consolas"/>
            </a:endParaRPr>
          </a:p>
          <a:p>
            <a:pPr indent="-317500" lvl="0" marL="457200" rtl="0" algn="l">
              <a:spcBef>
                <a:spcPts val="0"/>
              </a:spcBef>
              <a:spcAft>
                <a:spcPts val="0"/>
              </a:spcAft>
              <a:buClr>
                <a:srgbClr val="000000"/>
              </a:buClr>
              <a:buSzPts val="1400"/>
              <a:buFont typeface="Consolas"/>
              <a:buChar char="●"/>
            </a:pPr>
            <a:r>
              <a:rPr i="1" lang="en" sz="1400">
                <a:solidFill>
                  <a:srgbClr val="000000"/>
                </a:solidFill>
                <a:latin typeface="Consolas"/>
                <a:ea typeface="Consolas"/>
                <a:cs typeface="Consolas"/>
                <a:sym typeface="Consolas"/>
              </a:rPr>
              <a:t>It was </a:t>
            </a:r>
            <a:r>
              <a:rPr i="1" lang="en" sz="1400">
                <a:solidFill>
                  <a:srgbClr val="000000"/>
                </a:solidFill>
                <a:latin typeface="Consolas"/>
                <a:ea typeface="Consolas"/>
                <a:cs typeface="Consolas"/>
                <a:sym typeface="Consolas"/>
              </a:rPr>
              <a:t>originally</a:t>
            </a:r>
            <a:r>
              <a:rPr i="1" lang="en" sz="1400">
                <a:solidFill>
                  <a:srgbClr val="000000"/>
                </a:solidFill>
                <a:latin typeface="Consolas"/>
                <a:ea typeface="Consolas"/>
                <a:cs typeface="Consolas"/>
                <a:sym typeface="Consolas"/>
              </a:rPr>
              <a:t> created by Paras Jha and Josiah White. </a:t>
            </a:r>
            <a:endParaRPr>
              <a:solidFill>
                <a:srgbClr val="424242"/>
              </a:solidFill>
              <a:highlight>
                <a:srgbClr val="F2F2F2"/>
              </a:highlight>
              <a:latin typeface="Roboto"/>
              <a:ea typeface="Roboto"/>
              <a:cs typeface="Roboto"/>
              <a:sym typeface="Roboto"/>
            </a:endParaRPr>
          </a:p>
          <a:p>
            <a:pPr indent="-317500" lvl="0" marL="457200" rtl="0" algn="l">
              <a:spcBef>
                <a:spcPts val="0"/>
              </a:spcBef>
              <a:spcAft>
                <a:spcPts val="0"/>
              </a:spcAft>
              <a:buClr>
                <a:srgbClr val="424242"/>
              </a:buClr>
              <a:buSzPts val="1400"/>
              <a:buFont typeface="Consolas"/>
              <a:buChar char="●"/>
            </a:pPr>
            <a:r>
              <a:rPr i="1" lang="en" sz="1400">
                <a:solidFill>
                  <a:srgbClr val="424242"/>
                </a:solidFill>
                <a:latin typeface="Consolas"/>
                <a:ea typeface="Consolas"/>
                <a:cs typeface="Consolas"/>
                <a:sym typeface="Consolas"/>
              </a:rPr>
              <a:t>Created to attack machines running Linux based operating systems specifically those that ran on ARC processors.</a:t>
            </a:r>
            <a:endParaRPr i="1" sz="1400">
              <a:solidFill>
                <a:srgbClr val="424242"/>
              </a:solidFill>
              <a:latin typeface="Consolas"/>
              <a:ea typeface="Consolas"/>
              <a:cs typeface="Consolas"/>
              <a:sym typeface="Consolas"/>
            </a:endParaRPr>
          </a:p>
          <a:p>
            <a:pPr indent="-317500" lvl="0" marL="457200" rtl="0" algn="l">
              <a:spcBef>
                <a:spcPts val="0"/>
              </a:spcBef>
              <a:spcAft>
                <a:spcPts val="0"/>
              </a:spcAft>
              <a:buClr>
                <a:srgbClr val="424242"/>
              </a:buClr>
              <a:buSzPts val="1400"/>
              <a:buFont typeface="Consolas"/>
              <a:buChar char="●"/>
            </a:pPr>
            <a:r>
              <a:rPr i="1" lang="en" sz="1400">
                <a:solidFill>
                  <a:srgbClr val="424242"/>
                </a:solidFill>
                <a:latin typeface="Consolas"/>
                <a:ea typeface="Consolas"/>
                <a:cs typeface="Consolas"/>
                <a:sym typeface="Consolas"/>
              </a:rPr>
              <a:t>Operates on a Command and Control structure.</a:t>
            </a:r>
            <a:endParaRPr i="1" sz="1400">
              <a:solidFill>
                <a:srgbClr val="424242"/>
              </a:solidFill>
              <a:latin typeface="Consolas"/>
              <a:ea typeface="Consolas"/>
              <a:cs typeface="Consolas"/>
              <a:sym typeface="Consolas"/>
            </a:endParaRPr>
          </a:p>
          <a:p>
            <a:pPr indent="-317500" lvl="0" marL="457200" rtl="0" algn="l">
              <a:spcBef>
                <a:spcPts val="0"/>
              </a:spcBef>
              <a:spcAft>
                <a:spcPts val="0"/>
              </a:spcAft>
              <a:buClr>
                <a:srgbClr val="424242"/>
              </a:buClr>
              <a:buSzPts val="1400"/>
              <a:buFont typeface="Consolas"/>
              <a:buChar char="●"/>
            </a:pPr>
            <a:r>
              <a:rPr i="1" lang="en" sz="1400">
                <a:solidFill>
                  <a:srgbClr val="424242"/>
                </a:solidFill>
                <a:latin typeface="Consolas"/>
                <a:ea typeface="Consolas"/>
                <a:cs typeface="Consolas"/>
                <a:sym typeface="Consolas"/>
              </a:rPr>
              <a:t>Some estimates state that at its peak Mirai had infected over 600 thousand IoT devices.</a:t>
            </a:r>
            <a:endParaRPr i="1" sz="1400">
              <a:solidFill>
                <a:srgbClr val="424242"/>
              </a:solidFill>
              <a:latin typeface="Consolas"/>
              <a:ea typeface="Consolas"/>
              <a:cs typeface="Consolas"/>
              <a:sym typeface="Consolas"/>
            </a:endParaRPr>
          </a:p>
        </p:txBody>
      </p:sp>
      <p:pic>
        <p:nvPicPr>
          <p:cNvPr id="62" name="Google Shape;62;p14"/>
          <p:cNvPicPr preferRelativeResize="0"/>
          <p:nvPr/>
        </p:nvPicPr>
        <p:blipFill>
          <a:blip r:embed="rId3">
            <a:alphaModFix/>
          </a:blip>
          <a:stretch>
            <a:fillRect/>
          </a:stretch>
        </p:blipFill>
        <p:spPr>
          <a:xfrm>
            <a:off x="3119700" y="0"/>
            <a:ext cx="60242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919800" y="0"/>
            <a:ext cx="73044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Consolas"/>
                <a:ea typeface="Consolas"/>
                <a:cs typeface="Consolas"/>
                <a:sym typeface="Consolas"/>
              </a:rPr>
              <a:t>Why Was Mirai So Effective</a:t>
            </a:r>
            <a:endParaRPr sz="3600">
              <a:latin typeface="Consolas"/>
              <a:ea typeface="Consolas"/>
              <a:cs typeface="Consolas"/>
              <a:sym typeface="Consolas"/>
            </a:endParaRPr>
          </a:p>
        </p:txBody>
      </p:sp>
      <p:sp>
        <p:nvSpPr>
          <p:cNvPr id="68" name="Google Shape;68;p15"/>
          <p:cNvSpPr txBox="1"/>
          <p:nvPr>
            <p:ph idx="1" type="body"/>
          </p:nvPr>
        </p:nvSpPr>
        <p:spPr>
          <a:xfrm>
            <a:off x="0" y="936250"/>
            <a:ext cx="3196800" cy="42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Consolas"/>
                <a:ea typeface="Consolas"/>
                <a:cs typeface="Consolas"/>
                <a:sym typeface="Consolas"/>
              </a:rPr>
              <a:t>Mirai, and its successors, are partly so effective because they target smart devices that can connect to the internet IoTs. Once infected the devices, which can be anything from a security camera to a smart fridge, will connect to a central hub and wait for commands. Usually one of the first commands received is an automated one that tells the system to search for more vulnerable systems thus spreading the malware.</a:t>
            </a:r>
            <a:endParaRPr sz="1400">
              <a:latin typeface="Consolas"/>
              <a:ea typeface="Consolas"/>
              <a:cs typeface="Consolas"/>
              <a:sym typeface="Consolas"/>
            </a:endParaRPr>
          </a:p>
        </p:txBody>
      </p:sp>
      <p:pic>
        <p:nvPicPr>
          <p:cNvPr id="69" name="Google Shape;69;p15"/>
          <p:cNvPicPr preferRelativeResize="0"/>
          <p:nvPr/>
        </p:nvPicPr>
        <p:blipFill>
          <a:blip r:embed="rId3">
            <a:alphaModFix/>
          </a:blip>
          <a:stretch>
            <a:fillRect/>
          </a:stretch>
        </p:blipFill>
        <p:spPr>
          <a:xfrm>
            <a:off x="3196800" y="936300"/>
            <a:ext cx="5947200" cy="420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 name="Shape 7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