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5" r:id="rId3"/>
    <p:sldId id="288" r:id="rId4"/>
    <p:sldId id="293" r:id="rId5"/>
    <p:sldId id="294" r:id="rId6"/>
    <p:sldId id="295" r:id="rId7"/>
    <p:sldId id="271" r:id="rId8"/>
    <p:sldId id="292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19B-711E-31A8-7293-04AB93EA8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EFAFE-4C4B-ECC7-CB34-02DEDCB4F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2573-8F92-7A1A-AF19-D50AF3D1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4259-4139-6A1B-3807-45B72000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5ADF-15B0-3E7E-7E0D-343ACDE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F151-F7C0-AC9E-44BD-EABECC4A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2C40-E45E-911C-409C-5D848CEC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325B-20EA-6BE0-601B-1FEC64FE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30A0-2203-2C15-4915-AC3E187C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5DE8-94D1-7133-BF36-8851885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B7ED8-3878-E88D-CA97-6D005DDFD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A176-6410-A117-83F4-E903D23ED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7667-2E85-FD84-8599-FE7A1189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B7F3-F56D-5301-8E79-89D7238F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8453-5E7A-0F91-6EE5-2270B943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5E98-25EB-DBD0-BD06-86D47636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9BA0-4532-D34E-B259-112F0774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0870-9274-C5EE-7F47-E9D9069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D816F-3A1B-9C31-3452-D51AE31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2E61-A6FD-EE6B-202A-FCBB583B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445D-2DF2-66F0-14F2-20925765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4A46-9BCF-7080-1904-133001DE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67D2-1FC2-69CE-4A16-D50A2771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B271-ED6F-A56F-02BF-47DBBA0A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C48D-CF0F-7AAA-88B2-DAE2F641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7A0-5A3F-2A43-BD9D-52C2EAF2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28B2-5BC2-89A4-8E0C-507B228E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314FB-1242-4C4E-CF62-03BE674C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AC14-F636-1CDF-75AE-CC7F69C6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174C-4C77-32CB-42D1-BAE6FD25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15046-9044-4AFA-0198-C5C22D31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29C4-90D6-0903-3150-2E39E156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C264-35CC-2288-4FBC-4CB6E756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5BBF-5F8D-EEE9-2A85-304500E29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DD472-8C64-FB04-AED3-4838C58F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05D8B-2439-773B-ADBB-1EBE1262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2F9A-C1D7-38F4-AD2F-58E1A1E7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A6AFB-010F-0EBB-D338-5AF6D100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550A0-ECE7-2150-BB2B-818C60C8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A929-531A-75B0-1E4E-78312605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19ADA-4C5A-CBAC-0E4A-E2FC14C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7E9F4-0268-EBDD-84DA-E33277A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722E4-89D4-E1C6-7B1F-AC508D32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422C0-4C89-A2F3-4CE4-4C727A00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2A6A4-5885-E99C-2A81-155F23B5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B166E-2AB3-6760-49CE-DC400A5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547-5643-20CF-3E9D-693037F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DA28-478B-7C8B-ABD0-F31087E6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900B-A099-FC55-1852-4D8EA927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81B3-5EA2-52DF-61C3-9213067F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901F-C426-B366-515D-30B57964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F305-2CB5-4B30-86B0-6A5EE75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700-34BB-272B-602F-91848556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D2D0E-31EF-34F7-D6D9-B0247B929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6E9C-89F7-5FF7-BEC3-C11789AB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777D-E297-9630-556A-C009C076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DA4D3-9163-9334-A9D9-5805A12F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E149A-FD21-305F-9B88-477D2A0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092AB-1A56-32AF-B4DC-759D5AB3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E377-FAB8-F84A-F14D-4D1354B0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6F7E-C1E1-BD3F-96B2-3F7B16A0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0ECC-AD60-8447-8AD8-660F00CE4F9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829E-275B-17A7-1689-06DFC36DC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BC87-4236-F8EC-4CDB-1820BCBA1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C6E-A893-6942-821B-A192821D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Factorial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484874-37F1-3AA3-4B89-106F9DED18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34">
                  <a:extLst>
                    <a:ext uri="{9D8B030D-6E8A-4147-A177-3AD203B41FA5}">
                      <a16:colId xmlns:a16="http://schemas.microsoft.com/office/drawing/2014/main" val="3859930726"/>
                    </a:ext>
                  </a:extLst>
                </a:gridCol>
                <a:gridCol w="4834982">
                  <a:extLst>
                    <a:ext uri="{9D8B030D-6E8A-4147-A177-3AD203B41FA5}">
                      <a16:colId xmlns:a16="http://schemas.microsoft.com/office/drawing/2014/main" val="837238029"/>
                    </a:ext>
                  </a:extLst>
                </a:gridCol>
                <a:gridCol w="4834982">
                  <a:extLst>
                    <a:ext uri="{9D8B030D-6E8A-4147-A177-3AD203B41FA5}">
                      <a16:colId xmlns:a16="http://schemas.microsoft.com/office/drawing/2014/main" val="108507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Expanded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0! =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1!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3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2! =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6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3!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2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4! =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x 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3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5! =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x 4 x 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6! = 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x 5 x 4 x 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7!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 x 5 x 4 x 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8!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 x 7 x 6 x 5 x 4 x 3 x 2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44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9C8CD4-8F23-8392-10D3-87CEABBFB4D7}"/>
              </a:ext>
            </a:extLst>
          </p:cNvPr>
          <p:cNvSpPr txBox="1"/>
          <p:nvPr/>
        </p:nvSpPr>
        <p:spPr>
          <a:xfrm>
            <a:off x="838200" y="5921297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76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231-61D4-F8ED-3597-35E9F87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of possible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F88-25CA-0CD8-C997-87B8CC2C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S of all interpretations with size n, print all combinations of all partitions of 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44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Combinations: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/>
                  <a:t> 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9075F-2D42-2FCE-8BAF-0B81BFDFC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838121"/>
              </p:ext>
            </p:extLst>
          </p:nvPr>
        </p:nvGraphicFramePr>
        <p:xfrm>
          <a:off x="838200" y="1825625"/>
          <a:ext cx="105155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0920715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73036064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72539095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9374445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47811364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182694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41471057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2016493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6457366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6427480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3937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n</a:t>
                      </a:r>
                      <a:r>
                        <a:rPr lang="en-US" sz="1600" b="1" dirty="0"/>
                        <a:t> /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4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3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3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4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Permutations: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9075F-2D42-2FCE-8BAF-0B81BFDFC6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0920715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73036064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72539095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9374445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47811364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182694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41471057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2016493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6457366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6427480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3937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n</a:t>
                      </a:r>
                      <a:r>
                        <a:rPr lang="en-US" sz="1600" b="1" dirty="0"/>
                        <a:t> /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4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3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3628800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3628800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3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3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E5D4-CAB9-932F-F5CE-33493CD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partitions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6ADC0-7DDF-F37A-2987-790FA072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set partition </a:t>
            </a:r>
            <a:r>
              <a:rPr lang="en-US" sz="2400" dirty="0"/>
              <a:t>is a grouping of its elements into non-empty subsets, in such a way that every element is included in exactly one subset.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The set {1, 2, 5} can be partitioned into</a:t>
            </a:r>
          </a:p>
          <a:p>
            <a:r>
              <a:rPr lang="en-US" sz="2000" dirty="0"/>
              <a:t>{1}, {2}, {5}</a:t>
            </a:r>
          </a:p>
          <a:p>
            <a:r>
              <a:rPr lang="en-US" sz="2000" dirty="0"/>
              <a:t>{1, 2}, {5}</a:t>
            </a:r>
          </a:p>
          <a:p>
            <a:r>
              <a:rPr lang="en-US" sz="2000" dirty="0"/>
              <a:t>{1, 5}, {2}</a:t>
            </a:r>
          </a:p>
          <a:p>
            <a:r>
              <a:rPr lang="en-US" sz="2000" dirty="0"/>
              <a:t>{2, 5}, {1}</a:t>
            </a:r>
          </a:p>
          <a:p>
            <a:r>
              <a:rPr lang="en-US" sz="2000" dirty="0"/>
              <a:t>{1, 2, 5}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set of 3 elements thus has 5 possible partitions.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3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E5D4-CAB9-932F-F5CE-33493CD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set partitions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E6ADC0-7DDF-F37A-2987-790FA072C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81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Stirling numbers of the second kind </a:t>
                </a:r>
                <a:r>
                  <a:rPr lang="en-US" sz="2400" dirty="0"/>
                  <a:t>count the </a:t>
                </a:r>
                <a:r>
                  <a:rPr lang="en-US" sz="2400" b="1" dirty="0"/>
                  <a:t>number of ways to partition a set of n objects into k non-empty subsets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Base cases: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Formula: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Summing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k = 1,…,n  counts all partitions of a set with size 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E6ADC0-7DDF-F37A-2987-790FA072C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8199"/>
              </a:xfrm>
              <a:blipFill>
                <a:blip r:embed="rId2"/>
                <a:stretch>
                  <a:fillRect l="-965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D28D381-B20D-11C7-D357-0498183C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3" y="3166070"/>
            <a:ext cx="5849940" cy="8509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678ECF-4FAA-0C6A-76E4-BDD44D67F6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03"/>
          <a:stretch/>
        </p:blipFill>
        <p:spPr>
          <a:xfrm>
            <a:off x="655319" y="4716967"/>
            <a:ext cx="6391349" cy="9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Sterling partition number: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1E5D4-CAB9-932F-F5CE-33493CDA7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9075F-2D42-2FCE-8BAF-0B81BFDFC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9954"/>
              </p:ext>
            </p:extLst>
          </p:nvPr>
        </p:nvGraphicFramePr>
        <p:xfrm>
          <a:off x="838200" y="1825625"/>
          <a:ext cx="1051558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509207154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73036064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82684258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725390954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93744459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47811364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2182694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414710577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320164935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064573668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642748048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73937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n</a:t>
                      </a:r>
                      <a:r>
                        <a:rPr lang="en-US" sz="1600" b="1" dirty="0"/>
                        <a:t> /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4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3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34105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3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5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E5D4-CAB9-932F-F5CE-33493CD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Bell numbers / </a:t>
            </a:r>
            <a:r>
              <a:rPr lang="en-US" dirty="0" err="1"/>
              <a:t>Fubini</a:t>
            </a:r>
            <a:r>
              <a:rPr lang="en-US" dirty="0"/>
              <a:t>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6ADC0-7DDF-F37A-2987-790FA072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 the number of weak orderings on a set of n elements</a:t>
            </a:r>
          </a:p>
          <a:p>
            <a:r>
              <a:rPr lang="en-US" sz="2400" dirty="0"/>
              <a:t>computed via a summation formula involving binomial coefficients, or by using a recurrence relation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7004D1-EF08-FB99-FA73-33A17157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87548"/>
              </p:ext>
            </p:extLst>
          </p:nvPr>
        </p:nvGraphicFramePr>
        <p:xfrm>
          <a:off x="945068" y="4863680"/>
          <a:ext cx="10301863" cy="874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863">
                  <a:extLst>
                    <a:ext uri="{9D8B030D-6E8A-4147-A177-3AD203B41FA5}">
                      <a16:colId xmlns:a16="http://schemas.microsoft.com/office/drawing/2014/main" val="2840972339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896953842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2397773610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2448336962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2257318173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1342296006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407611220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3169343757"/>
                    </a:ext>
                  </a:extLst>
                </a:gridCol>
                <a:gridCol w="1082250">
                  <a:extLst>
                    <a:ext uri="{9D8B030D-6E8A-4147-A177-3AD203B41FA5}">
                      <a16:colId xmlns:a16="http://schemas.microsoft.com/office/drawing/2014/main" val="1670469213"/>
                    </a:ext>
                  </a:extLst>
                </a:gridCol>
              </a:tblGrid>
              <a:tr h="50408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0" dirty="0"/>
                        <a:t>(n)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4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Fubini</a:t>
                      </a:r>
                      <a:r>
                        <a:rPr lang="en-US" baseline="0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50845"/>
                  </a:ext>
                </a:extLst>
              </a:tr>
            </a:tbl>
          </a:graphicData>
        </a:graphic>
      </p:graphicFrame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2B9E005-DE74-F21D-3178-B1271FE5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8" y="3166179"/>
            <a:ext cx="3421326" cy="1219093"/>
          </a:xfrm>
          <a:prstGeom prst="rect">
            <a:avLst/>
          </a:prstGeom>
        </p:spPr>
      </p:pic>
      <p:pic>
        <p:nvPicPr>
          <p:cNvPr id="8" name="Picture 7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5B32FFCB-4118-F793-C31B-2657ECF6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99" y="3048274"/>
            <a:ext cx="4856501" cy="1454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AFB99-7C38-E273-8D1E-85F1AEA3BD4D}"/>
              </a:ext>
            </a:extLst>
          </p:cNvPr>
          <p:cNvSpPr txBox="1"/>
          <p:nvPr/>
        </p:nvSpPr>
        <p:spPr>
          <a:xfrm>
            <a:off x="5357992" y="3557131"/>
            <a:ext cx="4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4064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231-61D4-F8ED-3597-35E9F87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interpretations of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F88-25CA-0CD8-C997-87B8CC2C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set of </a:t>
            </a:r>
            <a:r>
              <a:rPr lang="en-US" sz="2400" b="1" dirty="0"/>
              <a:t>ranked interpretations</a:t>
            </a:r>
            <a:r>
              <a:rPr lang="en-US" sz="2400" dirty="0"/>
              <a:t> means that each interpretation is preferred or equal relative to the other interpretations in the set.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set of ranked interpretations corresponds to a</a:t>
            </a:r>
            <a:r>
              <a:rPr lang="en-US" sz="2400" b="1" dirty="0"/>
              <a:t> partition </a:t>
            </a:r>
            <a:r>
              <a:rPr lang="en-US" sz="2400" dirty="0"/>
              <a:t>of interpretations.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number of differently ordered partitions is called the set of </a:t>
            </a:r>
            <a:r>
              <a:rPr lang="en-US" sz="2400" b="1" dirty="0"/>
              <a:t>possible worlds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231-61D4-F8ED-3597-35E9F87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possible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F88-25CA-0CD8-C997-87B8CC2C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S of all interpretations with size n, the </a:t>
            </a:r>
            <a:r>
              <a:rPr lang="en-US" sz="2400" b="1" dirty="0"/>
              <a:t>number of all possible worlds </a:t>
            </a:r>
            <a:r>
              <a:rPr lang="en-US" sz="2400" dirty="0"/>
              <a:t>is given by </a:t>
            </a:r>
            <a:r>
              <a:rPr lang="en-US" sz="2400" b="1" dirty="0" err="1"/>
              <a:t>Fubini</a:t>
            </a:r>
            <a:r>
              <a:rPr lang="en-US" sz="2400" b="1" dirty="0"/>
              <a:t>(n).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a propositional belief set with 2 atoms, has 4 interpretations with </a:t>
            </a:r>
            <a:r>
              <a:rPr lang="en-US" sz="2400" dirty="0" err="1"/>
              <a:t>Fubini</a:t>
            </a:r>
            <a:r>
              <a:rPr lang="en-US" sz="2400" dirty="0"/>
              <a:t>(4) = 75 possible worlds.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large numbers of atoms, enumerating the set of all possible worlds becomes intractable.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896</Words>
  <Application>Microsoft Macintosh PowerPoint</Application>
  <PresentationFormat>Widescreen</PresentationFormat>
  <Paragraphs>480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Factorial (n!)</vt:lpstr>
      <vt:lpstr>Combinations: n C r or C(n,r) or  n!/r!(n -r)!  or (n¦r) </vt:lpstr>
      <vt:lpstr>Permutations: n P r or P(n,r) or  n!/(n -r)!</vt:lpstr>
      <vt:lpstr>Set partitions</vt:lpstr>
      <vt:lpstr>Counting set partitions</vt:lpstr>
      <vt:lpstr>Sterling partition number: S(n,k) or { n¦k  }</vt:lpstr>
      <vt:lpstr>Ordered Bell numbers / Fubini numbers</vt:lpstr>
      <vt:lpstr>Ranked interpretations of a set</vt:lpstr>
      <vt:lpstr>Counting possible worlds</vt:lpstr>
      <vt:lpstr>Enumeration of possible worlds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Baker</dc:creator>
  <cp:lastModifiedBy>Clayton Baker</cp:lastModifiedBy>
  <cp:revision>12</cp:revision>
  <dcterms:created xsi:type="dcterms:W3CDTF">2023-08-08T09:09:26Z</dcterms:created>
  <dcterms:modified xsi:type="dcterms:W3CDTF">2023-10-06T12:14:51Z</dcterms:modified>
</cp:coreProperties>
</file>