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71" r:id="rId3"/>
    <p:sldId id="272" r:id="rId4"/>
    <p:sldId id="273" r:id="rId5"/>
    <p:sldId id="274" r:id="rId6"/>
    <p:sldId id="276" r:id="rId7"/>
    <p:sldId id="275" r:id="rId8"/>
    <p:sldId id="277" r:id="rId9"/>
    <p:sldId id="281" r:id="rId10"/>
    <p:sldId id="283" r:id="rId11"/>
    <p:sldId id="282" r:id="rId12"/>
    <p:sldId id="278" r:id="rId13"/>
    <p:sldId id="279" r:id="rId14"/>
    <p:sldId id="285" r:id="rId15"/>
    <p:sldId id="284"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92D32-90EC-4261-ACA1-948DB8415EB5}" type="datetimeFigureOut">
              <a:rPr lang="zh-CN" altLang="en-US" smtClean="0"/>
              <a:t>2019/7/21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65859-EF15-418C-99D2-0A81BD9F7D25}" type="slidenum">
              <a:rPr lang="zh-CN" altLang="en-US" smtClean="0"/>
              <a:t>‹#›</a:t>
            </a:fld>
            <a:endParaRPr lang="zh-CN" altLang="en-US"/>
          </a:p>
        </p:txBody>
      </p:sp>
    </p:spTree>
    <p:extLst>
      <p:ext uri="{BB962C8B-B14F-4D97-AF65-F5344CB8AC3E}">
        <p14:creationId xmlns:p14="http://schemas.microsoft.com/office/powerpoint/2010/main" val="3361066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C9CDB65C-516C-49F2-9AE8-2A668A424725}" type="slidenum">
              <a:rPr lang="zh-CN" altLang="en-US" smtClean="0">
                <a:latin typeface="Calibri" panose="020F0502020204030204" pitchFamily="34" charset="0"/>
                <a:ea typeface="宋体" panose="02010600030101010101" pitchFamily="2" charset="-122"/>
              </a:rPr>
              <a:t>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8463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F6301-DD57-452E-A350-3CD97D8C6E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776948-ABED-4788-9069-B71F82E31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3FC2AC-A597-4F8F-AE38-433F07FEBC6D}"/>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C114F10F-4509-46C8-8BBE-ECA673A382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920EBD-850E-45DC-8D31-EB6F4511F725}"/>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211531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04DC-BD5E-4438-8CB1-DEE9A67A16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A0466F-323E-40E8-892E-E142E30D5D6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65250E-60D5-4AB1-8814-7366225F6721}"/>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50E189A4-CD9F-4FD7-BCD7-3466629D72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C18716-753A-4B4E-8EFE-38E1FB7DFDE5}"/>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84250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DF9CD1-23B0-4B6A-A617-7402DADB79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37CBD1-3270-4462-8F92-0236020F83A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FEB0BF-A2C6-48DF-8560-1BC449D7081D}"/>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7346E292-D875-4409-A7C4-DDE967CC4B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79FF8C-6F64-45DA-B029-23DD7AF97229}"/>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2879797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42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0" y="2865600"/>
            <a:ext cx="9399600" cy="972000"/>
          </a:xfrm>
        </p:spPr>
        <p:txBody>
          <a:bodyPr lIns="90000" tIns="46800" rIns="90000" bIns="46800" anchor="ctr" anchorCtr="0">
            <a:normAutofit/>
          </a:bodyPr>
          <a:lstStyle>
            <a:lvl1pPr algn="ctr">
              <a:defRPr sz="4000" b="0">
                <a:solidFill>
                  <a:schemeClr val="bg1"/>
                </a:solidFill>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2019/7/21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extLst>
      <p:ext uri="{BB962C8B-B14F-4D97-AF65-F5344CB8AC3E}">
        <p14:creationId xmlns:p14="http://schemas.microsoft.com/office/powerpoint/2010/main" val="339702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DBE65-FF60-4C39-86F5-6729EA881C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E27BC6-5D14-497A-8142-9AD3F4EFE40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45B392-E1B1-4900-9C44-93336A58FB50}"/>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4C883988-2802-43EB-8BD5-0F1E5E1ECA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03B3FA-50A3-4D10-A141-DAAD391D5A7F}"/>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57172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962B5-FB33-4139-B697-B2321AAB09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7BDC46-A7F5-41FE-9298-DD6BCA211B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88898BF-2B1C-43A8-898D-19D77F3E0ABD}"/>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CB7C3AFF-9AA6-462E-ABDE-A52CFF8C5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0E78D9-3E33-445D-AF63-48DEB8F2C503}"/>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293621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FFFF8-A6E1-4916-81CA-38292EF37B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45F319-6AC0-4E36-B29A-8AE4FF324B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28C37E9-B415-4E48-B13B-32A0346DFD8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79DF15D-4D7E-4A40-91DF-136A026655D7}"/>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6" name="页脚占位符 5">
            <a:extLst>
              <a:ext uri="{FF2B5EF4-FFF2-40B4-BE49-F238E27FC236}">
                <a16:creationId xmlns:a16="http://schemas.microsoft.com/office/drawing/2014/main" id="{0FD36F7D-554A-4375-9A3F-BEC0907F72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299539-69C0-4D72-9613-A2EF7F95036A}"/>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288556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8C81F-D977-45B2-9C53-C45B533C3A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01EC4E-9E45-48DA-B2C0-6E2AF0FC5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2128816-9B42-4803-82E7-49988BAE830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0CC22F-0BA3-4EB3-A765-779BCD548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6A963D3-1025-4F6C-A8CF-5F829983590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303743B-2076-4A39-99CC-FB2E36A9DDC2}"/>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8" name="页脚占位符 7">
            <a:extLst>
              <a:ext uri="{FF2B5EF4-FFF2-40B4-BE49-F238E27FC236}">
                <a16:creationId xmlns:a16="http://schemas.microsoft.com/office/drawing/2014/main" id="{A882AD6B-F5B0-4A91-85AE-69D7901BB8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40641D-DDDC-42C5-A2B6-B402E5BD256A}"/>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294925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604E8-2E59-4ECF-8E58-3FA817D083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E2E405-4B17-4FC1-AC99-DC8C2E5EE144}"/>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4" name="页脚占位符 3">
            <a:extLst>
              <a:ext uri="{FF2B5EF4-FFF2-40B4-BE49-F238E27FC236}">
                <a16:creationId xmlns:a16="http://schemas.microsoft.com/office/drawing/2014/main" id="{49276620-7F7E-4669-94E2-CBBC32F21C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EAB974-94B0-45D4-A8F2-8D9896FA2428}"/>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258707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D64916-B0B3-413F-B833-D46739C0F5A3}"/>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3" name="页脚占位符 2">
            <a:extLst>
              <a:ext uri="{FF2B5EF4-FFF2-40B4-BE49-F238E27FC236}">
                <a16:creationId xmlns:a16="http://schemas.microsoft.com/office/drawing/2014/main" id="{7D5A242D-29FC-49D6-99BD-5DA75BC386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AED54A-A117-4356-8E81-6330FFFE49E6}"/>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194089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FAC2C-226E-4843-B513-CD8CC242E6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5A679D-B980-4817-BDF3-124972B9D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F68A0BC-8368-4230-BB99-9369B3DAF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79E136D-7101-4FD5-96DA-71A513160131}"/>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6" name="页脚占位符 5">
            <a:extLst>
              <a:ext uri="{FF2B5EF4-FFF2-40B4-BE49-F238E27FC236}">
                <a16:creationId xmlns:a16="http://schemas.microsoft.com/office/drawing/2014/main" id="{33355963-792B-4572-8F98-7F5CEB0839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758E5B-DE47-46AD-A367-DA5468093B95}"/>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85224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B7BAE-2FB9-4CA6-81EC-468F2EDA4E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8BAF49-28FC-4806-9F6A-537F03D08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9C7390-8E78-4DC2-9C1E-9E0C3133A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C8599CD-BF1C-48F0-B140-515A49E2E39A}"/>
              </a:ext>
            </a:extLst>
          </p:cNvPr>
          <p:cNvSpPr>
            <a:spLocks noGrp="1"/>
          </p:cNvSpPr>
          <p:nvPr>
            <p:ph type="dt" sz="half" idx="10"/>
          </p:nvPr>
        </p:nvSpPr>
        <p:spPr/>
        <p:txBody>
          <a:bodyPr/>
          <a:lstStyle/>
          <a:p>
            <a:fld id="{5FC41B85-45F4-4D46-BD96-91886AA2C94E}" type="datetimeFigureOut">
              <a:rPr lang="zh-CN" altLang="en-US" smtClean="0"/>
              <a:t>2019/7/21</a:t>
            </a:fld>
            <a:endParaRPr lang="zh-CN" altLang="en-US"/>
          </a:p>
        </p:txBody>
      </p:sp>
      <p:sp>
        <p:nvSpPr>
          <p:cNvPr id="6" name="页脚占位符 5">
            <a:extLst>
              <a:ext uri="{FF2B5EF4-FFF2-40B4-BE49-F238E27FC236}">
                <a16:creationId xmlns:a16="http://schemas.microsoft.com/office/drawing/2014/main" id="{CC4863FE-7ABD-44BB-89C0-20DFF2FAA3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A43A64-013D-4622-AEC0-1712B5B98CCF}"/>
              </a:ext>
            </a:extLst>
          </p:cNvPr>
          <p:cNvSpPr>
            <a:spLocks noGrp="1"/>
          </p:cNvSpPr>
          <p:nvPr>
            <p:ph type="sldNum" sz="quarter" idx="12"/>
          </p:nvPr>
        </p:nvSpPr>
        <p:spPr/>
        <p:txBody>
          <a:body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153007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E654A2-051F-44EC-8D5B-1C589502F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A28A22-1D53-4768-92CF-5DFCCA067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02C640-4310-432C-89E3-BEC83864E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t>2019/7/21</a:t>
            </a:fld>
            <a:endParaRPr lang="zh-CN" altLang="en-US"/>
          </a:p>
        </p:txBody>
      </p:sp>
      <p:sp>
        <p:nvSpPr>
          <p:cNvPr id="5" name="页脚占位符 4">
            <a:extLst>
              <a:ext uri="{FF2B5EF4-FFF2-40B4-BE49-F238E27FC236}">
                <a16:creationId xmlns:a16="http://schemas.microsoft.com/office/drawing/2014/main" id="{E7E40425-4D90-48B5-8683-581872316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8543C0-B969-4FB8-AC10-EB94DAE12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t>‹#›</a:t>
            </a:fld>
            <a:endParaRPr lang="zh-CN" altLang="en-US"/>
          </a:p>
        </p:txBody>
      </p:sp>
    </p:spTree>
    <p:extLst>
      <p:ext uri="{BB962C8B-B14F-4D97-AF65-F5344CB8AC3E}">
        <p14:creationId xmlns:p14="http://schemas.microsoft.com/office/powerpoint/2010/main" val="405953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07750" y="2891000"/>
            <a:ext cx="9399600" cy="972000"/>
          </a:xfrm>
        </p:spPr>
        <p:txBody>
          <a:bodyPr>
            <a:normAutofit/>
          </a:bodyPr>
          <a:lstStyle/>
          <a:p>
            <a:r>
              <a:rPr lang="zh-CN" altLang="en-US">
                <a:latin typeface="+mj-lt"/>
                <a:ea typeface="+mj-ea"/>
              </a:rPr>
              <a:t>第一章：机器学习扫盲</a:t>
            </a:r>
          </a:p>
        </p:txBody>
      </p:sp>
      <p:grpSp>
        <p:nvGrpSpPr>
          <p:cNvPr id="6" name="组合 5"/>
          <p:cNvGrpSpPr/>
          <p:nvPr/>
        </p:nvGrpSpPr>
        <p:grpSpPr>
          <a:xfrm>
            <a:off x="0" y="2636663"/>
            <a:ext cx="12192000" cy="1434353"/>
            <a:chOff x="0" y="2636663"/>
            <a:chExt cx="12192000" cy="1434353"/>
          </a:xfrm>
        </p:grpSpPr>
        <p:sp>
          <p:nvSpPr>
            <p:cNvPr id="8" name="任意多边形 7"/>
            <p:cNvSpPr/>
            <p:nvPr userDrawn="1">
              <p:custDataLst>
                <p:tags r:id="rId5"/>
              </p:custDataLst>
            </p:nvPr>
          </p:nvSpPr>
          <p:spPr>
            <a:xfrm>
              <a:off x="6346" y="2636663"/>
              <a:ext cx="12185654" cy="1434353"/>
            </a:xfrm>
            <a:custGeom>
              <a:avLst/>
              <a:gdLst>
                <a:gd name="connsiteX0" fmla="*/ 0 w 9144000"/>
                <a:gd name="connsiteY0" fmla="*/ 0 h 1076325"/>
                <a:gd name="connsiteX1" fmla="*/ 7058024 w 9144000"/>
                <a:gd name="connsiteY1" fmla="*/ 0 h 1076325"/>
                <a:gd name="connsiteX2" fmla="*/ 7058024 w 9144000"/>
                <a:gd name="connsiteY2" fmla="*/ 973931 h 1076325"/>
                <a:gd name="connsiteX3" fmla="*/ 8354024 w 9144000"/>
                <a:gd name="connsiteY3" fmla="*/ 973931 h 1076325"/>
                <a:gd name="connsiteX4" fmla="*/ 8354024 w 9144000"/>
                <a:gd name="connsiteY4" fmla="*/ 0 h 1076325"/>
                <a:gd name="connsiteX5" fmla="*/ 9144000 w 9144000"/>
                <a:gd name="connsiteY5" fmla="*/ 0 h 1076325"/>
                <a:gd name="connsiteX6" fmla="*/ 9144000 w 9144000"/>
                <a:gd name="connsiteY6" fmla="*/ 1076325 h 1076325"/>
                <a:gd name="connsiteX7" fmla="*/ 0 w 9144000"/>
                <a:gd name="connsiteY7" fmla="*/ 1076325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1076325">
                  <a:moveTo>
                    <a:pt x="0" y="0"/>
                  </a:moveTo>
                  <a:lnTo>
                    <a:pt x="7058024" y="0"/>
                  </a:lnTo>
                  <a:lnTo>
                    <a:pt x="7058024" y="973931"/>
                  </a:lnTo>
                  <a:lnTo>
                    <a:pt x="8354024" y="973931"/>
                  </a:lnTo>
                  <a:lnTo>
                    <a:pt x="8354024" y="0"/>
                  </a:lnTo>
                  <a:lnTo>
                    <a:pt x="9144000" y="0"/>
                  </a:lnTo>
                  <a:lnTo>
                    <a:pt x="9144000" y="1076325"/>
                  </a:lnTo>
                  <a:lnTo>
                    <a:pt x="0" y="10763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anose="020B0604020202020204" pitchFamily="34" charset="0"/>
                <a:ea typeface="黑体" panose="02010609060101010101" pitchFamily="49" charset="-122"/>
              </a:endParaRPr>
            </a:p>
          </p:txBody>
        </p:sp>
        <p:sp>
          <p:nvSpPr>
            <p:cNvPr id="10" name="矩形 9"/>
            <p:cNvSpPr/>
            <p:nvPr userDrawn="1">
              <p:custDataLst>
                <p:tags r:id="rId6"/>
              </p:custDataLst>
            </p:nvPr>
          </p:nvSpPr>
          <p:spPr>
            <a:xfrm>
              <a:off x="0" y="2865142"/>
              <a:ext cx="9389533" cy="973160"/>
            </a:xfrm>
            <a:prstGeom prst="rect">
              <a:avLst/>
            </a:prstGeom>
            <a:solidFill>
              <a:srgbClr val="1A3069">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4000">
                <a:solidFill>
                  <a:srgbClr val="FCFCFC"/>
                </a:solidFill>
                <a:latin typeface="Arial" panose="020B0604020202020204" pitchFamily="34" charset="0"/>
                <a:ea typeface="黑体" panose="02010609060101010101" pitchFamily="49" charset="-122"/>
              </a:endParaRPr>
            </a:p>
          </p:txBody>
        </p:sp>
      </p:grpSp>
      <p:sp>
        <p:nvSpPr>
          <p:cNvPr id="12" name="矩形 11"/>
          <p:cNvSpPr/>
          <p:nvPr>
            <p:custDataLst>
              <p:tags r:id="rId3"/>
            </p:custDataLst>
          </p:nvPr>
        </p:nvSpPr>
        <p:spPr>
          <a:xfrm>
            <a:off x="11161067" y="2865142"/>
            <a:ext cx="1030933" cy="973160"/>
          </a:xfrm>
          <a:prstGeom prst="rect">
            <a:avLst/>
          </a:prstGeom>
          <a:solidFill>
            <a:srgbClr val="19306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4000">
              <a:solidFill>
                <a:srgbClr val="FCFCFC"/>
              </a:solidFill>
              <a:latin typeface="Arial" panose="020B0604020202020204" pitchFamily="34" charset="0"/>
              <a:ea typeface="黑体" panose="02010609060101010101" pitchFamily="49" charset="-122"/>
            </a:endParaRPr>
          </a:p>
        </p:txBody>
      </p:sp>
      <p:sp>
        <p:nvSpPr>
          <p:cNvPr id="13" name="标题 1"/>
          <p:cNvSpPr txBox="1"/>
          <p:nvPr>
            <p:custDataLst>
              <p:tags r:id="rId4"/>
            </p:custDataLst>
          </p:nvPr>
        </p:nvSpPr>
        <p:spPr>
          <a:xfrm>
            <a:off x="48842" y="2891313"/>
            <a:ext cx="9399600" cy="972000"/>
          </a:xfrm>
        </p:spPr>
        <p:txBody>
          <a:bodyPr lIns="90000" tIns="46800" rIns="90000" bIns="46800" anchor="ctr" anchorCtr="0">
            <a:normAutofit/>
          </a:bodyPr>
          <a:lstStyle>
            <a:lvl1pPr algn="ctr" defTabSz="913765" rtl="0" eaLnBrk="1" latinLnBrk="0" hangingPunct="1">
              <a:lnSpc>
                <a:spcPct val="90000"/>
              </a:lnSpc>
              <a:spcBef>
                <a:spcPct val="0"/>
              </a:spcBef>
              <a:buNone/>
              <a:defRPr sz="4000" b="0" kern="1200">
                <a:solidFill>
                  <a:schemeClr val="bg1"/>
                </a:solidFill>
                <a:latin typeface="+mj-lt"/>
                <a:ea typeface="+mj-ea"/>
                <a:cs typeface="+mj-cs"/>
              </a:defRPr>
            </a:lvl1pPr>
          </a:lstStyle>
          <a:p>
            <a:r>
              <a:rPr lang="zh-CN" altLang="en-US">
                <a:latin typeface="微软雅黑" panose="020B0503020204020204" pitchFamily="34" charset="-122"/>
                <a:ea typeface="微软雅黑" panose="020B0503020204020204" pitchFamily="34" charset="-122"/>
              </a:rPr>
              <a:t>超市商品购买关联分析</a:t>
            </a:r>
          </a:p>
        </p:txBody>
      </p:sp>
      <p:sp>
        <p:nvSpPr>
          <p:cNvPr id="15" name="矩形 14"/>
          <p:cNvSpPr/>
          <p:nvPr/>
        </p:nvSpPr>
        <p:spPr>
          <a:xfrm>
            <a:off x="9418987" y="2636663"/>
            <a:ext cx="1712625" cy="1273933"/>
          </a:xfrm>
          <a:prstGeom prst="rect">
            <a:avLst/>
          </a:prstGeom>
          <a:solidFill>
            <a:srgbClr val="3455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Impact" panose="020B0806030902050204" pitchFamily="34" charset="0"/>
            </a:endParaRPr>
          </a:p>
        </p:txBody>
      </p:sp>
    </p:spTree>
    <p:custDataLst>
      <p:tags r:id="rId1"/>
    </p:custDataLst>
    <p:extLst>
      <p:ext uri="{BB962C8B-B14F-4D97-AF65-F5344CB8AC3E}">
        <p14:creationId xmlns:p14="http://schemas.microsoft.com/office/powerpoint/2010/main" val="237023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563911" y="1868925"/>
            <a:ext cx="8549667" cy="83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2</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、添加</a:t>
            </a: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Apriori</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节点推算关联模型</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出现错误在设置标志改掉默认空格</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3" name="图片 2"/>
          <p:cNvPicPr>
            <a:picLocks noChangeAspect="1"/>
          </p:cNvPicPr>
          <p:nvPr/>
        </p:nvPicPr>
        <p:blipFill>
          <a:blip r:embed="rId2"/>
          <a:stretch>
            <a:fillRect/>
          </a:stretch>
        </p:blipFill>
        <p:spPr>
          <a:xfrm>
            <a:off x="1563911" y="2686814"/>
            <a:ext cx="4542857" cy="4142857"/>
          </a:xfrm>
          <a:prstGeom prst="rect">
            <a:avLst/>
          </a:prstGeom>
        </p:spPr>
      </p:pic>
      <p:pic>
        <p:nvPicPr>
          <p:cNvPr id="4" name="图片 3"/>
          <p:cNvPicPr>
            <a:picLocks noChangeAspect="1"/>
          </p:cNvPicPr>
          <p:nvPr/>
        </p:nvPicPr>
        <p:blipFill>
          <a:blip r:embed="rId3"/>
          <a:stretch>
            <a:fillRect/>
          </a:stretch>
        </p:blipFill>
        <p:spPr>
          <a:xfrm>
            <a:off x="6593013" y="1791333"/>
            <a:ext cx="5342857" cy="5066667"/>
          </a:xfrm>
          <a:prstGeom prst="rect">
            <a:avLst/>
          </a:prstGeom>
        </p:spPr>
      </p:pic>
    </p:spTree>
    <p:extLst>
      <p:ext uri="{BB962C8B-B14F-4D97-AF65-F5344CB8AC3E}">
        <p14:creationId xmlns:p14="http://schemas.microsoft.com/office/powerpoint/2010/main" val="732186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563911" y="1868925"/>
            <a:ext cx="8549667" cy="36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2</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、添加</a:t>
            </a: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Apriori</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节点推算关联模型</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6" name="图片 5"/>
          <p:cNvPicPr>
            <a:picLocks noChangeAspect="1"/>
          </p:cNvPicPr>
          <p:nvPr/>
        </p:nvPicPr>
        <p:blipFill>
          <a:blip r:embed="rId2"/>
          <a:stretch>
            <a:fillRect/>
          </a:stretch>
        </p:blipFill>
        <p:spPr>
          <a:xfrm>
            <a:off x="1001057" y="2686814"/>
            <a:ext cx="10380952" cy="3923809"/>
          </a:xfrm>
          <a:prstGeom prst="rect">
            <a:avLst/>
          </a:prstGeom>
        </p:spPr>
      </p:pic>
    </p:spTree>
    <p:extLst>
      <p:ext uri="{BB962C8B-B14F-4D97-AF65-F5344CB8AC3E}">
        <p14:creationId xmlns:p14="http://schemas.microsoft.com/office/powerpoint/2010/main" val="2811533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867875" y="1868925"/>
            <a:ext cx="85496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3</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、调整规则，运行结果</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3" name="图片 2"/>
          <p:cNvPicPr>
            <a:picLocks noChangeAspect="1"/>
          </p:cNvPicPr>
          <p:nvPr/>
        </p:nvPicPr>
        <p:blipFill>
          <a:blip r:embed="rId2"/>
          <a:stretch>
            <a:fillRect/>
          </a:stretch>
        </p:blipFill>
        <p:spPr>
          <a:xfrm>
            <a:off x="2447311" y="2392438"/>
            <a:ext cx="3171429" cy="4219048"/>
          </a:xfrm>
          <a:prstGeom prst="rect">
            <a:avLst/>
          </a:prstGeom>
        </p:spPr>
      </p:pic>
      <p:pic>
        <p:nvPicPr>
          <p:cNvPr id="4" name="图片 3"/>
          <p:cNvPicPr>
            <a:picLocks noChangeAspect="1"/>
          </p:cNvPicPr>
          <p:nvPr/>
        </p:nvPicPr>
        <p:blipFill>
          <a:blip r:embed="rId3"/>
          <a:stretch>
            <a:fillRect/>
          </a:stretch>
        </p:blipFill>
        <p:spPr>
          <a:xfrm>
            <a:off x="6290942" y="1750349"/>
            <a:ext cx="3942491" cy="5107651"/>
          </a:xfrm>
          <a:prstGeom prst="rect">
            <a:avLst/>
          </a:prstGeom>
        </p:spPr>
      </p:pic>
    </p:spTree>
    <p:extLst>
      <p:ext uri="{BB962C8B-B14F-4D97-AF65-F5344CB8AC3E}">
        <p14:creationId xmlns:p14="http://schemas.microsoft.com/office/powerpoint/2010/main" val="36671668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563911" y="1868925"/>
            <a:ext cx="8549667" cy="83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4</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、将模型带入表格运行，观察商品推荐结果</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1</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）、将添加的置信度、支持度没用的字段去掉</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2" name="图片 1"/>
          <p:cNvPicPr>
            <a:picLocks noChangeAspect="1"/>
          </p:cNvPicPr>
          <p:nvPr/>
        </p:nvPicPr>
        <p:blipFill>
          <a:blip r:embed="rId2"/>
          <a:stretch>
            <a:fillRect/>
          </a:stretch>
        </p:blipFill>
        <p:spPr>
          <a:xfrm>
            <a:off x="104042" y="3516992"/>
            <a:ext cx="5323809" cy="2171429"/>
          </a:xfrm>
          <a:prstGeom prst="rect">
            <a:avLst/>
          </a:prstGeom>
        </p:spPr>
      </p:pic>
      <p:pic>
        <p:nvPicPr>
          <p:cNvPr id="6" name="图片 5"/>
          <p:cNvPicPr>
            <a:picLocks noChangeAspect="1"/>
          </p:cNvPicPr>
          <p:nvPr/>
        </p:nvPicPr>
        <p:blipFill>
          <a:blip r:embed="rId3"/>
          <a:stretch>
            <a:fillRect/>
          </a:stretch>
        </p:blipFill>
        <p:spPr>
          <a:xfrm>
            <a:off x="7004795" y="1600857"/>
            <a:ext cx="4733333" cy="5257143"/>
          </a:xfrm>
          <a:prstGeom prst="rect">
            <a:avLst/>
          </a:prstGeom>
        </p:spPr>
      </p:pic>
    </p:spTree>
    <p:extLst>
      <p:ext uri="{BB962C8B-B14F-4D97-AF65-F5344CB8AC3E}">
        <p14:creationId xmlns:p14="http://schemas.microsoft.com/office/powerpoint/2010/main" val="41546753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563911" y="1868925"/>
            <a:ext cx="854966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4</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、将模型带入表格运行，观察商品推荐结果</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2</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）、将“推荐商品</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1</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”字段中有值的内容放到前面</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3" name="图片 2"/>
          <p:cNvPicPr>
            <a:picLocks noChangeAspect="1"/>
          </p:cNvPicPr>
          <p:nvPr/>
        </p:nvPicPr>
        <p:blipFill>
          <a:blip r:embed="rId2"/>
          <a:stretch>
            <a:fillRect/>
          </a:stretch>
        </p:blipFill>
        <p:spPr>
          <a:xfrm>
            <a:off x="102971" y="3439868"/>
            <a:ext cx="6390476" cy="2161905"/>
          </a:xfrm>
          <a:prstGeom prst="rect">
            <a:avLst/>
          </a:prstGeom>
        </p:spPr>
      </p:pic>
      <p:pic>
        <p:nvPicPr>
          <p:cNvPr id="4" name="图片 3"/>
          <p:cNvPicPr>
            <a:picLocks noChangeAspect="1"/>
          </p:cNvPicPr>
          <p:nvPr/>
        </p:nvPicPr>
        <p:blipFill>
          <a:blip r:embed="rId3"/>
          <a:stretch>
            <a:fillRect/>
          </a:stretch>
        </p:blipFill>
        <p:spPr>
          <a:xfrm>
            <a:off x="7131064" y="2792248"/>
            <a:ext cx="4676190" cy="3457143"/>
          </a:xfrm>
          <a:prstGeom prst="rect">
            <a:avLst/>
          </a:prstGeom>
        </p:spPr>
      </p:pic>
    </p:spTree>
    <p:extLst>
      <p:ext uri="{BB962C8B-B14F-4D97-AF65-F5344CB8AC3E}">
        <p14:creationId xmlns:p14="http://schemas.microsoft.com/office/powerpoint/2010/main" val="157415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563911" y="1868925"/>
            <a:ext cx="85496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Bef>
                <a:spcPct val="20000"/>
              </a:spcBef>
            </a:pPr>
            <a:r>
              <a:rPr lang="en-US" altLang="zh-CN">
                <a:solidFill>
                  <a:schemeClr val="tx2"/>
                </a:solidFill>
                <a:latin typeface="微软雅黑" panose="020B0503020204020204" pitchFamily="34" charset="-122"/>
                <a:ea typeface="微软雅黑" panose="020B0503020204020204" pitchFamily="34" charset="-122"/>
                <a:sym typeface="Arial" pitchFamily="34" charset="0"/>
              </a:rPr>
              <a:t>4</a:t>
            </a:r>
            <a:r>
              <a:rPr lang="zh-CN" altLang="en-US">
                <a:solidFill>
                  <a:schemeClr val="tx2"/>
                </a:solidFill>
                <a:latin typeface="微软雅黑" panose="020B0503020204020204" pitchFamily="34" charset="-122"/>
                <a:ea typeface="微软雅黑" panose="020B0503020204020204" pitchFamily="34" charset="-122"/>
                <a:sym typeface="Arial" pitchFamily="34" charset="0"/>
              </a:rPr>
              <a:t>、将模型带入表格运行，观察商品推荐结果</a:t>
            </a:r>
            <a:endParaRPr lang="en-US" altLang="zh-CN">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2" name="图片 1"/>
          <p:cNvPicPr>
            <a:picLocks noChangeAspect="1"/>
          </p:cNvPicPr>
          <p:nvPr/>
        </p:nvPicPr>
        <p:blipFill>
          <a:blip r:embed="rId2"/>
          <a:stretch>
            <a:fillRect/>
          </a:stretch>
        </p:blipFill>
        <p:spPr>
          <a:xfrm>
            <a:off x="2372189" y="2476685"/>
            <a:ext cx="7447619" cy="1000000"/>
          </a:xfrm>
          <a:prstGeom prst="rect">
            <a:avLst/>
          </a:prstGeom>
        </p:spPr>
      </p:pic>
      <p:pic>
        <p:nvPicPr>
          <p:cNvPr id="6" name="图片 5"/>
          <p:cNvPicPr>
            <a:picLocks noChangeAspect="1"/>
          </p:cNvPicPr>
          <p:nvPr/>
        </p:nvPicPr>
        <p:blipFill>
          <a:blip r:embed="rId3"/>
          <a:stretch>
            <a:fillRect/>
          </a:stretch>
        </p:blipFill>
        <p:spPr>
          <a:xfrm>
            <a:off x="1628422" y="3487106"/>
            <a:ext cx="8935151" cy="3302654"/>
          </a:xfrm>
          <a:prstGeom prst="rect">
            <a:avLst/>
          </a:prstGeom>
        </p:spPr>
      </p:pic>
    </p:spTree>
    <p:extLst>
      <p:ext uri="{BB962C8B-B14F-4D97-AF65-F5344CB8AC3E}">
        <p14:creationId xmlns:p14="http://schemas.microsoft.com/office/powerpoint/2010/main" val="1550808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结果应用</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563911" y="1868925"/>
            <a:ext cx="8549667" cy="432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分析完商品购买关联后 ， 可以有以下业务应用：</a:t>
            </a:r>
          </a:p>
          <a:p>
            <a:pPr marL="285750" indent="-285750" algn="just">
              <a:lnSpc>
                <a:spcPct val="150000"/>
              </a:lnSpc>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优化商品布局</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通过网络图，能够分析出有些商品很容易被同时购买，在超市进行商品排列时，可以把这些商品摆放得靠近一些，或者在同一通道内。当顾客购买某一商 品时， 方便购买其他关联商品，也会产生一些购物冲动来同时购买其他商品。比如把葡萄酒与甜食摆放在一起，啤酒跟罐装蔬菜摆放在一起。</a:t>
            </a:r>
          </a:p>
          <a:p>
            <a:pPr marL="285750" indent="-285750" algn="just">
              <a:lnSpc>
                <a:spcPct val="150000"/>
              </a:lnSpc>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设计促销方案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依据商品关联分析的结果，设计促销方案会更能吸引顾客。比如对于关联性强的商 品葡萄酒和甜食，可以设计捆绑促销，同时购买这两种商品，可以优惠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5%;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或者购买葡萄酒后 ， 可以优惠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10%</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的价格购买甜食。</a:t>
            </a:r>
          </a:p>
          <a:p>
            <a:pPr marL="285750" indent="-285750" algn="just">
              <a:lnSpc>
                <a:spcPct val="150000"/>
              </a:lnSpc>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快速商品推荐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点算完顾客购买的商品后，通过关联分析模型，可以推测顾客还可能购买的商品，此时可 以向顾客进行推荐。</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3023132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374336" y="701976"/>
            <a:ext cx="7708451"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项目背景：发掘消费者购物偏好</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809790" y="1907671"/>
            <a:ext cx="8837545" cy="463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超市通常以快速消费品的销售为主 ， 具有和百货 、电子商务等不同 的特征，比如消费者在购买决策和购买过程上就有自身的特点。快速消费品大都是日常用品，在采购时常出现即兴的情形，可能由于某些因素引发冲动购物。并且在购买时，可能对周围其他人的建议不敏感，更多取决于个人偏好，同时商品的外观、包装、广告、促销、价格、销售点等均对销售起着重要作用。</a:t>
            </a:r>
          </a:p>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在国内的快速消费品市场，商品品种的差异性不大 ，价格竞争的空间也很小。如何对商品进行合理布局，如何设计</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受欢迎的促销方案就成了超市竞争客户的一个关键点 ， 而布局、广告和促销的设计必须贴近消费者 ，这就要求超市分析消费者购物的个人偏好，并且找到共性。</a:t>
            </a:r>
          </a:p>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本案例就是在这种背景下，受一家中型超市的委托 ， 希望根据顾客的购买情况来帮助其优化营销方案和提升客户满意度。</a:t>
            </a:r>
          </a:p>
        </p:txBody>
      </p:sp>
    </p:spTree>
    <p:extLst>
      <p:ext uri="{BB962C8B-B14F-4D97-AF65-F5344CB8AC3E}">
        <p14:creationId xmlns:p14="http://schemas.microsoft.com/office/powerpoint/2010/main" val="3289448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分析思路和业务</a:t>
            </a:r>
            <a:r>
              <a:rPr lang="zh-CN" altLang="en-US" sz="4000" dirty="0">
                <a:solidFill>
                  <a:schemeClr val="tx2"/>
                </a:solidFill>
                <a:latin typeface="微软雅黑" pitchFamily="34" charset="-122"/>
                <a:ea typeface="微软雅黑" pitchFamily="34" charset="-122"/>
              </a:rPr>
              <a:t>理解</a:t>
            </a: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288014" y="1868925"/>
            <a:ext cx="9613841" cy="465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超市在运营中保存了交易明细账数据，考虑根据顾客购买商品的情况，分析商品购买之间的关联，从而为超市提供合理的建议。</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spcBef>
                <a:spcPct val="20000"/>
              </a:spcBef>
            </a:pP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marL="285750" indent="-285750" algn="just">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分析商品之间的潜在联系。顾客在选购商品时，经常会同时选购若干商品 ，这些商品之间存在一定关联。</a:t>
            </a:r>
          </a:p>
          <a:p>
            <a:pPr marL="285750" indent="-285750" algn="just">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分析顾客可能还会购买的商品 。 根据已经选购商品的情况，预测顾客还可能选购的商品。</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marL="285750" indent="-285750" algn="just">
              <a:spcBef>
                <a:spcPct val="20000"/>
              </a:spcBef>
              <a:buFont typeface="Wingdings" panose="05000000000000000000" pitchFamily="2" charset="2"/>
              <a:buChar char="u"/>
            </a:pPr>
            <a:endParaRPr lang="zh-CN" altLang="en-US"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基于这两点的分析结果 ， 可以对超市运营和促销提供以下建议：</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spcBef>
                <a:spcPct val="20000"/>
              </a:spcBef>
            </a:pPr>
            <a:endParaRPr lang="zh-CN" altLang="en-US" dirty="0">
              <a:solidFill>
                <a:schemeClr val="tx2"/>
              </a:solidFill>
              <a:latin typeface="微软雅黑" panose="020B0503020204020204" pitchFamily="34" charset="-122"/>
              <a:ea typeface="微软雅黑" panose="020B0503020204020204" pitchFamily="34" charset="-122"/>
              <a:sym typeface="Arial" pitchFamily="34" charset="0"/>
            </a:endParaRPr>
          </a:p>
          <a:p>
            <a:pPr marL="285750" indent="-285750" algn="just">
              <a:lnSpc>
                <a:spcPct val="150000"/>
              </a:lnSpc>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优化商品布局</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根据客户的购物喜好，调整商品布局，让客户有更好的购物体验，同时剌激消费者的购物冲动。</a:t>
            </a:r>
          </a:p>
          <a:p>
            <a:pPr marL="285750" indent="-285750" algn="just">
              <a:lnSpc>
                <a:spcPct val="150000"/>
              </a:lnSpc>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设计促销方案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设计一些商品捆绑销售套餐 ， 提升购买价值 。</a:t>
            </a:r>
          </a:p>
          <a:p>
            <a:pPr marL="285750" indent="-285750" algn="just">
              <a:lnSpc>
                <a:spcPct val="150000"/>
              </a:lnSpc>
              <a:spcBef>
                <a:spcPct val="20000"/>
              </a:spcBef>
              <a:buFont typeface="Wingdings" panose="05000000000000000000" pitchFamily="2" charset="2"/>
              <a:buChar char="u"/>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快速商品推荐</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推荐消费者最可能感兴趣的商品，提高客户满意度，促进销售。</a:t>
            </a:r>
          </a:p>
        </p:txBody>
      </p:sp>
    </p:spTree>
    <p:extLst>
      <p:ext uri="{BB962C8B-B14F-4D97-AF65-F5344CB8AC3E}">
        <p14:creationId xmlns:p14="http://schemas.microsoft.com/office/powerpoint/2010/main" val="198682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数据准备</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4543397" y="1667398"/>
            <a:ext cx="3105204"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某日顾客商品购买明细</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a:t>
            </a: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sav</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购物数据结构及预览效果如下</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spcBef>
                <a:spcPct val="20000"/>
              </a:spcBef>
            </a:pPr>
            <a:endParaRPr lang="zh-CN" altLang="en-US" dirty="0">
              <a:solidFill>
                <a:schemeClr val="tx2"/>
              </a:solidFill>
              <a:latin typeface="微软雅黑" panose="020B0503020204020204" pitchFamily="34" charset="-122"/>
              <a:ea typeface="微软雅黑" panose="020B0503020204020204" pitchFamily="34" charset="-122"/>
              <a:sym typeface="Arial" pitchFamily="34" charset="0"/>
            </a:endParaRPr>
          </a:p>
        </p:txBody>
      </p:sp>
      <p:graphicFrame>
        <p:nvGraphicFramePr>
          <p:cNvPr id="4" name="表格 3"/>
          <p:cNvGraphicFramePr>
            <a:graphicFrameLocks noGrp="1"/>
          </p:cNvGraphicFramePr>
          <p:nvPr/>
        </p:nvGraphicFramePr>
        <p:xfrm>
          <a:off x="384504" y="2609194"/>
          <a:ext cx="5582745" cy="2232202"/>
        </p:xfrm>
        <a:graphic>
          <a:graphicData uri="http://schemas.openxmlformats.org/drawingml/2006/table">
            <a:tbl>
              <a:tblPr firstRow="1" bandRow="1">
                <a:tableStyleId>{5C22544A-7EE6-4342-B048-85BDC9FD1C3A}</a:tableStyleId>
              </a:tblPr>
              <a:tblGrid>
                <a:gridCol w="1336356">
                  <a:extLst>
                    <a:ext uri="{9D8B030D-6E8A-4147-A177-3AD203B41FA5}">
                      <a16:colId xmlns:a16="http://schemas.microsoft.com/office/drawing/2014/main" val="3554174872"/>
                    </a:ext>
                  </a:extLst>
                </a:gridCol>
                <a:gridCol w="1328586">
                  <a:extLst>
                    <a:ext uri="{9D8B030D-6E8A-4147-A177-3AD203B41FA5}">
                      <a16:colId xmlns:a16="http://schemas.microsoft.com/office/drawing/2014/main" val="871829504"/>
                    </a:ext>
                  </a:extLst>
                </a:gridCol>
                <a:gridCol w="2917803">
                  <a:extLst>
                    <a:ext uri="{9D8B030D-6E8A-4147-A177-3AD203B41FA5}">
                      <a16:colId xmlns:a16="http://schemas.microsoft.com/office/drawing/2014/main" val="1162660280"/>
                    </a:ext>
                  </a:extLst>
                </a:gridCol>
              </a:tblGrid>
              <a:tr h="378002">
                <a:tc>
                  <a:txBody>
                    <a:bodyPr/>
                    <a:lstStyle/>
                    <a:p>
                      <a:pPr algn="ctr"/>
                      <a:r>
                        <a:rPr lang="zh-CN" altLang="en-US"/>
                        <a:t>变量名称</a:t>
                      </a:r>
                    </a:p>
                  </a:txBody>
                  <a:tcPr/>
                </a:tc>
                <a:tc>
                  <a:txBody>
                    <a:bodyPr/>
                    <a:lstStyle/>
                    <a:p>
                      <a:pPr algn="ctr"/>
                      <a:r>
                        <a:rPr lang="zh-CN" altLang="en-US"/>
                        <a:t>变量类型</a:t>
                      </a:r>
                    </a:p>
                  </a:txBody>
                  <a:tcPr/>
                </a:tc>
                <a:tc>
                  <a:txBody>
                    <a:bodyPr/>
                    <a:lstStyle/>
                    <a:p>
                      <a:pPr algn="ctr"/>
                      <a:r>
                        <a:rPr lang="zh-CN" altLang="en-US"/>
                        <a:t>取值说明</a:t>
                      </a:r>
                    </a:p>
                  </a:txBody>
                  <a:tcPr/>
                </a:tc>
                <a:extLst>
                  <a:ext uri="{0D108BD9-81ED-4DB2-BD59-A6C34878D82A}">
                    <a16:rowId xmlns:a16="http://schemas.microsoft.com/office/drawing/2014/main" val="3843447678"/>
                  </a:ext>
                </a:extLst>
              </a:tr>
              <a:tr h="370840">
                <a:tc>
                  <a:txBody>
                    <a:bodyPr/>
                    <a:lstStyle/>
                    <a:p>
                      <a:pPr algn="ctr"/>
                      <a:r>
                        <a:rPr lang="zh-CN" altLang="en-US"/>
                        <a:t>会员</a:t>
                      </a:r>
                      <a:r>
                        <a:rPr lang="en-US" altLang="zh-CN"/>
                        <a:t>_ID</a:t>
                      </a:r>
                      <a:endParaRPr lang="zh-CN" altLang="en-US"/>
                    </a:p>
                  </a:txBody>
                  <a:tcPr/>
                </a:tc>
                <a:tc>
                  <a:txBody>
                    <a:bodyPr/>
                    <a:lstStyle/>
                    <a:p>
                      <a:pPr algn="ctr"/>
                      <a:r>
                        <a:rPr lang="zh-CN" altLang="en-US"/>
                        <a:t>离散</a:t>
                      </a:r>
                    </a:p>
                  </a:txBody>
                  <a:tcPr/>
                </a:tc>
                <a:tc>
                  <a:txBody>
                    <a:bodyPr/>
                    <a:lstStyle/>
                    <a:p>
                      <a:pPr algn="ctr"/>
                      <a:endParaRPr lang="zh-CN" altLang="en-US"/>
                    </a:p>
                  </a:txBody>
                  <a:tcPr/>
                </a:tc>
                <a:extLst>
                  <a:ext uri="{0D108BD9-81ED-4DB2-BD59-A6C34878D82A}">
                    <a16:rowId xmlns:a16="http://schemas.microsoft.com/office/drawing/2014/main" val="3194568801"/>
                  </a:ext>
                </a:extLst>
              </a:tr>
              <a:tr h="370840">
                <a:tc>
                  <a:txBody>
                    <a:bodyPr/>
                    <a:lstStyle/>
                    <a:p>
                      <a:pPr algn="ctr"/>
                      <a:r>
                        <a:rPr lang="zh-CN" altLang="en-US"/>
                        <a:t>商品</a:t>
                      </a:r>
                      <a:endParaRPr lang="en-US" altLang="zh-CN"/>
                    </a:p>
                  </a:txBody>
                  <a:tcPr/>
                </a:tc>
                <a:tc>
                  <a:txBody>
                    <a:bodyPr/>
                    <a:lstStyle/>
                    <a:p>
                      <a:pPr algn="ctr"/>
                      <a:r>
                        <a:rPr lang="zh-CN" altLang="en-US"/>
                        <a:t>离散</a:t>
                      </a:r>
                    </a:p>
                  </a:txBody>
                  <a:tcPr/>
                </a:tc>
                <a:tc>
                  <a:txBody>
                    <a:bodyPr/>
                    <a:lstStyle/>
                    <a:p>
                      <a:pPr algn="ctr"/>
                      <a:r>
                        <a:rPr lang="zh-CN" altLang="en-US"/>
                        <a:t>牛奶、甜食、啤酒等</a:t>
                      </a:r>
                    </a:p>
                  </a:txBody>
                  <a:tcPr/>
                </a:tc>
                <a:extLst>
                  <a:ext uri="{0D108BD9-81ED-4DB2-BD59-A6C34878D82A}">
                    <a16:rowId xmlns:a16="http://schemas.microsoft.com/office/drawing/2014/main" val="3042282736"/>
                  </a:ext>
                </a:extLst>
              </a:tr>
              <a:tr h="370840">
                <a:tc>
                  <a:txBody>
                    <a:bodyPr/>
                    <a:lstStyle/>
                    <a:p>
                      <a:pPr algn="ctr"/>
                      <a:r>
                        <a:rPr lang="zh-CN" altLang="en-US"/>
                        <a:t>数量</a:t>
                      </a:r>
                    </a:p>
                  </a:txBody>
                  <a:tcPr/>
                </a:tc>
                <a:tc>
                  <a:txBody>
                    <a:bodyPr/>
                    <a:lstStyle/>
                    <a:p>
                      <a:pPr algn="ctr"/>
                      <a:r>
                        <a:rPr lang="zh-CN" altLang="en-US"/>
                        <a:t>连续</a:t>
                      </a:r>
                    </a:p>
                  </a:txBody>
                  <a:tcPr/>
                </a:tc>
                <a:tc>
                  <a:txBody>
                    <a:bodyPr/>
                    <a:lstStyle/>
                    <a:p>
                      <a:pPr algn="ctr"/>
                      <a:r>
                        <a:rPr lang="zh-CN" altLang="en-US"/>
                        <a:t>大于</a:t>
                      </a:r>
                      <a:r>
                        <a:rPr lang="en-US" altLang="zh-CN"/>
                        <a:t>0</a:t>
                      </a:r>
                      <a:r>
                        <a:rPr lang="zh-CN" altLang="en-US"/>
                        <a:t>的整数</a:t>
                      </a:r>
                    </a:p>
                  </a:txBody>
                  <a:tcPr/>
                </a:tc>
                <a:extLst>
                  <a:ext uri="{0D108BD9-81ED-4DB2-BD59-A6C34878D82A}">
                    <a16:rowId xmlns:a16="http://schemas.microsoft.com/office/drawing/2014/main" val="167981792"/>
                  </a:ext>
                </a:extLst>
              </a:tr>
              <a:tr h="370840">
                <a:tc>
                  <a:txBody>
                    <a:bodyPr/>
                    <a:lstStyle/>
                    <a:p>
                      <a:pPr algn="ctr"/>
                      <a:r>
                        <a:rPr lang="zh-CN" altLang="en-US"/>
                        <a:t>单价</a:t>
                      </a:r>
                    </a:p>
                  </a:txBody>
                  <a:tcPr/>
                </a:tc>
                <a:tc>
                  <a:txBody>
                    <a:bodyPr/>
                    <a:lstStyle/>
                    <a:p>
                      <a:pPr algn="ctr"/>
                      <a:r>
                        <a:rPr lang="zh-CN" altLang="en-US"/>
                        <a:t>连续</a:t>
                      </a:r>
                    </a:p>
                  </a:txBody>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zh-CN" altLang="en-US"/>
                        <a:t>大于</a:t>
                      </a:r>
                      <a:r>
                        <a:rPr lang="en-US" altLang="zh-CN"/>
                        <a:t>0</a:t>
                      </a:r>
                      <a:r>
                        <a:rPr lang="zh-CN" altLang="en-US"/>
                        <a:t>的实数</a:t>
                      </a:r>
                    </a:p>
                  </a:txBody>
                  <a:tcPr/>
                </a:tc>
                <a:extLst>
                  <a:ext uri="{0D108BD9-81ED-4DB2-BD59-A6C34878D82A}">
                    <a16:rowId xmlns:a16="http://schemas.microsoft.com/office/drawing/2014/main" val="866517613"/>
                  </a:ext>
                </a:extLst>
              </a:tr>
              <a:tr h="370840">
                <a:tc>
                  <a:txBody>
                    <a:bodyPr/>
                    <a:lstStyle/>
                    <a:p>
                      <a:pPr algn="ctr"/>
                      <a:r>
                        <a:rPr lang="zh-CN" altLang="en-US"/>
                        <a:t>小计</a:t>
                      </a:r>
                    </a:p>
                  </a:txBody>
                  <a:tcPr/>
                </a:tc>
                <a:tc>
                  <a:txBody>
                    <a:bodyPr/>
                    <a:lstStyle/>
                    <a:p>
                      <a:pPr algn="ctr"/>
                      <a:r>
                        <a:rPr lang="zh-CN" altLang="en-US"/>
                        <a:t>离散</a:t>
                      </a:r>
                    </a:p>
                  </a:txBody>
                  <a:tcPr/>
                </a:tc>
                <a:tc>
                  <a:txBody>
                    <a:bodyPr/>
                    <a:lstStyle/>
                    <a:p>
                      <a:pPr algn="ctr"/>
                      <a:r>
                        <a:rPr lang="zh-CN" altLang="en-US"/>
                        <a:t>数量*单价</a:t>
                      </a:r>
                    </a:p>
                  </a:txBody>
                  <a:tcPr/>
                </a:tc>
                <a:extLst>
                  <a:ext uri="{0D108BD9-81ED-4DB2-BD59-A6C34878D82A}">
                    <a16:rowId xmlns:a16="http://schemas.microsoft.com/office/drawing/2014/main" val="2464177574"/>
                  </a:ext>
                </a:extLst>
              </a:tr>
            </a:tbl>
          </a:graphicData>
        </a:graphic>
      </p:graphicFrame>
      <p:pic>
        <p:nvPicPr>
          <p:cNvPr id="6" name="图片 5"/>
          <p:cNvPicPr>
            <a:picLocks noChangeAspect="1"/>
          </p:cNvPicPr>
          <p:nvPr/>
        </p:nvPicPr>
        <p:blipFill>
          <a:blip r:embed="rId2"/>
          <a:stretch>
            <a:fillRect/>
          </a:stretch>
        </p:blipFill>
        <p:spPr>
          <a:xfrm>
            <a:off x="6690072" y="2609194"/>
            <a:ext cx="4958973" cy="2256332"/>
          </a:xfrm>
          <a:prstGeom prst="rect">
            <a:avLst/>
          </a:prstGeom>
        </p:spPr>
      </p:pic>
    </p:spTree>
    <p:extLst>
      <p:ext uri="{BB962C8B-B14F-4D97-AF65-F5344CB8AC3E}">
        <p14:creationId xmlns:p14="http://schemas.microsoft.com/office/powerpoint/2010/main" val="708575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数据准备</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288014" y="1868925"/>
            <a:ext cx="9613841"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Bef>
                <a:spcPct val="20000"/>
              </a:spcBef>
            </a:pPr>
            <a:r>
              <a:rPr lang="zh-CN" altLang="en-US" sz="1600" dirty="0">
                <a:solidFill>
                  <a:schemeClr val="tx2"/>
                </a:solidFill>
                <a:latin typeface="微软雅黑" panose="020B0503020204020204" pitchFamily="34" charset="-122"/>
                <a:ea typeface="微软雅黑" panose="020B0503020204020204" pitchFamily="34" charset="-122"/>
                <a:sym typeface="Arial" pitchFamily="34" charset="0"/>
              </a:rPr>
              <a:t>       超市对顾客购买商品的记录信息是按照每个顾客购买的商品条目来记录数据的。为了进行关联分析，需要对这种数据结构进行调整。我们把数据变为每行代表一个顾客的购买行为， 在每一行中记录该顾客在各商品的购买情况 ， 可以用 </a:t>
            </a:r>
            <a:r>
              <a:rPr lang="en-US" altLang="zh-CN" sz="1600" dirty="0">
                <a:solidFill>
                  <a:schemeClr val="tx2"/>
                </a:solidFill>
                <a:latin typeface="微软雅黑" panose="020B0503020204020204" pitchFamily="34" charset="-122"/>
                <a:ea typeface="微软雅黑" panose="020B0503020204020204" pitchFamily="34" charset="-122"/>
                <a:sym typeface="Arial" pitchFamily="34" charset="0"/>
              </a:rPr>
              <a:t>T </a:t>
            </a:r>
            <a:r>
              <a:rPr lang="zh-CN" altLang="en-US" sz="1600" dirty="0">
                <a:solidFill>
                  <a:schemeClr val="tx2"/>
                </a:solidFill>
                <a:latin typeface="微软雅黑" panose="020B0503020204020204" pitchFamily="34" charset="-122"/>
                <a:ea typeface="微软雅黑" panose="020B0503020204020204" pitchFamily="34" charset="-122"/>
                <a:sym typeface="Arial" pitchFamily="34" charset="0"/>
              </a:rPr>
              <a:t>表示顾客购买了该商品， </a:t>
            </a:r>
            <a:r>
              <a:rPr lang="en-US" altLang="zh-CN" sz="1600" dirty="0">
                <a:solidFill>
                  <a:schemeClr val="tx2"/>
                </a:solidFill>
                <a:latin typeface="微软雅黑" panose="020B0503020204020204" pitchFamily="34" charset="-122"/>
                <a:ea typeface="微软雅黑" panose="020B0503020204020204" pitchFamily="34" charset="-122"/>
                <a:sym typeface="Arial" pitchFamily="34" charset="0"/>
              </a:rPr>
              <a:t>F </a:t>
            </a:r>
            <a:r>
              <a:rPr lang="zh-CN" altLang="en-US" sz="1600" dirty="0">
                <a:solidFill>
                  <a:schemeClr val="tx2"/>
                </a:solidFill>
                <a:latin typeface="微软雅黑" panose="020B0503020204020204" pitchFamily="34" charset="-122"/>
                <a:ea typeface="微软雅黑" panose="020B0503020204020204" pitchFamily="34" charset="-122"/>
                <a:sym typeface="Arial" pitchFamily="34" charset="0"/>
              </a:rPr>
              <a:t>表示顾客没有购买该商品。</a:t>
            </a:r>
            <a:endParaRPr lang="en-US" altLang="zh-CN" sz="1600"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spcBef>
                <a:spcPct val="20000"/>
              </a:spcBef>
            </a:pPr>
            <a:endParaRPr lang="en-US" altLang="zh-CN" sz="1600"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spcBef>
                <a:spcPct val="20000"/>
              </a:spcBef>
            </a:pPr>
            <a:r>
              <a:rPr lang="en-US" altLang="zh-CN" sz="1600" dirty="0">
                <a:solidFill>
                  <a:schemeClr val="tx2"/>
                </a:solidFill>
                <a:latin typeface="微软雅黑" panose="020B0503020204020204" pitchFamily="34" charset="-122"/>
                <a:ea typeface="微软雅黑" panose="020B0503020204020204" pitchFamily="34" charset="-122"/>
                <a:sym typeface="Arial" pitchFamily="34" charset="0"/>
              </a:rPr>
              <a:t>       </a:t>
            </a:r>
            <a:r>
              <a:rPr lang="zh-CN" altLang="en-US" sz="1600" dirty="0">
                <a:solidFill>
                  <a:schemeClr val="tx2"/>
                </a:solidFill>
                <a:latin typeface="微软雅黑" panose="020B0503020204020204" pitchFamily="34" charset="-122"/>
                <a:ea typeface="微软雅黑" panose="020B0503020204020204" pitchFamily="34" charset="-122"/>
                <a:sym typeface="Arial" pitchFamily="34" charset="0"/>
              </a:rPr>
              <a:t>使用</a:t>
            </a:r>
            <a:r>
              <a:rPr lang="zh-CN" altLang="en-US" sz="1600" dirty="0">
                <a:solidFill>
                  <a:srgbClr val="FF0000"/>
                </a:solidFill>
                <a:latin typeface="微软雅黑" panose="020B0503020204020204" pitchFamily="34" charset="-122"/>
                <a:ea typeface="微软雅黑" panose="020B0503020204020204" pitchFamily="34" charset="-122"/>
                <a:sym typeface="Arial" pitchFamily="34" charset="0"/>
              </a:rPr>
              <a:t>类型</a:t>
            </a:r>
            <a:r>
              <a:rPr lang="zh-CN" altLang="en-US" sz="1600" dirty="0">
                <a:solidFill>
                  <a:schemeClr val="tx2"/>
                </a:solidFill>
                <a:latin typeface="微软雅黑" panose="020B0503020204020204" pitchFamily="34" charset="-122"/>
                <a:ea typeface="微软雅黑" panose="020B0503020204020204" pitchFamily="34" charset="-122"/>
                <a:sym typeface="Arial" pitchFamily="34" charset="0"/>
              </a:rPr>
              <a:t>和设为</a:t>
            </a:r>
            <a:r>
              <a:rPr lang="zh-CN" altLang="en-US" sz="1600" dirty="0">
                <a:solidFill>
                  <a:srgbClr val="FF0000"/>
                </a:solidFill>
                <a:latin typeface="微软雅黑" panose="020B0503020204020204" pitchFamily="34" charset="-122"/>
                <a:ea typeface="微软雅黑" panose="020B0503020204020204" pitchFamily="34" charset="-122"/>
                <a:sym typeface="Arial" pitchFamily="34" charset="0"/>
              </a:rPr>
              <a:t>标志</a:t>
            </a:r>
            <a:r>
              <a:rPr lang="zh-CN" altLang="en-US" sz="1600" dirty="0">
                <a:solidFill>
                  <a:schemeClr val="tx2"/>
                </a:solidFill>
                <a:latin typeface="微软雅黑" panose="020B0503020204020204" pitchFamily="34" charset="-122"/>
                <a:ea typeface="微软雅黑" panose="020B0503020204020204" pitchFamily="34" charset="-122"/>
                <a:sym typeface="Arial" pitchFamily="34" charset="0"/>
              </a:rPr>
              <a:t>节点处理商品购买信息</a:t>
            </a:r>
            <a:r>
              <a:rPr lang="zh-CN" altLang="en-US" sz="1600" dirty="0">
                <a:solidFill>
                  <a:srgbClr val="FF0000"/>
                </a:solidFill>
                <a:latin typeface="微软雅黑" panose="020B0503020204020204" pitchFamily="34" charset="-122"/>
                <a:ea typeface="微软雅黑" panose="020B0503020204020204" pitchFamily="34" charset="-122"/>
                <a:sym typeface="Arial" pitchFamily="34" charset="0"/>
              </a:rPr>
              <a:t>转换为布尔值效果</a:t>
            </a:r>
            <a:r>
              <a:rPr lang="zh-CN" altLang="en-US" sz="1600" dirty="0">
                <a:solidFill>
                  <a:schemeClr val="tx2"/>
                </a:solidFill>
                <a:latin typeface="微软雅黑" panose="020B0503020204020204" pitchFamily="34" charset="-122"/>
                <a:ea typeface="微软雅黑" panose="020B0503020204020204" pitchFamily="34" charset="-122"/>
                <a:sym typeface="Arial" pitchFamily="34" charset="0"/>
              </a:rPr>
              <a:t>。</a:t>
            </a:r>
          </a:p>
        </p:txBody>
      </p:sp>
      <p:pic>
        <p:nvPicPr>
          <p:cNvPr id="2" name="图片 1"/>
          <p:cNvPicPr>
            <a:picLocks noChangeAspect="1"/>
          </p:cNvPicPr>
          <p:nvPr/>
        </p:nvPicPr>
        <p:blipFill>
          <a:blip r:embed="rId2"/>
          <a:stretch>
            <a:fillRect/>
          </a:stretch>
        </p:blipFill>
        <p:spPr>
          <a:xfrm>
            <a:off x="228203" y="3649834"/>
            <a:ext cx="4152381" cy="1495238"/>
          </a:xfrm>
          <a:prstGeom prst="rect">
            <a:avLst/>
          </a:prstGeom>
        </p:spPr>
      </p:pic>
      <p:pic>
        <p:nvPicPr>
          <p:cNvPr id="3" name="图片 2"/>
          <p:cNvPicPr>
            <a:picLocks noChangeAspect="1"/>
          </p:cNvPicPr>
          <p:nvPr/>
        </p:nvPicPr>
        <p:blipFill>
          <a:blip r:embed="rId3"/>
          <a:stretch>
            <a:fillRect/>
          </a:stretch>
        </p:blipFill>
        <p:spPr>
          <a:xfrm>
            <a:off x="4606663" y="3359629"/>
            <a:ext cx="3189385" cy="2982717"/>
          </a:xfrm>
          <a:prstGeom prst="rect">
            <a:avLst/>
          </a:prstGeom>
        </p:spPr>
      </p:pic>
      <p:pic>
        <p:nvPicPr>
          <p:cNvPr id="4" name="图片 3"/>
          <p:cNvPicPr>
            <a:picLocks noChangeAspect="1"/>
          </p:cNvPicPr>
          <p:nvPr/>
        </p:nvPicPr>
        <p:blipFill rotWithShape="1">
          <a:blip r:embed="rId4"/>
          <a:srcRect l="-28857" t="-2508" r="43653" b="2508"/>
          <a:stretch/>
        </p:blipFill>
        <p:spPr>
          <a:xfrm>
            <a:off x="6639676" y="3199489"/>
            <a:ext cx="5360812" cy="3142857"/>
          </a:xfrm>
          <a:prstGeom prst="rect">
            <a:avLst/>
          </a:prstGeom>
        </p:spPr>
      </p:pic>
    </p:spTree>
    <p:extLst>
      <p:ext uri="{BB962C8B-B14F-4D97-AF65-F5344CB8AC3E}">
        <p14:creationId xmlns:p14="http://schemas.microsoft.com/office/powerpoint/2010/main" val="616260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288014" y="1868925"/>
            <a:ext cx="9613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通过网络图观察商品之间的购买联系</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3" name="图片 2"/>
          <p:cNvPicPr>
            <a:picLocks noChangeAspect="1"/>
          </p:cNvPicPr>
          <p:nvPr/>
        </p:nvPicPr>
        <p:blipFill>
          <a:blip r:embed="rId2"/>
          <a:stretch>
            <a:fillRect/>
          </a:stretch>
        </p:blipFill>
        <p:spPr>
          <a:xfrm>
            <a:off x="316573" y="2438957"/>
            <a:ext cx="5975045" cy="4419043"/>
          </a:xfrm>
          <a:prstGeom prst="rect">
            <a:avLst/>
          </a:prstGeom>
        </p:spPr>
      </p:pic>
      <p:pic>
        <p:nvPicPr>
          <p:cNvPr id="4" name="图片 3"/>
          <p:cNvPicPr>
            <a:picLocks noChangeAspect="1"/>
          </p:cNvPicPr>
          <p:nvPr/>
        </p:nvPicPr>
        <p:blipFill>
          <a:blip r:embed="rId3"/>
          <a:stretch>
            <a:fillRect/>
          </a:stretch>
        </p:blipFill>
        <p:spPr>
          <a:xfrm>
            <a:off x="6459680" y="2277048"/>
            <a:ext cx="5609524" cy="4580952"/>
          </a:xfrm>
          <a:prstGeom prst="rect">
            <a:avLst/>
          </a:prstGeom>
        </p:spPr>
      </p:pic>
    </p:spTree>
    <p:extLst>
      <p:ext uri="{BB962C8B-B14F-4D97-AF65-F5344CB8AC3E}">
        <p14:creationId xmlns:p14="http://schemas.microsoft.com/office/powerpoint/2010/main" val="729048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关联分析</a:t>
            </a:r>
            <a:r>
              <a:rPr lang="en-US" altLang="zh-CN" sz="4000">
                <a:solidFill>
                  <a:schemeClr val="tx2"/>
                </a:solidFill>
                <a:latin typeface="微软雅黑" pitchFamily="34" charset="-122"/>
                <a:ea typeface="微软雅黑" pitchFamily="34" charset="-122"/>
              </a:rPr>
              <a:t>-</a:t>
            </a:r>
            <a:r>
              <a:rPr lang="zh-CN" altLang="en-US" sz="4000">
                <a:solidFill>
                  <a:schemeClr val="tx2"/>
                </a:solidFill>
                <a:latin typeface="微软雅黑" pitchFamily="34" charset="-122"/>
                <a:ea typeface="微软雅黑" pitchFamily="34" charset="-122"/>
              </a:rPr>
              <a:t>常用关联方法</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288014" y="1868925"/>
            <a:ext cx="9613841" cy="407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a:t>
            </a: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Apriori</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（先验算法）是一种关联规则发现方法，侧重于找出数据库中某些特定事件一起发生的情况，以找出那些可信的并且具有代表性的规则。</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连续关联规则挖掘算法 </a:t>
            </a: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Carma</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(The continuous association rule </a:t>
            </a: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rnining</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 algorithm)</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是</a:t>
            </a:r>
          </a:p>
          <a:p>
            <a:pPr algn="just">
              <a:lnSpc>
                <a:spcPct val="150000"/>
              </a:lnSpc>
              <a:spcBef>
                <a:spcPct val="20000"/>
              </a:spcBef>
            </a:pP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Apriori</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算法的替代方案，该算法减少了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I</a:t>
            </a:r>
            <a:r>
              <a:rPr lang="el-GR" altLang="zh-CN" dirty="0">
                <a:solidFill>
                  <a:schemeClr val="tx2"/>
                </a:solidFill>
                <a:latin typeface="微软雅黑" panose="020B0503020204020204" pitchFamily="34" charset="-122"/>
                <a:ea typeface="微软雅黑" panose="020B0503020204020204" pitchFamily="34" charset="-122"/>
                <a:sym typeface="Arial" pitchFamily="34" charset="0"/>
              </a:rPr>
              <a:t>0 </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成本，降低了对时间和空间的要求。</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序列模型可以从连续数据或面向时间的数据中发现模式，比如按时间表记录的采购清单。序列的元素为组成一个事务的项目集合。</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26984801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714775" y="1652182"/>
            <a:ext cx="8549667" cy="83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       </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1</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、建模之前，先</a:t>
            </a:r>
            <a:r>
              <a:rPr lang="zh-CN" altLang="en-US" dirty="0">
                <a:solidFill>
                  <a:srgbClr val="FF0000"/>
                </a:solidFill>
                <a:latin typeface="微软雅黑" panose="020B0503020204020204" pitchFamily="34" charset="-122"/>
                <a:ea typeface="微软雅黑" panose="020B0503020204020204" pitchFamily="34" charset="-122"/>
                <a:sym typeface="Arial" pitchFamily="34" charset="0"/>
              </a:rPr>
              <a:t>设置各角色类型</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，注意各变量既是条件也是结果。</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a:p>
            <a:pPr algn="just">
              <a:lnSpc>
                <a:spcPct val="150000"/>
              </a:lnSpc>
              <a:spcBef>
                <a:spcPct val="20000"/>
              </a:spcBef>
            </a:pP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会员</a:t>
            </a: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ID</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是标识，改为“无”，其他字段是两者取其一，改为“任意”</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2" name="图片 1"/>
          <p:cNvPicPr>
            <a:picLocks noChangeAspect="1"/>
          </p:cNvPicPr>
          <p:nvPr/>
        </p:nvPicPr>
        <p:blipFill>
          <a:blip r:embed="rId2"/>
          <a:stretch>
            <a:fillRect/>
          </a:stretch>
        </p:blipFill>
        <p:spPr>
          <a:xfrm>
            <a:off x="1176951" y="2619905"/>
            <a:ext cx="9838095" cy="4238095"/>
          </a:xfrm>
          <a:prstGeom prst="rect">
            <a:avLst/>
          </a:prstGeom>
        </p:spPr>
      </p:pic>
    </p:spTree>
    <p:extLst>
      <p:ext uri="{BB962C8B-B14F-4D97-AF65-F5344CB8AC3E}">
        <p14:creationId xmlns:p14="http://schemas.microsoft.com/office/powerpoint/2010/main" val="1701102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p:cNvSpPr txBox="1"/>
          <p:nvPr/>
        </p:nvSpPr>
        <p:spPr>
          <a:xfrm>
            <a:off x="2927557" y="709725"/>
            <a:ext cx="6336885" cy="707886"/>
          </a:xfrm>
          <a:prstGeom prst="rect">
            <a:avLst/>
          </a:prstGeom>
          <a:noFill/>
        </p:spPr>
        <p:txBody>
          <a:bodyPr wrap="square" rtlCol="0">
            <a:spAutoFit/>
          </a:bodyPr>
          <a:lstStyle/>
          <a:p>
            <a:pPr algn="ctr"/>
            <a:r>
              <a:rPr lang="zh-CN" altLang="en-US" sz="4000">
                <a:solidFill>
                  <a:schemeClr val="tx2"/>
                </a:solidFill>
                <a:latin typeface="微软雅黑" pitchFamily="34" charset="-122"/>
                <a:ea typeface="微软雅黑" pitchFamily="34" charset="-122"/>
              </a:rPr>
              <a:t>商品购买关联分析</a:t>
            </a:r>
            <a:endParaRPr lang="zh-CN" altLang="en-US" sz="4000" dirty="0">
              <a:solidFill>
                <a:schemeClr val="tx2"/>
              </a:solidFill>
              <a:latin typeface="微软雅黑" pitchFamily="34" charset="-122"/>
              <a:ea typeface="微软雅黑" pitchFamily="34" charset="-122"/>
            </a:endParaRPr>
          </a:p>
        </p:txBody>
      </p:sp>
      <p:sp>
        <p:nvSpPr>
          <p:cNvPr id="5" name="Rectangle 39">
            <a:extLst>
              <a:ext uri="{FF2B5EF4-FFF2-40B4-BE49-F238E27FC236}">
                <a16:creationId xmlns:a16="http://schemas.microsoft.com/office/drawing/2014/main" id="{0F2772D8-05AE-4727-869F-39B73E391753}"/>
              </a:ext>
            </a:extLst>
          </p:cNvPr>
          <p:cNvSpPr>
            <a:spLocks noChangeArrowheads="1"/>
          </p:cNvSpPr>
          <p:nvPr/>
        </p:nvSpPr>
        <p:spPr bwMode="auto">
          <a:xfrm>
            <a:off x="1563911" y="1868925"/>
            <a:ext cx="8549667" cy="36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spcBef>
                <a:spcPct val="20000"/>
              </a:spcBef>
            </a:pPr>
            <a:r>
              <a:rPr lang="en-US" altLang="zh-CN" dirty="0">
                <a:solidFill>
                  <a:schemeClr val="tx2"/>
                </a:solidFill>
                <a:latin typeface="微软雅黑" panose="020B0503020204020204" pitchFamily="34" charset="-122"/>
                <a:ea typeface="微软雅黑" panose="020B0503020204020204" pitchFamily="34" charset="-122"/>
                <a:sym typeface="Arial" pitchFamily="34" charset="0"/>
              </a:rPr>
              <a:t>2</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、添加</a:t>
            </a:r>
            <a:r>
              <a:rPr lang="en-US" altLang="zh-CN" dirty="0" err="1">
                <a:solidFill>
                  <a:schemeClr val="tx2"/>
                </a:solidFill>
                <a:latin typeface="微软雅黑" panose="020B0503020204020204" pitchFamily="34" charset="-122"/>
                <a:ea typeface="微软雅黑" panose="020B0503020204020204" pitchFamily="34" charset="-122"/>
                <a:sym typeface="Arial" pitchFamily="34" charset="0"/>
              </a:rPr>
              <a:t>Apriori</a:t>
            </a:r>
            <a:r>
              <a:rPr lang="zh-CN" altLang="en-US" dirty="0">
                <a:solidFill>
                  <a:schemeClr val="tx2"/>
                </a:solidFill>
                <a:latin typeface="微软雅黑" panose="020B0503020204020204" pitchFamily="34" charset="-122"/>
                <a:ea typeface="微软雅黑" panose="020B0503020204020204" pitchFamily="34" charset="-122"/>
                <a:sym typeface="Arial" pitchFamily="34" charset="0"/>
              </a:rPr>
              <a:t>节点推算关联模型</a:t>
            </a:r>
            <a:endParaRPr lang="en-US" altLang="zh-CN" dirty="0">
              <a:solidFill>
                <a:schemeClr val="tx2"/>
              </a:solidFill>
              <a:latin typeface="微软雅黑" panose="020B0503020204020204" pitchFamily="34" charset="-122"/>
              <a:ea typeface="微软雅黑" panose="020B0503020204020204" pitchFamily="34" charset="-122"/>
              <a:sym typeface="Arial" pitchFamily="34" charset="0"/>
            </a:endParaRPr>
          </a:p>
        </p:txBody>
      </p:sp>
      <p:pic>
        <p:nvPicPr>
          <p:cNvPr id="2" name="图片 1"/>
          <p:cNvPicPr>
            <a:picLocks noChangeAspect="1"/>
          </p:cNvPicPr>
          <p:nvPr/>
        </p:nvPicPr>
        <p:blipFill>
          <a:blip r:embed="rId2"/>
          <a:stretch>
            <a:fillRect/>
          </a:stretch>
        </p:blipFill>
        <p:spPr>
          <a:xfrm>
            <a:off x="2247972" y="2425328"/>
            <a:ext cx="7696054" cy="4419024"/>
          </a:xfrm>
          <a:prstGeom prst="rect">
            <a:avLst/>
          </a:prstGeom>
        </p:spPr>
      </p:pic>
    </p:spTree>
    <p:extLst>
      <p:ext uri="{BB962C8B-B14F-4D97-AF65-F5344CB8AC3E}">
        <p14:creationId xmlns:p14="http://schemas.microsoft.com/office/powerpoint/2010/main" val="10711494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012161443"/>
  <p:tag name="MH_LIBRARY" val="GRAPHIC"/>
  <p:tag name="KSO_WM_TEMPLATE_CATEGORY" val="custom"/>
  <p:tag name="KSO_WM_TEMPLATE_INDEX" val="160111"/>
  <p:tag name="KSO_WM_SLIDE_ID" val="custom160111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1"/>
  <p:tag name="KSO_WM_UNIT_TYPE" val="a"/>
  <p:tag name="KSO_WM_UNIT_INDEX" val="1"/>
  <p:tag name="KSO_WM_UNIT_ID" val="custom16011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MH" val="20151012161443"/>
  <p:tag name="MH_LIBRARY" val="GRAPHIC"/>
  <p:tag name="MH_ORDER" val="Rectangle 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1"/>
  <p:tag name="KSO_WM_UNIT_TYPE" val="a"/>
  <p:tag name="KSO_WM_UNIT_INDEX" val="1"/>
  <p:tag name="KSO_WM_UNIT_ID" val="custom16011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MH" val="20151012161443"/>
  <p:tag name="MH_LIBRARY" val="GRAPHIC"/>
  <p:tag name="MH_ORDER" val="Freeform 11"/>
</p:tagLst>
</file>

<file path=ppt/tags/tag6.xml><?xml version="1.0" encoding="utf-8"?>
<p:tagLst xmlns:a="http://schemas.openxmlformats.org/drawingml/2006/main" xmlns:r="http://schemas.openxmlformats.org/officeDocument/2006/relationships" xmlns:p="http://schemas.openxmlformats.org/presentationml/2006/main">
  <p:tag name="MH" val="20151012161443"/>
  <p:tag name="MH_LIBRARY" val="GRAPHIC"/>
  <p:tag name="MH_ORDER" val="Rectangle 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1058</Words>
  <Application>Microsoft Office PowerPoint</Application>
  <PresentationFormat>宽屏</PresentationFormat>
  <Paragraphs>76</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微软雅黑</vt:lpstr>
      <vt:lpstr>Arial</vt:lpstr>
      <vt:lpstr>Calibri</vt:lpstr>
      <vt:lpstr>Impact</vt:lpstr>
      <vt:lpstr>Wingdings</vt:lpstr>
      <vt:lpstr>Office 主题​​</vt:lpstr>
      <vt:lpstr>第一章：机器学习扫盲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王欣茹</cp:lastModifiedBy>
  <cp:revision>18</cp:revision>
  <dcterms:created xsi:type="dcterms:W3CDTF">2018-09-14T03:53:46Z</dcterms:created>
  <dcterms:modified xsi:type="dcterms:W3CDTF">2019-07-21T10:16:57Z</dcterms:modified>
</cp:coreProperties>
</file>