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105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E16A-D199-402D-B377-4962BB6061C8}"/>
              </a:ext>
            </a:extLst>
          </p:cNvPr>
          <p:cNvSpPr>
            <a:spLocks noGrp="1"/>
          </p:cNvSpPr>
          <p:nvPr>
            <p:ph type="ctrTitle"/>
          </p:nvPr>
        </p:nvSpPr>
        <p:spPr/>
        <p:txBody>
          <a:bodyPr/>
          <a:lstStyle/>
          <a:p>
            <a:r>
              <a:rPr lang="en-US" dirty="0"/>
              <a:t>Clay Mason</a:t>
            </a:r>
          </a:p>
        </p:txBody>
      </p:sp>
      <p:sp>
        <p:nvSpPr>
          <p:cNvPr id="3" name="Subtitle 2">
            <a:extLst>
              <a:ext uri="{FF2B5EF4-FFF2-40B4-BE49-F238E27FC236}">
                <a16:creationId xmlns:a16="http://schemas.microsoft.com/office/drawing/2014/main" id="{FB041601-9A10-47F6-8C27-95D9E5ADA90B}"/>
              </a:ext>
            </a:extLst>
          </p:cNvPr>
          <p:cNvSpPr>
            <a:spLocks noGrp="1"/>
          </p:cNvSpPr>
          <p:nvPr>
            <p:ph type="subTitle" idx="1"/>
          </p:nvPr>
        </p:nvSpPr>
        <p:spPr/>
        <p:txBody>
          <a:bodyPr/>
          <a:lstStyle/>
          <a:p>
            <a:r>
              <a:rPr lang="en-US" dirty="0"/>
              <a:t>DATA SCIENCE PROJECT proposal</a:t>
            </a:r>
          </a:p>
        </p:txBody>
      </p:sp>
    </p:spTree>
    <p:extLst>
      <p:ext uri="{BB962C8B-B14F-4D97-AF65-F5344CB8AC3E}">
        <p14:creationId xmlns:p14="http://schemas.microsoft.com/office/powerpoint/2010/main" val="124426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B822-63F8-4FA7-B454-16F677258AB7}"/>
              </a:ext>
            </a:extLst>
          </p:cNvPr>
          <p:cNvSpPr>
            <a:spLocks noGrp="1"/>
          </p:cNvSpPr>
          <p:nvPr>
            <p:ph type="title"/>
          </p:nvPr>
        </p:nvSpPr>
        <p:spPr/>
        <p:txBody>
          <a:bodyPr/>
          <a:lstStyle/>
          <a:p>
            <a:r>
              <a:rPr lang="en-US" dirty="0"/>
              <a:t>Proposal Options	</a:t>
            </a:r>
          </a:p>
        </p:txBody>
      </p:sp>
      <p:sp>
        <p:nvSpPr>
          <p:cNvPr id="3" name="Content Placeholder 2">
            <a:extLst>
              <a:ext uri="{FF2B5EF4-FFF2-40B4-BE49-F238E27FC236}">
                <a16:creationId xmlns:a16="http://schemas.microsoft.com/office/drawing/2014/main" id="{EF6C87E1-0B36-4EB3-A313-7110FBAF77CA}"/>
              </a:ext>
            </a:extLst>
          </p:cNvPr>
          <p:cNvSpPr>
            <a:spLocks noGrp="1"/>
          </p:cNvSpPr>
          <p:nvPr>
            <p:ph idx="1"/>
          </p:nvPr>
        </p:nvSpPr>
        <p:spPr/>
        <p:txBody>
          <a:bodyPr/>
          <a:lstStyle/>
          <a:p>
            <a:r>
              <a:rPr lang="en-US" dirty="0"/>
              <a:t>Hedge Fund Performance Deteriorates with Increased AUM</a:t>
            </a:r>
          </a:p>
          <a:p>
            <a:endParaRPr lang="en-US" dirty="0"/>
          </a:p>
          <a:p>
            <a:r>
              <a:rPr lang="en-US" dirty="0"/>
              <a:t>Big Mart Sales Prediction</a:t>
            </a:r>
          </a:p>
          <a:p>
            <a:endParaRPr lang="en-US" dirty="0"/>
          </a:p>
          <a:p>
            <a:r>
              <a:rPr lang="en-US" dirty="0"/>
              <a:t>Alcohol Affecting Academic Success</a:t>
            </a:r>
          </a:p>
        </p:txBody>
      </p:sp>
    </p:spTree>
    <p:extLst>
      <p:ext uri="{BB962C8B-B14F-4D97-AF65-F5344CB8AC3E}">
        <p14:creationId xmlns:p14="http://schemas.microsoft.com/office/powerpoint/2010/main" val="113334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7123-05A2-46E3-83C7-C214CE41B441}"/>
              </a:ext>
            </a:extLst>
          </p:cNvPr>
          <p:cNvSpPr>
            <a:spLocks noGrp="1"/>
          </p:cNvSpPr>
          <p:nvPr>
            <p:ph type="title"/>
          </p:nvPr>
        </p:nvSpPr>
        <p:spPr/>
        <p:txBody>
          <a:bodyPr/>
          <a:lstStyle/>
          <a:p>
            <a:r>
              <a:rPr lang="en-US" dirty="0"/>
              <a:t>Hedge Fund Returns Decline with AUM growth</a:t>
            </a:r>
          </a:p>
        </p:txBody>
      </p:sp>
      <p:sp>
        <p:nvSpPr>
          <p:cNvPr id="3" name="Content Placeholder 2">
            <a:extLst>
              <a:ext uri="{FF2B5EF4-FFF2-40B4-BE49-F238E27FC236}">
                <a16:creationId xmlns:a16="http://schemas.microsoft.com/office/drawing/2014/main" id="{2226B36E-C759-45EC-9DB3-D39F8E59A963}"/>
              </a:ext>
            </a:extLst>
          </p:cNvPr>
          <p:cNvSpPr>
            <a:spLocks noGrp="1"/>
          </p:cNvSpPr>
          <p:nvPr>
            <p:ph sz="half" idx="1"/>
          </p:nvPr>
        </p:nvSpPr>
        <p:spPr>
          <a:xfrm>
            <a:off x="1103312" y="2060575"/>
            <a:ext cx="10018344" cy="4195763"/>
          </a:xfrm>
        </p:spPr>
        <p:txBody>
          <a:bodyPr>
            <a:normAutofit fontScale="92500" lnSpcReduction="20000"/>
          </a:bodyPr>
          <a:lstStyle/>
          <a:p>
            <a:r>
              <a:rPr lang="en-US" b="1" dirty="0"/>
              <a:t>Background: </a:t>
            </a:r>
            <a:r>
              <a:rPr lang="en-US" dirty="0"/>
              <a:t>Currently there are 8,255 funds in the hedge fund industry with a total assets under management (AUM) of $3.151 trillion. In 1997 there were 2,564 funds and the industry AUM was $490 billion, which is approximately a 900% growth in 20 years. </a:t>
            </a:r>
          </a:p>
          <a:p>
            <a:pPr marL="346075" indent="0">
              <a:buNone/>
            </a:pPr>
            <a:r>
              <a:rPr lang="en-US" dirty="0"/>
              <a:t>The industry is under pressure due to recent underperformance of broader market indices (S&amp;P 500), and critics have argued that hedge funds make most of their money during the first few years after launching when AUM is smaller. </a:t>
            </a:r>
          </a:p>
          <a:p>
            <a:endParaRPr lang="en-US" dirty="0"/>
          </a:p>
          <a:p>
            <a:r>
              <a:rPr lang="en-US" b="1" dirty="0"/>
              <a:t>Data Available</a:t>
            </a:r>
            <a:r>
              <a:rPr lang="en-US" dirty="0"/>
              <a:t>: Monthly returns and AUM for individual hedge funds beginning in 1980, but the data will be slightly modified to protect client data. Market data is available from Bloomberg terminals, and broader hedge fund industry performance and AUM is available from Hedge Fund Research.</a:t>
            </a:r>
          </a:p>
          <a:p>
            <a:endParaRPr lang="en-US" dirty="0"/>
          </a:p>
          <a:p>
            <a:r>
              <a:rPr lang="en-US" b="1" dirty="0"/>
              <a:t>Objective: </a:t>
            </a:r>
            <a:r>
              <a:rPr lang="en-US" dirty="0"/>
              <a:t>Determine if hedge fund performance suffers when fund size increases. The findings will be useful for institutions that invest in hedge funds, as well as early-stage and mature managers. </a:t>
            </a:r>
          </a:p>
          <a:p>
            <a:endParaRPr lang="en-US" dirty="0"/>
          </a:p>
        </p:txBody>
      </p:sp>
    </p:spTree>
    <p:extLst>
      <p:ext uri="{BB962C8B-B14F-4D97-AF65-F5344CB8AC3E}">
        <p14:creationId xmlns:p14="http://schemas.microsoft.com/office/powerpoint/2010/main" val="27467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7123-05A2-46E3-83C7-C214CE41B441}"/>
              </a:ext>
            </a:extLst>
          </p:cNvPr>
          <p:cNvSpPr>
            <a:spLocks noGrp="1"/>
          </p:cNvSpPr>
          <p:nvPr>
            <p:ph type="title"/>
          </p:nvPr>
        </p:nvSpPr>
        <p:spPr/>
        <p:txBody>
          <a:bodyPr/>
          <a:lstStyle/>
          <a:p>
            <a:r>
              <a:rPr lang="en-US" dirty="0"/>
              <a:t>Big Mart Sales Prediction</a:t>
            </a:r>
          </a:p>
        </p:txBody>
      </p:sp>
      <p:sp>
        <p:nvSpPr>
          <p:cNvPr id="3" name="Content Placeholder 2">
            <a:extLst>
              <a:ext uri="{FF2B5EF4-FFF2-40B4-BE49-F238E27FC236}">
                <a16:creationId xmlns:a16="http://schemas.microsoft.com/office/drawing/2014/main" id="{2226B36E-C759-45EC-9DB3-D39F8E59A963}"/>
              </a:ext>
            </a:extLst>
          </p:cNvPr>
          <p:cNvSpPr>
            <a:spLocks noGrp="1"/>
          </p:cNvSpPr>
          <p:nvPr>
            <p:ph sz="half" idx="1"/>
          </p:nvPr>
        </p:nvSpPr>
        <p:spPr>
          <a:xfrm>
            <a:off x="1103312" y="2060575"/>
            <a:ext cx="10050241" cy="4195763"/>
          </a:xfrm>
        </p:spPr>
        <p:txBody>
          <a:bodyPr/>
          <a:lstStyle/>
          <a:p>
            <a:r>
              <a:rPr lang="en-US" b="1" dirty="0"/>
              <a:t>Background:</a:t>
            </a:r>
            <a:r>
              <a:rPr lang="en-US" dirty="0"/>
              <a:t> The Big Mart Sales Prediction project is part of a competition that was hosted in 2016, so there are multiple resources online. Big Mart is a retailer in the food and staples industry with a variety of products sold in 13 stores today. </a:t>
            </a:r>
          </a:p>
          <a:p>
            <a:pPr marL="0" indent="0">
              <a:buNone/>
            </a:pPr>
            <a:endParaRPr lang="en-US" dirty="0"/>
          </a:p>
          <a:p>
            <a:r>
              <a:rPr lang="en-US" b="1" dirty="0"/>
              <a:t>Data Available:</a:t>
            </a:r>
            <a:r>
              <a:rPr lang="en-US" dirty="0"/>
              <a:t> The Big Mart 2013 Sales Dataset includes ~8,500 rows of data with 12 variables. This set covers 1559 products across 10 stores in different cities. </a:t>
            </a:r>
          </a:p>
          <a:p>
            <a:endParaRPr lang="en-US" dirty="0"/>
          </a:p>
          <a:p>
            <a:r>
              <a:rPr lang="en-US" b="1" dirty="0"/>
              <a:t>Objective:</a:t>
            </a:r>
            <a:r>
              <a:rPr lang="en-US" dirty="0"/>
              <a:t> Utilize the dataset to create a model that will predict the sales for different products at each of the stores. This will be useful for Data Mart management to determine the best ways to increase sales at the various locations. </a:t>
            </a:r>
          </a:p>
          <a:p>
            <a:endParaRPr lang="en-US" dirty="0"/>
          </a:p>
        </p:txBody>
      </p:sp>
    </p:spTree>
    <p:extLst>
      <p:ext uri="{BB962C8B-B14F-4D97-AF65-F5344CB8AC3E}">
        <p14:creationId xmlns:p14="http://schemas.microsoft.com/office/powerpoint/2010/main" val="425024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7123-05A2-46E3-83C7-C214CE41B441}"/>
              </a:ext>
            </a:extLst>
          </p:cNvPr>
          <p:cNvSpPr>
            <a:spLocks noGrp="1"/>
          </p:cNvSpPr>
          <p:nvPr>
            <p:ph type="title"/>
          </p:nvPr>
        </p:nvSpPr>
        <p:spPr>
          <a:xfrm>
            <a:off x="646111" y="452718"/>
            <a:ext cx="10821989" cy="1400530"/>
          </a:xfrm>
        </p:spPr>
        <p:txBody>
          <a:bodyPr/>
          <a:lstStyle/>
          <a:p>
            <a:r>
              <a:rPr lang="en-US" dirty="0"/>
              <a:t>Alcohol Affecting Academic Success</a:t>
            </a:r>
          </a:p>
        </p:txBody>
      </p:sp>
      <p:sp>
        <p:nvSpPr>
          <p:cNvPr id="3" name="Content Placeholder 2">
            <a:extLst>
              <a:ext uri="{FF2B5EF4-FFF2-40B4-BE49-F238E27FC236}">
                <a16:creationId xmlns:a16="http://schemas.microsoft.com/office/drawing/2014/main" id="{2226B36E-C759-45EC-9DB3-D39F8E59A963}"/>
              </a:ext>
            </a:extLst>
          </p:cNvPr>
          <p:cNvSpPr>
            <a:spLocks noGrp="1"/>
          </p:cNvSpPr>
          <p:nvPr>
            <p:ph sz="half" idx="1"/>
          </p:nvPr>
        </p:nvSpPr>
        <p:spPr>
          <a:xfrm>
            <a:off x="1103312" y="2060575"/>
            <a:ext cx="10209730" cy="4195763"/>
          </a:xfrm>
        </p:spPr>
        <p:txBody>
          <a:bodyPr>
            <a:normAutofit lnSpcReduction="10000"/>
          </a:bodyPr>
          <a:lstStyle/>
          <a:p>
            <a:r>
              <a:rPr lang="en-US" b="1" dirty="0"/>
              <a:t>Background</a:t>
            </a:r>
            <a:r>
              <a:rPr lang="en-US" dirty="0"/>
              <a:t>: A survey was conducted of math high school students and Portuguese language students to determine if the level of alcohol consumption was correlated to final grades. Alcohol consumption is on a scale of 1 to 10, with 10 being a very high consumption rate. </a:t>
            </a:r>
          </a:p>
          <a:p>
            <a:endParaRPr lang="en-US" dirty="0"/>
          </a:p>
          <a:p>
            <a:r>
              <a:rPr lang="en-US" b="1" dirty="0"/>
              <a:t>Data Available</a:t>
            </a:r>
            <a:r>
              <a:rPr lang="en-US" dirty="0"/>
              <a:t>: The data is from the survey of 382 students and contains 30 variables. In addition to social activity for the survey participants, other variables include demographic information (sex, age, urban/rural living), family information (parental education/job, # of siblings, relationships), and academic factors (absences, internet access, average study hours). </a:t>
            </a:r>
          </a:p>
          <a:p>
            <a:pPr indent="0">
              <a:buNone/>
            </a:pPr>
            <a:r>
              <a:rPr lang="en-US" dirty="0"/>
              <a:t>There are some students that are in both the math and Portuguese language class. </a:t>
            </a:r>
          </a:p>
          <a:p>
            <a:pPr indent="0">
              <a:buNone/>
            </a:pPr>
            <a:endParaRPr lang="en-US" dirty="0"/>
          </a:p>
          <a:p>
            <a:r>
              <a:rPr lang="en-US" b="1" dirty="0"/>
              <a:t>Goal</a:t>
            </a:r>
            <a:r>
              <a:rPr lang="en-US" dirty="0"/>
              <a:t>: The goal of the project is to determine if higher frequency of alcohol consumption is predictive of academic success. The study would matter to </a:t>
            </a:r>
          </a:p>
          <a:p>
            <a:endParaRPr lang="en-US" dirty="0"/>
          </a:p>
        </p:txBody>
      </p:sp>
    </p:spTree>
    <p:extLst>
      <p:ext uri="{BB962C8B-B14F-4D97-AF65-F5344CB8AC3E}">
        <p14:creationId xmlns:p14="http://schemas.microsoft.com/office/powerpoint/2010/main" val="3323658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676</TotalTime>
  <Words>500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Clay Mason</vt:lpstr>
      <vt:lpstr>Proposal Options </vt:lpstr>
      <vt:lpstr>Hedge Fund Returns Decline with AUM growth</vt:lpstr>
      <vt:lpstr>Big Mart Sales Prediction</vt:lpstr>
      <vt:lpstr>Alcohol Affecting Academic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Clay Mason</dc:title>
  <dc:creator>Clayton Mason</dc:creator>
  <cp:lastModifiedBy>Clayton Mason</cp:lastModifiedBy>
  <cp:revision>12</cp:revision>
  <dcterms:created xsi:type="dcterms:W3CDTF">2017-12-12T11:59:50Z</dcterms:created>
  <dcterms:modified xsi:type="dcterms:W3CDTF">2017-12-12T23:16:29Z</dcterms:modified>
</cp:coreProperties>
</file>