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74" r:id="rId4"/>
    <p:sldId id="275" r:id="rId5"/>
    <p:sldId id="276" r:id="rId6"/>
    <p:sldId id="277" r:id="rId7"/>
    <p:sldId id="278" r:id="rId8"/>
    <p:sldId id="279" r:id="rId9"/>
    <p:sldId id="280" r:id="rId10"/>
    <p:sldId id="262" r:id="rId11"/>
    <p:sldId id="265" r:id="rId12"/>
    <p:sldId id="263" r:id="rId13"/>
    <p:sldId id="264" r:id="rId14"/>
    <p:sldId id="266" r:id="rId15"/>
    <p:sldId id="267"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B6E8"/>
    <a:srgbClr val="FE8602"/>
    <a:srgbClr val="FD7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52" y="3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C64337-9099-4499-B993-02D5161FA8C9}" type="datetimeFigureOut">
              <a:rPr lang="en-US" smtClean="0"/>
              <a:t>8/15/2014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134510-C09E-44F0-8D2A-028F269F678A}" type="slidenum">
              <a:rPr lang="en-US" smtClean="0"/>
              <a:t>‹#›</a:t>
            </a:fld>
            <a:endParaRPr lang="en-US"/>
          </a:p>
        </p:txBody>
      </p:sp>
    </p:spTree>
    <p:extLst>
      <p:ext uri="{BB962C8B-B14F-4D97-AF65-F5344CB8AC3E}">
        <p14:creationId xmlns:p14="http://schemas.microsoft.com/office/powerpoint/2010/main" val="414574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hitehouse.gov/omb/inforeg/83i-fill.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a:t>
            </a:r>
            <a:r>
              <a:rPr lang="en-US" baseline="0" dirty="0" smtClean="0"/>
              <a:t> workshop is geared more towards providing information about how to draft and prepare PRA submissions rather than how to review them, since we expect in the coming months to work more on drafting and internally reviewing PRA packages for Summit projects.</a:t>
            </a:r>
            <a:endParaRPr lang="en-US" dirty="0"/>
          </a:p>
        </p:txBody>
      </p:sp>
      <p:sp>
        <p:nvSpPr>
          <p:cNvPr id="4" name="Slide Number Placeholder 3"/>
          <p:cNvSpPr>
            <a:spLocks noGrp="1"/>
          </p:cNvSpPr>
          <p:nvPr>
            <p:ph type="sldNum" sz="quarter" idx="10"/>
          </p:nvPr>
        </p:nvSpPr>
        <p:spPr/>
        <p:txBody>
          <a:bodyPr/>
          <a:lstStyle/>
          <a:p>
            <a:fld id="{65134510-C09E-44F0-8D2A-028F269F678A}" type="slidenum">
              <a:rPr lang="en-US" smtClean="0"/>
              <a:t>2</a:t>
            </a:fld>
            <a:endParaRPr lang="en-US"/>
          </a:p>
        </p:txBody>
      </p:sp>
    </p:spTree>
    <p:extLst>
      <p:ext uri="{BB962C8B-B14F-4D97-AF65-F5344CB8AC3E}">
        <p14:creationId xmlns:p14="http://schemas.microsoft.com/office/powerpoint/2010/main" val="2207270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Researchers</a:t>
            </a:r>
            <a:r>
              <a:rPr lang="en-US" baseline="0" dirty="0" smtClean="0"/>
              <a:t> should think carefully about proposing a data collection whose results can’t be generalized to the full population. For some types of data collections (pre-tests of instruments, selecting sites for further data collection, qualitative information) non-statistical sampling is reasonable. Otherwise, this type of data collection produces information of very limited usefulness. </a:t>
            </a:r>
            <a:endParaRPr lang="en-US" dirty="0"/>
          </a:p>
        </p:txBody>
      </p:sp>
      <p:sp>
        <p:nvSpPr>
          <p:cNvPr id="4" name="Slide Number Placeholder 3"/>
          <p:cNvSpPr>
            <a:spLocks noGrp="1"/>
          </p:cNvSpPr>
          <p:nvPr>
            <p:ph type="sldNum" sz="quarter" idx="10"/>
          </p:nvPr>
        </p:nvSpPr>
        <p:spPr/>
        <p:txBody>
          <a:bodyPr/>
          <a:lstStyle/>
          <a:p>
            <a:fld id="{65134510-C09E-44F0-8D2A-028F269F678A}" type="slidenum">
              <a:rPr lang="en-US" smtClean="0"/>
              <a:t>14</a:t>
            </a:fld>
            <a:endParaRPr lang="en-US"/>
          </a:p>
        </p:txBody>
      </p:sp>
    </p:spTree>
    <p:extLst>
      <p:ext uri="{BB962C8B-B14F-4D97-AF65-F5344CB8AC3E}">
        <p14:creationId xmlns:p14="http://schemas.microsoft.com/office/powerpoint/2010/main" val="2026961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a:t>
            </a:r>
            <a:r>
              <a:rPr lang="en-US" baseline="0" dirty="0" smtClean="0"/>
              <a:t> sample frame is the list or directory of all the potential respondents in the survey universe (like a list of AJCs in the US or a database of all persons seeking services at an AJC in the last year).</a:t>
            </a:r>
            <a:endParaRPr lang="en-US" dirty="0"/>
          </a:p>
        </p:txBody>
      </p:sp>
      <p:sp>
        <p:nvSpPr>
          <p:cNvPr id="4" name="Slide Number Placeholder 3"/>
          <p:cNvSpPr>
            <a:spLocks noGrp="1"/>
          </p:cNvSpPr>
          <p:nvPr>
            <p:ph type="sldNum" sz="quarter" idx="10"/>
          </p:nvPr>
        </p:nvSpPr>
        <p:spPr/>
        <p:txBody>
          <a:bodyPr/>
          <a:lstStyle/>
          <a:p>
            <a:fld id="{65134510-C09E-44F0-8D2A-028F269F678A}" type="slidenum">
              <a:rPr lang="en-US" smtClean="0"/>
              <a:t>16</a:t>
            </a:fld>
            <a:endParaRPr lang="en-US"/>
          </a:p>
        </p:txBody>
      </p:sp>
    </p:spTree>
    <p:extLst>
      <p:ext uri="{BB962C8B-B14F-4D97-AF65-F5344CB8AC3E}">
        <p14:creationId xmlns:p14="http://schemas.microsoft.com/office/powerpoint/2010/main" val="1327461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For instance if your purposive</a:t>
            </a:r>
            <a:r>
              <a:rPr lang="en-US" baseline="0" dirty="0" smtClean="0"/>
              <a:t> sampling was done to select companies with a diverse set of characteristics, you should specify which characteristics you’re including to select companies, such as region, industry, size, etc. and how these characteristics are categorized, such as goods-producing and services industries or companies with less than 100 employees and 100 or more employees and how many units you will select from each category of the selection characteristics.</a:t>
            </a:r>
          </a:p>
        </p:txBody>
      </p:sp>
      <p:sp>
        <p:nvSpPr>
          <p:cNvPr id="4" name="Slide Number Placeholder 3"/>
          <p:cNvSpPr>
            <a:spLocks noGrp="1"/>
          </p:cNvSpPr>
          <p:nvPr>
            <p:ph type="sldNum" sz="quarter" idx="10"/>
          </p:nvPr>
        </p:nvSpPr>
        <p:spPr/>
        <p:txBody>
          <a:bodyPr/>
          <a:lstStyle/>
          <a:p>
            <a:fld id="{65134510-C09E-44F0-8D2A-028F269F678A}" type="slidenum">
              <a:rPr lang="en-US" smtClean="0"/>
              <a:t>17</a:t>
            </a:fld>
            <a:endParaRPr lang="en-US"/>
          </a:p>
        </p:txBody>
      </p:sp>
    </p:spTree>
    <p:extLst>
      <p:ext uri="{BB962C8B-B14F-4D97-AF65-F5344CB8AC3E}">
        <p14:creationId xmlns:p14="http://schemas.microsoft.com/office/powerpoint/2010/main" val="634336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OMB guidelines state that a</a:t>
            </a:r>
            <a:r>
              <a:rPr lang="en-US" baseline="0" dirty="0" smtClean="0"/>
              <a:t> non-response bias analysis should be conducted if the survey response rate is less than 80%.</a:t>
            </a:r>
          </a:p>
          <a:p>
            <a:pPr marL="171450" indent="-171450">
              <a:buFont typeface="Arial" panose="020B0604020202020204" pitchFamily="34" charset="0"/>
              <a:buChar char="•"/>
            </a:pPr>
            <a:r>
              <a:rPr lang="en-US" baseline="0" dirty="0" smtClean="0"/>
              <a:t>For example, for surveys about employment in Washington DC, the section would discuss whether the survey questions are appropriate for distinguishing between respondents who are employed and unemployed, the survey’s sample is designed well enough to produce accurate estimates of employment and is large enough to produce reliable estimates of employment.</a:t>
            </a:r>
            <a:endParaRPr lang="en-US" dirty="0"/>
          </a:p>
        </p:txBody>
      </p:sp>
      <p:sp>
        <p:nvSpPr>
          <p:cNvPr id="4" name="Slide Number Placeholder 3"/>
          <p:cNvSpPr>
            <a:spLocks noGrp="1"/>
          </p:cNvSpPr>
          <p:nvPr>
            <p:ph type="sldNum" sz="quarter" idx="10"/>
          </p:nvPr>
        </p:nvSpPr>
        <p:spPr/>
        <p:txBody>
          <a:bodyPr/>
          <a:lstStyle/>
          <a:p>
            <a:fld id="{65134510-C09E-44F0-8D2A-028F269F678A}" type="slidenum">
              <a:rPr lang="en-US" smtClean="0"/>
              <a:t>18</a:t>
            </a:fld>
            <a:endParaRPr lang="en-US"/>
          </a:p>
        </p:txBody>
      </p:sp>
    </p:spTree>
    <p:extLst>
      <p:ext uri="{BB962C8B-B14F-4D97-AF65-F5344CB8AC3E}">
        <p14:creationId xmlns:p14="http://schemas.microsoft.com/office/powerpoint/2010/main" val="3328524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In general, the tests</a:t>
            </a:r>
            <a:r>
              <a:rPr lang="en-US" baseline="0" dirty="0" smtClean="0"/>
              <a:t> will be used to ensure the instrument and process are working correctly, lessen the time or effort burden of responding to the data collection, and ensure the quality of data collected.</a:t>
            </a:r>
            <a:endParaRPr lang="en-US" dirty="0"/>
          </a:p>
        </p:txBody>
      </p:sp>
      <p:sp>
        <p:nvSpPr>
          <p:cNvPr id="4" name="Slide Number Placeholder 3"/>
          <p:cNvSpPr>
            <a:spLocks noGrp="1"/>
          </p:cNvSpPr>
          <p:nvPr>
            <p:ph type="sldNum" sz="quarter" idx="10"/>
          </p:nvPr>
        </p:nvSpPr>
        <p:spPr/>
        <p:txBody>
          <a:bodyPr/>
          <a:lstStyle/>
          <a:p>
            <a:fld id="{65134510-C09E-44F0-8D2A-028F269F678A}" type="slidenum">
              <a:rPr lang="en-US" smtClean="0"/>
              <a:t>19</a:t>
            </a:fld>
            <a:endParaRPr lang="en-US"/>
          </a:p>
        </p:txBody>
      </p:sp>
    </p:spTree>
    <p:extLst>
      <p:ext uri="{BB962C8B-B14F-4D97-AF65-F5344CB8AC3E}">
        <p14:creationId xmlns:p14="http://schemas.microsoft.com/office/powerpoint/2010/main" val="1207046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63DD01A-AB40-41D5-8FD3-9A3F7F4E853D}" type="slidenum">
              <a:rPr lang="en-US" smtClean="0"/>
              <a:t>3</a:t>
            </a:fld>
            <a:endParaRPr lang="en-US"/>
          </a:p>
        </p:txBody>
      </p:sp>
    </p:spTree>
    <p:extLst>
      <p:ext uri="{BB962C8B-B14F-4D97-AF65-F5344CB8AC3E}">
        <p14:creationId xmlns:p14="http://schemas.microsoft.com/office/powerpoint/2010/main" val="3655656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dirty="0" smtClean="0"/>
              <a:t>Generally, any data collection</a:t>
            </a:r>
            <a:r>
              <a:rPr lang="en-US" baseline="0" dirty="0" smtClean="0"/>
              <a:t> to support program evaluation or research (even qualitative data collections) will require a PRA.</a:t>
            </a:r>
            <a:endParaRPr lang="en-US" dirty="0" smtClean="0"/>
          </a:p>
        </p:txBody>
      </p:sp>
      <p:sp>
        <p:nvSpPr>
          <p:cNvPr id="4" name="Slide Number Placeholder 3"/>
          <p:cNvSpPr>
            <a:spLocks noGrp="1"/>
          </p:cNvSpPr>
          <p:nvPr>
            <p:ph type="sldNum" sz="quarter" idx="10"/>
          </p:nvPr>
        </p:nvSpPr>
        <p:spPr/>
        <p:txBody>
          <a:bodyPr/>
          <a:lstStyle/>
          <a:p>
            <a:fld id="{B63DD01A-AB40-41D5-8FD3-9A3F7F4E853D}" type="slidenum">
              <a:rPr lang="en-US" smtClean="0"/>
              <a:t>4</a:t>
            </a:fld>
            <a:endParaRPr lang="en-US"/>
          </a:p>
        </p:txBody>
      </p:sp>
    </p:spTree>
    <p:extLst>
      <p:ext uri="{BB962C8B-B14F-4D97-AF65-F5344CB8AC3E}">
        <p14:creationId xmlns:p14="http://schemas.microsoft.com/office/powerpoint/2010/main" val="1346967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900" dirty="0" smtClean="0"/>
              <a:t>In general,</a:t>
            </a:r>
            <a:r>
              <a:rPr lang="en-US" sz="900" baseline="0" dirty="0" smtClean="0"/>
              <a:t> the requirements for and of a PRA package should not determine what kind of data collection a researcher develops. The researcher should first develop their data collection project and then ask what kind of PRA package and approval will this require.</a:t>
            </a:r>
            <a:endParaRPr lang="en-US" sz="900" dirty="0" smtClean="0"/>
          </a:p>
        </p:txBody>
      </p:sp>
      <p:sp>
        <p:nvSpPr>
          <p:cNvPr id="4" name="Slide Number Placeholder 3"/>
          <p:cNvSpPr>
            <a:spLocks noGrp="1"/>
          </p:cNvSpPr>
          <p:nvPr>
            <p:ph type="sldNum" sz="quarter" idx="10"/>
          </p:nvPr>
        </p:nvSpPr>
        <p:spPr/>
        <p:txBody>
          <a:bodyPr/>
          <a:lstStyle/>
          <a:p>
            <a:fld id="{B63DD01A-AB40-41D5-8FD3-9A3F7F4E853D}" type="slidenum">
              <a:rPr lang="en-US" smtClean="0"/>
              <a:t>5</a:t>
            </a:fld>
            <a:endParaRPr lang="en-US"/>
          </a:p>
        </p:txBody>
      </p:sp>
    </p:spTree>
    <p:extLst>
      <p:ext uri="{BB962C8B-B14F-4D97-AF65-F5344CB8AC3E}">
        <p14:creationId xmlns:p14="http://schemas.microsoft.com/office/powerpoint/2010/main" val="134696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6-9</a:t>
            </a:r>
            <a:r>
              <a:rPr lang="en-US" sz="1200" b="0" i="0" kern="1200" baseline="0" dirty="0" smtClean="0">
                <a:solidFill>
                  <a:schemeClr val="tx1"/>
                </a:solidFill>
                <a:effectLst/>
                <a:latin typeface="+mn-lt"/>
                <a:ea typeface="+mn-ea"/>
                <a:cs typeface="+mn-cs"/>
              </a:rPr>
              <a:t> months for usual review starts after the researcher has drafted the PRA package.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The usual review and generic clearance PRA approvals are valid for up to 3 years.</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emergency clearance PRA may not require the 60 day Federal Register notice (if OMB waives the requirement), but all other information submitted with a regular PRA are required for the emergency clearance PRA. </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In the PRA package, the agency specifies the date they would like OMB to act on the PRA.</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An emergency clearance approval is valid for only six months.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Usual review process: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0. Assess if ICR is required. See requirements above.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1. Develop ICR. Data collection instruments (questionnaires, surveys, etc.), instructions, scripts, consent forms, IRB letters, and other reference materials related to the collection.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2. 60-day Federal Register Notice. Soliciting public comment on the agency’s proposed collection.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3. Consider public comments.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4. 30-day Federal Register Notice. Opportunity for the public to comment on the FINAL version of the ICR.</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5. Submit the proposed collection to OMB for review and approval. (Thi</a:t>
            </a:r>
            <a:r>
              <a:rPr lang="en-US" sz="1200" b="0" i="0" kern="1200" baseline="0" dirty="0" smtClean="0">
                <a:solidFill>
                  <a:schemeClr val="tx1"/>
                </a:solidFill>
                <a:effectLst/>
                <a:latin typeface="+mn-lt"/>
                <a:ea typeface="+mn-ea"/>
                <a:cs typeface="+mn-cs"/>
              </a:rPr>
              <a:t>s is done at the same time as the 30-day Federal Register Notice.</a:t>
            </a:r>
            <a:r>
              <a:rPr lang="en-US"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6. OMB review. OMB has 60 days (an additional 30 past the second Federal Register Notice) to review and act upon each submission.</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3DD01A-AB40-41D5-8FD3-9A3F7F4E853D}" type="slidenum">
              <a:rPr lang="en-US" smtClean="0"/>
              <a:t>6</a:t>
            </a:fld>
            <a:endParaRPr lang="en-US"/>
          </a:p>
        </p:txBody>
      </p:sp>
    </p:spTree>
    <p:extLst>
      <p:ext uri="{BB962C8B-B14F-4D97-AF65-F5344CB8AC3E}">
        <p14:creationId xmlns:p14="http://schemas.microsoft.com/office/powerpoint/2010/main" val="2834137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ts val="0"/>
              </a:spcBef>
              <a:spcAft>
                <a:spcPts val="0"/>
              </a:spcAft>
              <a:buClrTx/>
              <a:buSzTx/>
              <a:buFontTx/>
              <a:buNone/>
              <a:tabLst/>
              <a:defRPr/>
            </a:pPr>
            <a:r>
              <a:rPr lang="en-US" sz="1100" b="1" i="0" kern="1200" dirty="0" smtClean="0">
                <a:solidFill>
                  <a:schemeClr val="tx1"/>
                </a:solidFill>
                <a:effectLst/>
                <a:latin typeface="+mn-lt"/>
                <a:ea typeface="+mn-ea"/>
                <a:cs typeface="+mn-cs"/>
              </a:rPr>
              <a:t>Item 1 -</a:t>
            </a:r>
            <a:r>
              <a:rPr lang="en-US" sz="1100" b="1" i="0" kern="1200" baseline="0" dirty="0" smtClean="0">
                <a:solidFill>
                  <a:schemeClr val="tx1"/>
                </a:solidFill>
                <a:effectLst/>
                <a:latin typeface="+mn-lt"/>
                <a:ea typeface="+mn-ea"/>
                <a:cs typeface="+mn-cs"/>
              </a:rPr>
              <a:t> </a:t>
            </a:r>
            <a:r>
              <a:rPr lang="en-US" sz="1100" b="1" dirty="0" smtClean="0"/>
              <a:t>Completed OMB 83-I form</a:t>
            </a:r>
            <a:endParaRPr lang="en-US" sz="1100" b="1" i="0" kern="1200" dirty="0" smtClean="0">
              <a:solidFill>
                <a:schemeClr val="tx1"/>
              </a:solidFill>
              <a:effectLst/>
              <a:latin typeface="+mn-lt"/>
              <a:ea typeface="+mn-ea"/>
              <a:cs typeface="+mn-cs"/>
            </a:endParaRPr>
          </a:p>
          <a:p>
            <a:pPr marL="171450" indent="-171450" fontAlgn="base">
              <a:buFont typeface="Arial" panose="020B0604020202020204" pitchFamily="34" charset="0"/>
              <a:buChar char="•"/>
            </a:pPr>
            <a:r>
              <a:rPr lang="en-US" sz="1100" b="0" i="0" kern="1200" dirty="0" smtClean="0">
                <a:solidFill>
                  <a:schemeClr val="tx1"/>
                </a:solidFill>
                <a:effectLst/>
                <a:latin typeface="+mn-lt"/>
                <a:ea typeface="+mn-ea"/>
                <a:cs typeface="+mn-cs"/>
              </a:rPr>
              <a:t>Each information collection approval request package should include a completed OMB 83-I form (</a:t>
            </a:r>
            <a:r>
              <a:rPr lang="en-US" sz="1100" b="0" i="0" u="none" strike="noStrike" kern="1200" dirty="0" smtClean="0">
                <a:solidFill>
                  <a:schemeClr val="tx1"/>
                </a:solidFill>
                <a:effectLst/>
                <a:latin typeface="+mn-lt"/>
                <a:ea typeface="+mn-ea"/>
                <a:cs typeface="+mn-cs"/>
                <a:hlinkClick r:id="rId3"/>
              </a:rPr>
              <a:t>http://www.whitehouse.gov/omb/inforeg/83i-fill.pdf</a:t>
            </a:r>
            <a:r>
              <a:rPr lang="en-US" sz="1100" b="0" i="0" kern="1200" dirty="0" smtClean="0">
                <a:solidFill>
                  <a:schemeClr val="tx1"/>
                </a:solidFill>
                <a:effectLst/>
                <a:latin typeface="+mn-lt"/>
                <a:ea typeface="+mn-ea"/>
                <a:cs typeface="+mn-cs"/>
              </a:rPr>
              <a:t>). </a:t>
            </a:r>
          </a:p>
          <a:p>
            <a:pPr marL="171450" indent="-171450" fontAlgn="base">
              <a:buFont typeface="Arial" panose="020B0604020202020204" pitchFamily="34" charset="0"/>
              <a:buChar char="•"/>
            </a:pPr>
            <a:r>
              <a:rPr lang="en-US" sz="1100" b="0" i="0" kern="1200" dirty="0" smtClean="0">
                <a:solidFill>
                  <a:schemeClr val="tx1"/>
                </a:solidFill>
                <a:effectLst/>
                <a:latin typeface="+mn-lt"/>
                <a:ea typeface="+mn-ea"/>
                <a:cs typeface="+mn-cs"/>
              </a:rPr>
              <a:t>All fields with the exception of field 9, Keywords, should be completed.</a:t>
            </a:r>
          </a:p>
          <a:p>
            <a:pPr marL="0" marR="0" lvl="1" indent="0" algn="l" defTabSz="914400" rtl="0" eaLnBrk="1" fontAlgn="base" latinLnBrk="0" hangingPunct="1">
              <a:lnSpc>
                <a:spcPct val="100000"/>
              </a:lnSpc>
              <a:spcBef>
                <a:spcPts val="0"/>
              </a:spcBef>
              <a:spcAft>
                <a:spcPts val="0"/>
              </a:spcAft>
              <a:buClrTx/>
              <a:buSzTx/>
              <a:buFontTx/>
              <a:buNone/>
              <a:tabLst/>
              <a:defRPr/>
            </a:pPr>
            <a:r>
              <a:rPr lang="en-US" sz="1100" b="1" i="0" kern="1200" dirty="0" smtClean="0">
                <a:solidFill>
                  <a:schemeClr val="tx1"/>
                </a:solidFill>
                <a:effectLst/>
                <a:latin typeface="+mn-lt"/>
                <a:ea typeface="+mn-ea"/>
                <a:cs typeface="+mn-cs"/>
              </a:rPr>
              <a:t>Item 2 -</a:t>
            </a:r>
            <a:r>
              <a:rPr lang="en-US" sz="1100" b="1" i="0" kern="1200" baseline="0" dirty="0" smtClean="0">
                <a:solidFill>
                  <a:schemeClr val="tx1"/>
                </a:solidFill>
                <a:effectLst/>
                <a:latin typeface="+mn-lt"/>
                <a:ea typeface="+mn-ea"/>
                <a:cs typeface="+mn-cs"/>
              </a:rPr>
              <a:t> </a:t>
            </a:r>
            <a:r>
              <a:rPr lang="en-US" sz="1100" b="1" dirty="0" smtClean="0"/>
              <a:t>Supporting Statements A and B and Burden Grid</a:t>
            </a:r>
            <a:endParaRPr lang="en-US" sz="1100" b="1" i="0" kern="1200" dirty="0" smtClean="0">
              <a:solidFill>
                <a:schemeClr val="tx1"/>
              </a:solidFill>
              <a:effectLst/>
              <a:latin typeface="+mn-lt"/>
              <a:ea typeface="+mn-ea"/>
              <a:cs typeface="+mn-cs"/>
            </a:endParaRPr>
          </a:p>
          <a:p>
            <a:pPr marL="171450" indent="-171450" fontAlgn="base">
              <a:buFont typeface="Arial" panose="020B0604020202020204" pitchFamily="34" charset="0"/>
              <a:buChar char="•"/>
            </a:pPr>
            <a:r>
              <a:rPr lang="en-US" sz="1100" b="1" i="0" kern="1200" dirty="0" smtClean="0">
                <a:solidFill>
                  <a:schemeClr val="tx1"/>
                </a:solidFill>
                <a:effectLst/>
                <a:latin typeface="+mn-lt"/>
                <a:ea typeface="+mn-ea"/>
                <a:cs typeface="+mn-cs"/>
              </a:rPr>
              <a:t>All 18 questions </a:t>
            </a:r>
            <a:r>
              <a:rPr lang="en-US" sz="1100" b="0" i="0" kern="1200" dirty="0" smtClean="0">
                <a:solidFill>
                  <a:schemeClr val="tx1"/>
                </a:solidFill>
                <a:effectLst/>
                <a:latin typeface="+mn-lt"/>
                <a:ea typeface="+mn-ea"/>
                <a:cs typeface="+mn-cs"/>
              </a:rPr>
              <a:t>of the supporting statement A </a:t>
            </a:r>
            <a:r>
              <a:rPr lang="en-US" sz="1100" b="1" i="0" kern="1200" dirty="0" smtClean="0">
                <a:solidFill>
                  <a:schemeClr val="tx1"/>
                </a:solidFill>
                <a:effectLst/>
                <a:latin typeface="+mn-lt"/>
                <a:ea typeface="+mn-ea"/>
                <a:cs typeface="+mn-cs"/>
              </a:rPr>
              <a:t>should be answered in whole</a:t>
            </a:r>
            <a:r>
              <a:rPr lang="en-US" sz="1100" b="0" i="0" kern="1200" dirty="0" smtClean="0">
                <a:solidFill>
                  <a:schemeClr val="tx1"/>
                </a:solidFill>
                <a:effectLst/>
                <a:latin typeface="+mn-lt"/>
                <a:ea typeface="+mn-ea"/>
                <a:cs typeface="+mn-cs"/>
              </a:rPr>
              <a:t>. If question 17 is answered “yes”, (the data collection uses statistical methods) the PRA</a:t>
            </a:r>
            <a:r>
              <a:rPr lang="en-US" sz="1100" b="0" i="0" kern="1200" baseline="0" dirty="0" smtClean="0">
                <a:solidFill>
                  <a:schemeClr val="tx1"/>
                </a:solidFill>
                <a:effectLst/>
                <a:latin typeface="+mn-lt"/>
                <a:ea typeface="+mn-ea"/>
                <a:cs typeface="+mn-cs"/>
              </a:rPr>
              <a:t> package should also include supporting statement B.</a:t>
            </a:r>
          </a:p>
          <a:p>
            <a:pPr marL="171450" indent="-171450" fontAlgn="base">
              <a:buFont typeface="Arial" panose="020B0604020202020204" pitchFamily="34" charset="0"/>
              <a:buChar char="•"/>
            </a:pPr>
            <a:r>
              <a:rPr lang="en-US" sz="1100" b="0" i="0" kern="1200" dirty="0" smtClean="0">
                <a:solidFill>
                  <a:schemeClr val="tx1"/>
                </a:solidFill>
                <a:effectLst/>
                <a:latin typeface="+mn-lt"/>
                <a:ea typeface="+mn-ea"/>
                <a:cs typeface="+mn-cs"/>
              </a:rPr>
              <a:t>It is not acceptable to take the responses to questions from previous submissions and cut and paste them in the new submission. OMB expects the response to each question to be well thought out and understandable by the average member of the public.</a:t>
            </a:r>
          </a:p>
          <a:p>
            <a:pPr marL="171450" indent="-171450" fontAlgn="base">
              <a:buFont typeface="Arial" panose="020B0604020202020204" pitchFamily="34" charset="0"/>
              <a:buChar char="•"/>
            </a:pPr>
            <a:r>
              <a:rPr lang="en-US" sz="1100" i="0" kern="1200" dirty="0" smtClean="0">
                <a:solidFill>
                  <a:schemeClr val="tx1"/>
                </a:solidFill>
                <a:effectLst/>
                <a:latin typeface="+mn-lt"/>
                <a:ea typeface="+mn-ea"/>
                <a:cs typeface="+mn-cs"/>
              </a:rPr>
              <a:t>If the agency is a partner in the Service Center Initiative a 19th question must be answered.</a:t>
            </a:r>
          </a:p>
          <a:p>
            <a:pPr fontAlgn="base"/>
            <a:r>
              <a:rPr lang="en-US" sz="1100" b="1" i="0" kern="1200" dirty="0" smtClean="0">
                <a:solidFill>
                  <a:schemeClr val="tx1"/>
                </a:solidFill>
                <a:effectLst/>
                <a:latin typeface="+mn-lt"/>
                <a:ea typeface="+mn-ea"/>
                <a:cs typeface="+mn-cs"/>
              </a:rPr>
              <a:t>Item 3 - </a:t>
            </a:r>
            <a:r>
              <a:rPr lang="en-US" sz="1100" b="1" dirty="0" smtClean="0"/>
              <a:t>Data collection instruments </a:t>
            </a:r>
            <a:endParaRPr lang="en-US" sz="1100" b="1" i="0" kern="1200" dirty="0" smtClean="0">
              <a:solidFill>
                <a:schemeClr val="tx1"/>
              </a:solidFill>
              <a:effectLst/>
              <a:latin typeface="+mn-lt"/>
              <a:ea typeface="+mn-ea"/>
              <a:cs typeface="+mn-cs"/>
            </a:endParaRPr>
          </a:p>
          <a:p>
            <a:pPr marL="171450" marR="0" lvl="1"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smtClean="0">
                <a:solidFill>
                  <a:schemeClr val="tx1"/>
                </a:solidFill>
                <a:effectLst/>
                <a:latin typeface="+mn-lt"/>
                <a:ea typeface="+mn-ea"/>
                <a:cs typeface="+mn-cs"/>
              </a:rPr>
              <a:t>Copies of the forms used to collect information should be provided,</a:t>
            </a:r>
            <a:r>
              <a:rPr lang="en-US" sz="1100" b="0" i="0" kern="1200" baseline="0" dirty="0" smtClean="0">
                <a:solidFill>
                  <a:schemeClr val="tx1"/>
                </a:solidFill>
                <a:effectLst/>
                <a:latin typeface="+mn-lt"/>
                <a:ea typeface="+mn-ea"/>
                <a:cs typeface="+mn-cs"/>
              </a:rPr>
              <a:t> including instructions, scripts, consent forms, IRB letters, and other reference materials.</a:t>
            </a:r>
          </a:p>
          <a:p>
            <a:pPr marL="0" marR="0" lvl="1"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US" sz="1100" b="1" i="0" kern="1200" dirty="0" smtClean="0">
                <a:solidFill>
                  <a:schemeClr val="tx1"/>
                </a:solidFill>
                <a:effectLst/>
                <a:latin typeface="+mn-lt"/>
                <a:ea typeface="+mn-ea"/>
                <a:cs typeface="+mn-cs"/>
              </a:rPr>
              <a:t>Item 4 - </a:t>
            </a:r>
            <a:r>
              <a:rPr lang="en-US" sz="1100" b="1" dirty="0" smtClean="0"/>
              <a:t>Copy of the 60-day Federal Register Notice</a:t>
            </a:r>
          </a:p>
          <a:p>
            <a:pPr marL="171450" indent="-171450" fontAlgn="base">
              <a:buFont typeface="Arial" panose="020B0604020202020204" pitchFamily="34" charset="0"/>
              <a:buChar char="•"/>
            </a:pPr>
            <a:r>
              <a:rPr lang="en-US" sz="1100" b="0" i="0" kern="1200" dirty="0" smtClean="0">
                <a:solidFill>
                  <a:schemeClr val="tx1"/>
                </a:solidFill>
                <a:effectLst/>
                <a:latin typeface="+mn-lt"/>
                <a:ea typeface="+mn-ea"/>
                <a:cs typeface="+mn-cs"/>
              </a:rPr>
              <a:t>A copy of the 60-day Federal Register notice must be attached. Reference to the date of publication and page number should be included in the response to question 8 of the supporting statement A.</a:t>
            </a:r>
          </a:p>
          <a:p>
            <a:pPr fontAlgn="base"/>
            <a:r>
              <a:rPr lang="en-US" sz="1100" b="1" i="0" kern="1200" dirty="0" smtClean="0">
                <a:solidFill>
                  <a:schemeClr val="tx1"/>
                </a:solidFill>
                <a:effectLst/>
                <a:latin typeface="+mn-lt"/>
                <a:ea typeface="+mn-ea"/>
                <a:cs typeface="+mn-cs"/>
              </a:rPr>
              <a:t>Item 5 – Copies of pertinent statutes</a:t>
            </a:r>
            <a:r>
              <a:rPr lang="en-US" sz="1100" b="1" i="0" kern="1200" baseline="0" dirty="0" smtClean="0">
                <a:solidFill>
                  <a:schemeClr val="tx1"/>
                </a:solidFill>
                <a:effectLst/>
                <a:latin typeface="+mn-lt"/>
                <a:ea typeface="+mn-ea"/>
                <a:cs typeface="+mn-cs"/>
              </a:rPr>
              <a:t> or regulations</a:t>
            </a:r>
            <a:endParaRPr lang="en-US" sz="1100" b="1" i="0" kern="1200" dirty="0" smtClean="0">
              <a:solidFill>
                <a:schemeClr val="tx1"/>
              </a:solidFill>
              <a:effectLst/>
              <a:latin typeface="+mn-lt"/>
              <a:ea typeface="+mn-ea"/>
              <a:cs typeface="+mn-cs"/>
            </a:endParaRPr>
          </a:p>
          <a:p>
            <a:pPr marL="171450" indent="-171450" fontAlgn="base">
              <a:buFont typeface="Arial" panose="020B0604020202020204" pitchFamily="34" charset="0"/>
              <a:buChar char="•"/>
            </a:pPr>
            <a:r>
              <a:rPr lang="en-US" sz="1100" b="0" i="0" kern="1200" dirty="0" smtClean="0">
                <a:solidFill>
                  <a:schemeClr val="tx1"/>
                </a:solidFill>
                <a:effectLst/>
                <a:latin typeface="+mn-lt"/>
                <a:ea typeface="+mn-ea"/>
                <a:cs typeface="+mn-cs"/>
              </a:rPr>
              <a:t>Any statutes or regulations discussing the Department's/Agency's authority to establish and/or collect information in conjunction with program operations must be provided. </a:t>
            </a:r>
          </a:p>
          <a:p>
            <a:pPr marL="171450" indent="-171450" fontAlgn="base">
              <a:buFont typeface="Arial" panose="020B0604020202020204" pitchFamily="34" charset="0"/>
              <a:buChar char="•"/>
            </a:pPr>
            <a:r>
              <a:rPr lang="en-US" sz="1100" b="0" i="0" kern="1200" dirty="0" smtClean="0">
                <a:solidFill>
                  <a:schemeClr val="tx1"/>
                </a:solidFill>
                <a:effectLst/>
                <a:latin typeface="+mn-lt"/>
                <a:ea typeface="+mn-ea"/>
                <a:cs typeface="+mn-cs"/>
              </a:rPr>
              <a:t>Any instructional, outreach or other materials relevant to the collection, its purpose, etc. would also be appropriate to include. </a:t>
            </a:r>
          </a:p>
          <a:p>
            <a:pPr marL="171450" indent="-171450" fontAlgn="base">
              <a:buFont typeface="Arial" panose="020B0604020202020204" pitchFamily="34" charset="0"/>
              <a:buChar char="•"/>
            </a:pPr>
            <a:r>
              <a:rPr lang="en-US" sz="1100" b="0" i="0" kern="1200" dirty="0" smtClean="0">
                <a:solidFill>
                  <a:schemeClr val="tx1"/>
                </a:solidFill>
                <a:effectLst/>
                <a:latin typeface="+mn-lt"/>
                <a:ea typeface="+mn-ea"/>
                <a:cs typeface="+mn-cs"/>
              </a:rPr>
              <a:t>If the collection is a result of a rulemaking action, the draft rule must be attached to the information collection.</a:t>
            </a:r>
          </a:p>
        </p:txBody>
      </p:sp>
      <p:sp>
        <p:nvSpPr>
          <p:cNvPr id="4" name="Slide Number Placeholder 3"/>
          <p:cNvSpPr>
            <a:spLocks noGrp="1"/>
          </p:cNvSpPr>
          <p:nvPr>
            <p:ph type="sldNum" sz="quarter" idx="10"/>
          </p:nvPr>
        </p:nvSpPr>
        <p:spPr/>
        <p:txBody>
          <a:bodyPr/>
          <a:lstStyle/>
          <a:p>
            <a:fld id="{B63DD01A-AB40-41D5-8FD3-9A3F7F4E853D}" type="slidenum">
              <a:rPr lang="en-US" smtClean="0"/>
              <a:t>7</a:t>
            </a:fld>
            <a:endParaRPr lang="en-US"/>
          </a:p>
        </p:txBody>
      </p:sp>
    </p:spTree>
    <p:extLst>
      <p:ext uri="{BB962C8B-B14F-4D97-AF65-F5344CB8AC3E}">
        <p14:creationId xmlns:p14="http://schemas.microsoft.com/office/powerpoint/2010/main" val="289541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900" dirty="0" smtClean="0"/>
              <a:t>Examples of</a:t>
            </a:r>
            <a:r>
              <a:rPr lang="en-US" sz="900" baseline="0" dirty="0" smtClean="0"/>
              <a:t> generic clearance are the four that CEO is currently working on: site visits and selection, behavioral interventions, participant tracking systems, and survey pre-tests. CEO also has a generic clearance for customer satisfaction surveys.</a:t>
            </a:r>
            <a:endParaRPr lang="en-US" sz="900" dirty="0" smtClean="0"/>
          </a:p>
          <a:p>
            <a:pPr marL="171450" indent="-171450">
              <a:buFont typeface="Arial" panose="020B0604020202020204" pitchFamily="34" charset="0"/>
              <a:buChar char="•"/>
            </a:pPr>
            <a:r>
              <a:rPr lang="en-US" sz="900" dirty="0" smtClean="0"/>
              <a:t>An agency might, for </a:t>
            </a:r>
            <a:r>
              <a:rPr lang="en-US" sz="900" b="1" dirty="0" smtClean="0"/>
              <a:t>example</a:t>
            </a:r>
            <a:r>
              <a:rPr lang="en-US" sz="900" dirty="0" smtClean="0"/>
              <a:t>, have </a:t>
            </a:r>
            <a:r>
              <a:rPr lang="en-US" sz="900" b="1" dirty="0" smtClean="0"/>
              <a:t>a general plan to gather views from the public through a series of customer satisfaction surveys </a:t>
            </a:r>
            <a:r>
              <a:rPr lang="en-US" sz="900" dirty="0" smtClean="0"/>
              <a:t>in which the agency asks the public about certain agency activities. As part of this plan, the agency would construct, distribute, and analyze the surveys in a similar manner, and the </a:t>
            </a:r>
            <a:r>
              <a:rPr lang="en-US" sz="900" b="1" dirty="0" smtClean="0"/>
              <a:t>agency would customize each survey</a:t>
            </a:r>
            <a:r>
              <a:rPr lang="en-US" sz="900" dirty="0" smtClean="0"/>
              <a:t>. Because the agency sought public comment on the plan, it would not need to seek public comment on each specific information collection that falls within the plan. Instead, agencies need only obtain OMB approval for the specific information collection after a typically brief period of review, subject to the terms of the generic clearance developed during prior OMB review. </a:t>
            </a:r>
          </a:p>
          <a:p>
            <a:endParaRPr lang="en-US" sz="900" dirty="0" smtClean="0"/>
          </a:p>
          <a:p>
            <a:r>
              <a:rPr lang="en-US" sz="900" dirty="0" smtClean="0"/>
              <a:t>Other examples:</a:t>
            </a:r>
          </a:p>
          <a:p>
            <a:r>
              <a:rPr lang="en-US" sz="900" dirty="0" smtClean="0"/>
              <a:t>	</a:t>
            </a:r>
            <a:r>
              <a:rPr lang="en-US" sz="900" b="1" i="1" u="none" strike="noStrike" kern="1200" baseline="0" dirty="0" smtClean="0">
                <a:solidFill>
                  <a:schemeClr val="tx1"/>
                </a:solidFill>
              </a:rPr>
              <a:t>Methodological Testing or Other Pretesting  </a:t>
            </a:r>
            <a:r>
              <a:rPr lang="en-US" sz="900" b="0" i="1" u="none" strike="noStrike" kern="1200" baseline="0" dirty="0" smtClean="0">
                <a:solidFill>
                  <a:schemeClr val="tx1"/>
                </a:solidFill>
              </a:rPr>
              <a:t>- </a:t>
            </a:r>
            <a:r>
              <a:rPr lang="en-US" sz="900" b="0" i="0" u="none" strike="noStrike" kern="1200" baseline="0" dirty="0" smtClean="0">
                <a:solidFill>
                  <a:schemeClr val="tx1"/>
                </a:solidFill>
              </a:rPr>
              <a:t>when an agency knows that methodological research will be needed (e.g., questionnaire 	development or testing of new survey questions to address emerging policy issues), but cannot fully predict the specific surveys or sections of 	a survey for which testing will be needed.</a:t>
            </a:r>
          </a:p>
          <a:p>
            <a:endParaRPr lang="en-US" sz="900" b="0" i="0" u="none" strike="noStrike" kern="1200" baseline="0" dirty="0" smtClean="0">
              <a:solidFill>
                <a:schemeClr val="tx1"/>
              </a:solidFill>
            </a:endParaRPr>
          </a:p>
          <a:p>
            <a:r>
              <a:rPr lang="en-US" sz="900" b="0" i="0" u="none" strike="noStrike" kern="1200" baseline="0" dirty="0" smtClean="0">
                <a:solidFill>
                  <a:schemeClr val="tx1"/>
                </a:solidFill>
              </a:rPr>
              <a:t>	</a:t>
            </a:r>
            <a:r>
              <a:rPr lang="en-US" sz="900" b="1" i="1" u="none" strike="noStrike" kern="1200" baseline="0" dirty="0" smtClean="0">
                <a:solidFill>
                  <a:schemeClr val="tx1"/>
                </a:solidFill>
              </a:rPr>
              <a:t>Focus Groups  </a:t>
            </a:r>
            <a:r>
              <a:rPr lang="en-US" sz="900" b="0" i="1" u="none" strike="noStrike" kern="1200" baseline="0" dirty="0" smtClean="0">
                <a:solidFill>
                  <a:schemeClr val="tx1"/>
                </a:solidFill>
              </a:rPr>
              <a:t>- </a:t>
            </a:r>
            <a:r>
              <a:rPr lang="en-US" sz="900" b="0" i="0" u="none" strike="noStrike" kern="1200" baseline="0" dirty="0" smtClean="0">
                <a:solidFill>
                  <a:schemeClr val="tx1"/>
                </a:solidFill>
              </a:rPr>
              <a:t>supporting materials for these types of generic ICRs should include an explanation of how an agency generally plans to use 	such focus groups. Each specific information collection should include documentation of the subject and goals of the focus group activity as 	well as the facilitator’s script. </a:t>
            </a:r>
          </a:p>
          <a:p>
            <a:endParaRPr lang="en-US" sz="900" b="0" i="0" u="none" strike="noStrike" kern="1200" baseline="0" dirty="0" smtClean="0">
              <a:solidFill>
                <a:schemeClr val="tx1"/>
              </a:solidFill>
            </a:endParaRPr>
          </a:p>
          <a:p>
            <a:r>
              <a:rPr lang="en-US" sz="900" dirty="0" smtClean="0"/>
              <a:t>	</a:t>
            </a:r>
            <a:r>
              <a:rPr lang="en-US" sz="900" b="1" i="1" u="none" strike="noStrike" kern="1200" baseline="0" dirty="0" smtClean="0">
                <a:solidFill>
                  <a:schemeClr val="tx1"/>
                </a:solidFill>
              </a:rPr>
              <a:t>Customer Satisfaction Surveys  </a:t>
            </a:r>
            <a:r>
              <a:rPr lang="en-US" sz="900" b="0" i="1" u="none" strike="noStrike" kern="1200" baseline="0" dirty="0" smtClean="0">
                <a:solidFill>
                  <a:schemeClr val="tx1"/>
                </a:solidFill>
              </a:rPr>
              <a:t>- </a:t>
            </a:r>
            <a:r>
              <a:rPr lang="en-US" sz="900" b="0" i="0" u="none" strike="noStrike" kern="1200" baseline="0" dirty="0" smtClean="0">
                <a:solidFill>
                  <a:schemeClr val="tx1"/>
                </a:solidFill>
              </a:rPr>
              <a:t>OMB has developed a generic clearance model for such surveys. This form of generic clearance is 	available for strictly voluntary collections of information from customers who have experience with the program that is the subject of each 	collection.</a:t>
            </a:r>
            <a:endParaRPr lang="en-US" sz="900" dirty="0" smtClean="0"/>
          </a:p>
          <a:p>
            <a:endParaRPr lang="en-US" sz="900" dirty="0" smtClean="0"/>
          </a:p>
          <a:p>
            <a:endParaRPr lang="en-US" sz="900" dirty="0" smtClean="0"/>
          </a:p>
          <a:p>
            <a:endParaRPr lang="en-US" sz="900" dirty="0"/>
          </a:p>
        </p:txBody>
      </p:sp>
      <p:sp>
        <p:nvSpPr>
          <p:cNvPr id="4" name="Slide Number Placeholder 3"/>
          <p:cNvSpPr>
            <a:spLocks noGrp="1"/>
          </p:cNvSpPr>
          <p:nvPr>
            <p:ph type="sldNum" sz="quarter" idx="10"/>
          </p:nvPr>
        </p:nvSpPr>
        <p:spPr/>
        <p:txBody>
          <a:bodyPr/>
          <a:lstStyle/>
          <a:p>
            <a:fld id="{B63DD01A-AB40-41D5-8FD3-9A3F7F4E853D}" type="slidenum">
              <a:rPr lang="en-US" smtClean="0"/>
              <a:t>8</a:t>
            </a:fld>
            <a:endParaRPr lang="en-US"/>
          </a:p>
        </p:txBody>
      </p:sp>
    </p:spTree>
    <p:extLst>
      <p:ext uri="{BB962C8B-B14F-4D97-AF65-F5344CB8AC3E}">
        <p14:creationId xmlns:p14="http://schemas.microsoft.com/office/powerpoint/2010/main" val="350417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63DD01A-AB40-41D5-8FD3-9A3F7F4E853D}" type="slidenum">
              <a:rPr lang="en-US" smtClean="0"/>
              <a:t>9</a:t>
            </a:fld>
            <a:endParaRPr lang="en-US"/>
          </a:p>
        </p:txBody>
      </p:sp>
    </p:spTree>
    <p:extLst>
      <p:ext uri="{BB962C8B-B14F-4D97-AF65-F5344CB8AC3E}">
        <p14:creationId xmlns:p14="http://schemas.microsoft.com/office/powerpoint/2010/main" val="349288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Part</a:t>
            </a:r>
            <a:r>
              <a:rPr lang="en-US" baseline="0" dirty="0" smtClean="0"/>
              <a:t> B is required for nearly all research data collections, even if it is just to assert that most sections do not apply and to justify why.</a:t>
            </a:r>
            <a:endParaRPr lang="en-US" dirty="0" smtClean="0"/>
          </a:p>
          <a:p>
            <a:pPr marL="171450" indent="-171450">
              <a:buFont typeface="Arial" panose="020B0604020202020204" pitchFamily="34" charset="0"/>
              <a:buChar char="•"/>
            </a:pPr>
            <a:r>
              <a:rPr lang="en-US" dirty="0" smtClean="0"/>
              <a:t>The answers to these two questions</a:t>
            </a:r>
            <a:r>
              <a:rPr lang="en-US" baseline="0" dirty="0" smtClean="0"/>
              <a:t> will help determine which sections of Part B need to be addressed.</a:t>
            </a:r>
            <a:endParaRPr lang="en-US" dirty="0"/>
          </a:p>
        </p:txBody>
      </p:sp>
      <p:sp>
        <p:nvSpPr>
          <p:cNvPr id="4" name="Slide Number Placeholder 3"/>
          <p:cNvSpPr>
            <a:spLocks noGrp="1"/>
          </p:cNvSpPr>
          <p:nvPr>
            <p:ph type="sldNum" sz="quarter" idx="10"/>
          </p:nvPr>
        </p:nvSpPr>
        <p:spPr/>
        <p:txBody>
          <a:bodyPr/>
          <a:lstStyle/>
          <a:p>
            <a:fld id="{65134510-C09E-44F0-8D2A-028F269F678A}" type="slidenum">
              <a:rPr lang="en-US" smtClean="0"/>
              <a:t>13</a:t>
            </a:fld>
            <a:endParaRPr lang="en-US"/>
          </a:p>
        </p:txBody>
      </p:sp>
    </p:spTree>
    <p:extLst>
      <p:ext uri="{BB962C8B-B14F-4D97-AF65-F5344CB8AC3E}">
        <p14:creationId xmlns:p14="http://schemas.microsoft.com/office/powerpoint/2010/main" val="158721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7DDF76-7533-44C8-88D7-335EE1ADFC22}" type="datetime1">
              <a:rPr lang="en-US" smtClean="0"/>
              <a:t>8/15/2014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D8DD0-BB52-4B74-8534-9F15CA5D66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2FF954-7307-4B18-87E4-9D776C1888D7}" type="datetime1">
              <a:rPr lang="en-US" smtClean="0"/>
              <a:t>8/15/2014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D8DD0-BB52-4B74-8534-9F15CA5D66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B77DA2-170A-4ADA-95DB-A1C40D6B3A08}" type="datetime1">
              <a:rPr lang="en-US" smtClean="0"/>
              <a:t>8/15/2014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D8DD0-BB52-4B74-8534-9F15CA5D66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344B4F-4D12-495D-8DAC-7FC102E01C21}" type="datetime1">
              <a:rPr lang="en-US" smtClean="0"/>
              <a:t>8/15/2014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D8DD0-BB52-4B74-8534-9F15CA5D66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FD0C08-17F3-4AF3-9E90-EDE556745287}" type="datetime1">
              <a:rPr lang="en-US" smtClean="0"/>
              <a:t>8/15/2014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D8DD0-BB52-4B74-8534-9F15CA5D660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015C70-60AC-45AC-8E94-B8819D4FAFC9}" type="datetime1">
              <a:rPr lang="en-US" smtClean="0"/>
              <a:t>8/15/2014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D8DD0-BB52-4B74-8534-9F15CA5D66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518684-4B78-46C2-AD55-A790A006269D}" type="datetime1">
              <a:rPr lang="en-US" smtClean="0"/>
              <a:t>8/15/2014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D8DD0-BB52-4B74-8534-9F15CA5D66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401372-AC11-4B36-8EAB-F279447B30C9}" type="datetime1">
              <a:rPr lang="en-US" smtClean="0"/>
              <a:t>8/15/2014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D8DD0-BB52-4B74-8534-9F15CA5D66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B7B17-C367-4465-95CE-6B88499323D3}" type="datetime1">
              <a:rPr lang="en-US" smtClean="0"/>
              <a:t>8/15/2014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D8DD0-BB52-4B74-8534-9F15CA5D66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D11C9-857B-4A10-80F8-BA2587D32B77}" type="datetime1">
              <a:rPr lang="en-US" smtClean="0"/>
              <a:t>8/15/2014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D8DD0-BB52-4B74-8534-9F15CA5D660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C3CA17B-422D-417F-87F1-9730116B6A1C}" type="datetime1">
              <a:rPr lang="en-US" smtClean="0"/>
              <a:t>8/15/2014</a:t>
            </a:fld>
            <a:endParaRPr lang="en-US"/>
          </a:p>
        </p:txBody>
      </p:sp>
      <p:sp>
        <p:nvSpPr>
          <p:cNvPr id="9" name="Slide Number Placeholder 8"/>
          <p:cNvSpPr>
            <a:spLocks noGrp="1"/>
          </p:cNvSpPr>
          <p:nvPr>
            <p:ph type="sldNum" sz="quarter" idx="11"/>
          </p:nvPr>
        </p:nvSpPr>
        <p:spPr/>
        <p:txBody>
          <a:bodyPr/>
          <a:lstStyle/>
          <a:p>
            <a:fld id="{872D8DD0-BB52-4B74-8534-9F15CA5D660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72D8DD0-BB52-4B74-8534-9F15CA5D660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69EAB4C-3301-4F32-871B-9CE4C887AC11}" type="datetime1">
              <a:rPr lang="en-US" smtClean="0"/>
              <a:t>8/15/2014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usability.gov/how-to-and-tools/guidance/fast-track-clearance-process.html" TargetMode="External"/><Relationship Id="rId2" Type="http://schemas.openxmlformats.org/officeDocument/2006/relationships/hyperlink" Target="http://www.whitehouse.gov/sites/default/files/omb/inforeg/83i-fill.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reginfo.gov/public/do/PRAViewICR?ref_nbr=201303-1235-002" TargetMode="External"/><Relationship Id="rId2" Type="http://schemas.openxmlformats.org/officeDocument/2006/relationships/hyperlink" Target="http://www.reginfo.gov/public/do/PRAViewICR?ref_nbr=201308-1205-009" TargetMode="External"/><Relationship Id="rId1" Type="http://schemas.openxmlformats.org/officeDocument/2006/relationships/slideLayout" Target="../slideLayouts/slideLayout2.xml"/><Relationship Id="rId4" Type="http://schemas.openxmlformats.org/officeDocument/2006/relationships/hyperlink" Target="http://www.reginfo.gov/public/do/PRAViewICR?ref_nbr=201207-1205-00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3600"/>
            <a:ext cx="8153400" cy="1470025"/>
          </a:xfrm>
        </p:spPr>
        <p:txBody>
          <a:bodyPr>
            <a:normAutofit/>
          </a:bodyPr>
          <a:lstStyle/>
          <a:p>
            <a:pPr algn="ctr"/>
            <a:r>
              <a:rPr lang="en-US" sz="4000" b="1" dirty="0" smtClean="0">
                <a:solidFill>
                  <a:srgbClr val="52B6E8"/>
                </a:solidFill>
              </a:rPr>
              <a:t>Overview of Paperwork Reduction Act: Process and Requirements</a:t>
            </a:r>
            <a:endParaRPr lang="en-US" sz="4000" b="1" dirty="0">
              <a:solidFill>
                <a:srgbClr val="52B6E8"/>
              </a:solidFill>
            </a:endParaRPr>
          </a:p>
        </p:txBody>
      </p:sp>
      <p:sp>
        <p:nvSpPr>
          <p:cNvPr id="3" name="Subtitle 2"/>
          <p:cNvSpPr>
            <a:spLocks noGrp="1"/>
          </p:cNvSpPr>
          <p:nvPr>
            <p:ph type="subTitle" idx="1"/>
          </p:nvPr>
        </p:nvSpPr>
        <p:spPr>
          <a:xfrm>
            <a:off x="1143000" y="4572000"/>
            <a:ext cx="6461760" cy="1066800"/>
          </a:xfrm>
        </p:spPr>
        <p:txBody>
          <a:bodyPr/>
          <a:lstStyle/>
          <a:p>
            <a:pPr algn="ctr"/>
            <a:r>
              <a:rPr lang="en-US" dirty="0" smtClean="0"/>
              <a:t>Summit Consulting, LLC</a:t>
            </a:r>
          </a:p>
          <a:p>
            <a:pPr algn="ctr"/>
            <a:r>
              <a:rPr lang="en-US" dirty="0" smtClean="0"/>
              <a:t>August 15, 2014</a:t>
            </a:r>
            <a:endParaRPr lang="en-US" dirty="0"/>
          </a:p>
        </p:txBody>
      </p:sp>
      <p:sp>
        <p:nvSpPr>
          <p:cNvPr id="4" name="Slide Number Placeholder 3"/>
          <p:cNvSpPr>
            <a:spLocks noGrp="1"/>
          </p:cNvSpPr>
          <p:nvPr>
            <p:ph type="sldNum" sz="quarter" idx="12"/>
          </p:nvPr>
        </p:nvSpPr>
        <p:spPr/>
        <p:txBody>
          <a:bodyPr/>
          <a:lstStyle/>
          <a:p>
            <a:fld id="{872D8DD0-BB52-4B74-8534-9F15CA5D6604}" type="slidenum">
              <a:rPr lang="en-US" smtClean="0"/>
              <a:t>1</a:t>
            </a:fld>
            <a:endParaRPr lang="en-US"/>
          </a:p>
        </p:txBody>
      </p:sp>
    </p:spTree>
    <p:extLst>
      <p:ext uri="{BB962C8B-B14F-4D97-AF65-F5344CB8AC3E}">
        <p14:creationId xmlns:p14="http://schemas.microsoft.com/office/powerpoint/2010/main" val="821036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20000" cy="838200"/>
          </a:xfrm>
        </p:spPr>
        <p:txBody>
          <a:bodyPr/>
          <a:lstStyle/>
          <a:p>
            <a:r>
              <a:rPr lang="en-US" b="1" dirty="0" smtClean="0">
                <a:solidFill>
                  <a:srgbClr val="52B6E8"/>
                </a:solidFill>
              </a:rPr>
              <a:t>Where do I find...</a:t>
            </a:r>
            <a:endParaRPr lang="en-US" b="1" dirty="0">
              <a:solidFill>
                <a:srgbClr val="52B6E8"/>
              </a:solidFill>
            </a:endParaRPr>
          </a:p>
        </p:txBody>
      </p:sp>
      <p:sp>
        <p:nvSpPr>
          <p:cNvPr id="3" name="Content Placeholder 2"/>
          <p:cNvSpPr>
            <a:spLocks noGrp="1"/>
          </p:cNvSpPr>
          <p:nvPr>
            <p:ph idx="1"/>
          </p:nvPr>
        </p:nvSpPr>
        <p:spPr>
          <a:xfrm>
            <a:off x="457200" y="1371600"/>
            <a:ext cx="7620000" cy="5181600"/>
          </a:xfrm>
        </p:spPr>
        <p:txBody>
          <a:bodyPr>
            <a:normAutofit/>
          </a:bodyPr>
          <a:lstStyle/>
          <a:p>
            <a:pPr>
              <a:buClr>
                <a:srgbClr val="52B6E8"/>
              </a:buClr>
            </a:pPr>
            <a:r>
              <a:rPr lang="en-US" dirty="0" smtClean="0"/>
              <a:t>The PRA submission form (OMB 83-I) and instructions:</a:t>
            </a:r>
          </a:p>
          <a:p>
            <a:pPr lvl="1">
              <a:buClr>
                <a:srgbClr val="52B6E8"/>
              </a:buClr>
            </a:pPr>
            <a:r>
              <a:rPr lang="en-US" dirty="0">
                <a:hlinkClick r:id="rId2"/>
              </a:rPr>
              <a:t>http://</a:t>
            </a:r>
            <a:r>
              <a:rPr lang="en-US" dirty="0" smtClean="0">
                <a:hlinkClick r:id="rId2"/>
              </a:rPr>
              <a:t>www.whitehouse.gov/sites/default/files/omb/inforeg/83i-fill.pdf</a:t>
            </a:r>
            <a:r>
              <a:rPr lang="en-US" dirty="0" smtClean="0"/>
              <a:t> </a:t>
            </a:r>
          </a:p>
          <a:p>
            <a:pPr>
              <a:buClr>
                <a:srgbClr val="52B6E8"/>
              </a:buClr>
            </a:pPr>
            <a:endParaRPr lang="en-US" sz="1100" dirty="0" smtClean="0"/>
          </a:p>
          <a:p>
            <a:pPr>
              <a:buClr>
                <a:srgbClr val="52B6E8"/>
              </a:buClr>
            </a:pPr>
            <a:r>
              <a:rPr lang="en-US" dirty="0" smtClean="0"/>
              <a:t>The instructions for Supporting Statement Parts A and B:</a:t>
            </a:r>
          </a:p>
          <a:p>
            <a:pPr lvl="1">
              <a:buClr>
                <a:srgbClr val="52B6E8"/>
              </a:buClr>
            </a:pPr>
            <a:r>
              <a:rPr lang="en-US" dirty="0" smtClean="0"/>
              <a:t>On pages 6-7 in linked document above</a:t>
            </a:r>
          </a:p>
          <a:p>
            <a:pPr>
              <a:buClr>
                <a:srgbClr val="52B6E8"/>
              </a:buClr>
            </a:pPr>
            <a:endParaRPr lang="en-US" sz="1100" dirty="0" smtClean="0"/>
          </a:p>
          <a:p>
            <a:pPr>
              <a:buClr>
                <a:srgbClr val="52B6E8"/>
              </a:buClr>
            </a:pPr>
            <a:r>
              <a:rPr lang="en-US" dirty="0" smtClean="0"/>
              <a:t>Generic Clearance PRA Short Form:</a:t>
            </a:r>
          </a:p>
          <a:p>
            <a:pPr lvl="1">
              <a:buClr>
                <a:srgbClr val="52B6E8"/>
              </a:buClr>
            </a:pPr>
            <a:r>
              <a:rPr lang="en-US" dirty="0">
                <a:hlinkClick r:id="rId3"/>
              </a:rPr>
              <a:t>http://</a:t>
            </a:r>
            <a:r>
              <a:rPr lang="en-US" dirty="0" smtClean="0">
                <a:hlinkClick r:id="rId3"/>
              </a:rPr>
              <a:t>www.usability.gov/how-to-and-tools/guidance/fast-track-clearance-process.html</a:t>
            </a:r>
            <a:r>
              <a:rPr lang="en-US" dirty="0" smtClean="0"/>
              <a:t> </a:t>
            </a:r>
          </a:p>
          <a:p>
            <a:pPr lvl="1">
              <a:buClr>
                <a:srgbClr val="52B6E8"/>
              </a:buClr>
            </a:pPr>
            <a:endParaRPr lang="en-US" sz="1100" dirty="0" smtClean="0"/>
          </a:p>
          <a:p>
            <a:pPr>
              <a:buClr>
                <a:srgbClr val="52B6E8"/>
              </a:buClr>
            </a:pPr>
            <a:r>
              <a:rPr lang="en-US" dirty="0" smtClean="0"/>
              <a:t>DOL CEO’s internal review checklist for Supporting Statement Part B:</a:t>
            </a:r>
          </a:p>
          <a:p>
            <a:pPr lvl="1">
              <a:buClr>
                <a:srgbClr val="52B6E8"/>
              </a:buClr>
            </a:pPr>
            <a:r>
              <a:rPr lang="en-US" dirty="0">
                <a:solidFill>
                  <a:srgbClr val="FE8602"/>
                </a:solidFill>
              </a:rPr>
              <a:t>Q:\DOL CEO Office\PRA </a:t>
            </a:r>
            <a:r>
              <a:rPr lang="en-US" dirty="0" smtClean="0">
                <a:solidFill>
                  <a:srgbClr val="FE8602"/>
                </a:solidFill>
              </a:rPr>
              <a:t>Reviews\Chief Evaluation Office OMB PRA Review </a:t>
            </a:r>
            <a:r>
              <a:rPr lang="en-US" dirty="0" err="1" smtClean="0">
                <a:solidFill>
                  <a:srgbClr val="FE8602"/>
                </a:solidFill>
              </a:rPr>
              <a:t>Checklist_rev</a:t>
            </a:r>
            <a:r>
              <a:rPr lang="en-US" dirty="0" smtClean="0">
                <a:solidFill>
                  <a:srgbClr val="FE8602"/>
                </a:solidFill>
              </a:rPr>
              <a:t> 1.13.14</a:t>
            </a:r>
          </a:p>
          <a:p>
            <a:endParaRPr lang="en-US" sz="2700" dirty="0" smtClean="0"/>
          </a:p>
          <a:p>
            <a:endParaRPr lang="en-US" sz="2900" dirty="0" smtClean="0"/>
          </a:p>
          <a:p>
            <a:endParaRPr lang="en-US" sz="1400" dirty="0" smtClean="0"/>
          </a:p>
        </p:txBody>
      </p:sp>
      <p:sp>
        <p:nvSpPr>
          <p:cNvPr id="4" name="Slide Number Placeholder 3"/>
          <p:cNvSpPr>
            <a:spLocks noGrp="1"/>
          </p:cNvSpPr>
          <p:nvPr>
            <p:ph type="sldNum" sz="quarter" idx="12"/>
          </p:nvPr>
        </p:nvSpPr>
        <p:spPr/>
        <p:txBody>
          <a:bodyPr/>
          <a:lstStyle/>
          <a:p>
            <a:fld id="{872D8DD0-BB52-4B74-8534-9F15CA5D6604}" type="slidenum">
              <a:rPr lang="en-US" smtClean="0"/>
              <a:t>10</a:t>
            </a:fld>
            <a:endParaRPr lang="en-US"/>
          </a:p>
        </p:txBody>
      </p:sp>
    </p:spTree>
    <p:extLst>
      <p:ext uri="{BB962C8B-B14F-4D97-AF65-F5344CB8AC3E}">
        <p14:creationId xmlns:p14="http://schemas.microsoft.com/office/powerpoint/2010/main" val="2770822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Where do I find...</a:t>
            </a:r>
            <a:endParaRPr lang="en-US" b="1" dirty="0">
              <a:solidFill>
                <a:srgbClr val="52B6E8"/>
              </a:solidFill>
            </a:endParaRPr>
          </a:p>
        </p:txBody>
      </p:sp>
      <p:sp>
        <p:nvSpPr>
          <p:cNvPr id="3" name="Content Placeholder 2"/>
          <p:cNvSpPr>
            <a:spLocks noGrp="1"/>
          </p:cNvSpPr>
          <p:nvPr>
            <p:ph idx="1"/>
          </p:nvPr>
        </p:nvSpPr>
        <p:spPr/>
        <p:txBody>
          <a:bodyPr>
            <a:normAutofit fontScale="85000" lnSpcReduction="10000"/>
          </a:bodyPr>
          <a:lstStyle/>
          <a:p>
            <a:pPr marL="114300" indent="0">
              <a:buClr>
                <a:srgbClr val="52B6E8"/>
              </a:buClr>
              <a:buNone/>
            </a:pPr>
            <a:r>
              <a:rPr lang="en-US" sz="2600" b="1" dirty="0">
                <a:solidFill>
                  <a:srgbClr val="52B6E8"/>
                </a:solidFill>
              </a:rPr>
              <a:t>Examples of approved PRA submissions:</a:t>
            </a:r>
          </a:p>
          <a:p>
            <a:pPr lvl="1">
              <a:buClr>
                <a:srgbClr val="52B6E8"/>
              </a:buClr>
            </a:pPr>
            <a:r>
              <a:rPr lang="en-US" dirty="0"/>
              <a:t>Click on “View Supporting Statement and Other Documents” link to see Supporting Statements A and B.</a:t>
            </a:r>
          </a:p>
          <a:p>
            <a:pPr>
              <a:buClr>
                <a:srgbClr val="52B6E8"/>
              </a:buClr>
            </a:pPr>
            <a:endParaRPr lang="en-US" sz="1100" dirty="0"/>
          </a:p>
          <a:p>
            <a:pPr marL="114300" indent="0">
              <a:buClr>
                <a:srgbClr val="52B6E8"/>
              </a:buClr>
              <a:buNone/>
            </a:pPr>
            <a:r>
              <a:rPr lang="en-US" sz="2600" b="1" dirty="0">
                <a:solidFill>
                  <a:srgbClr val="52B6E8"/>
                </a:solidFill>
              </a:rPr>
              <a:t>Generic </a:t>
            </a:r>
            <a:r>
              <a:rPr lang="en-US" sz="2600" b="1" dirty="0" smtClean="0">
                <a:solidFill>
                  <a:srgbClr val="52B6E8"/>
                </a:solidFill>
              </a:rPr>
              <a:t>Clearance</a:t>
            </a:r>
          </a:p>
          <a:p>
            <a:pPr marL="341313" lvl="1" indent="-231775">
              <a:buClr>
                <a:srgbClr val="52B6E8"/>
              </a:buClr>
            </a:pPr>
            <a:r>
              <a:rPr lang="en-US" sz="2200" dirty="0" smtClean="0"/>
              <a:t>ETA </a:t>
            </a:r>
            <a:r>
              <a:rPr lang="en-US" sz="2200" dirty="0"/>
              <a:t>Quick Turnaround Surveys of WIA Implementation (approved 1/9/14)</a:t>
            </a:r>
          </a:p>
          <a:p>
            <a:pPr lvl="1">
              <a:buClr>
                <a:srgbClr val="52B6E8"/>
              </a:buClr>
            </a:pPr>
            <a:r>
              <a:rPr lang="en-US" dirty="0">
                <a:hlinkClick r:id="rId2"/>
              </a:rPr>
              <a:t>http://</a:t>
            </a:r>
            <a:r>
              <a:rPr lang="en-US" dirty="0" smtClean="0">
                <a:hlinkClick r:id="rId2"/>
              </a:rPr>
              <a:t>www.reginfo.gov/public/do/PRAViewICR?ref_nbr=201308-1205-009</a:t>
            </a:r>
            <a:r>
              <a:rPr lang="en-US" dirty="0" smtClean="0"/>
              <a:t>   </a:t>
            </a:r>
          </a:p>
          <a:p>
            <a:pPr>
              <a:buClr>
                <a:srgbClr val="52B6E8"/>
              </a:buClr>
            </a:pPr>
            <a:endParaRPr lang="en-US" sz="1100" dirty="0"/>
          </a:p>
          <a:p>
            <a:pPr marL="114300" indent="0">
              <a:buClr>
                <a:srgbClr val="52B6E8"/>
              </a:buClr>
              <a:buNone/>
            </a:pPr>
            <a:r>
              <a:rPr lang="en-US" sz="2600" b="1" dirty="0">
                <a:solidFill>
                  <a:srgbClr val="52B6E8"/>
                </a:solidFill>
              </a:rPr>
              <a:t>Regular approval, data collection with statistical </a:t>
            </a:r>
            <a:r>
              <a:rPr lang="en-US" sz="2600" b="1" dirty="0" smtClean="0">
                <a:solidFill>
                  <a:srgbClr val="52B6E8"/>
                </a:solidFill>
              </a:rPr>
              <a:t>methods</a:t>
            </a:r>
          </a:p>
          <a:p>
            <a:pPr>
              <a:buClr>
                <a:srgbClr val="52B6E8"/>
              </a:buClr>
            </a:pPr>
            <a:r>
              <a:rPr lang="en-US" dirty="0" smtClean="0"/>
              <a:t>WHD </a:t>
            </a:r>
            <a:r>
              <a:rPr lang="en-US" dirty="0"/>
              <a:t>Worker Classification Survey (approved 5/14/14)</a:t>
            </a:r>
          </a:p>
          <a:p>
            <a:pPr lvl="1">
              <a:buClr>
                <a:srgbClr val="52B6E8"/>
              </a:buClr>
            </a:pPr>
            <a:r>
              <a:rPr lang="en-US" dirty="0">
                <a:hlinkClick r:id="rId3"/>
              </a:rPr>
              <a:t>http://</a:t>
            </a:r>
            <a:r>
              <a:rPr lang="en-US" dirty="0" smtClean="0">
                <a:hlinkClick r:id="rId3"/>
              </a:rPr>
              <a:t>www.reginfo.gov/public/do/PRAViewICR?ref_nbr=201303-1235-002</a:t>
            </a:r>
            <a:r>
              <a:rPr lang="en-US" dirty="0" smtClean="0"/>
              <a:t>  </a:t>
            </a:r>
          </a:p>
          <a:p>
            <a:pPr>
              <a:buClr>
                <a:srgbClr val="52B6E8"/>
              </a:buClr>
            </a:pPr>
            <a:endParaRPr lang="en-US" sz="1100" dirty="0"/>
          </a:p>
          <a:p>
            <a:pPr marL="114300" indent="0">
              <a:buClr>
                <a:srgbClr val="52B6E8"/>
              </a:buClr>
              <a:buNone/>
            </a:pPr>
            <a:r>
              <a:rPr lang="en-US" sz="2600" b="1" dirty="0">
                <a:solidFill>
                  <a:srgbClr val="52B6E8"/>
                </a:solidFill>
              </a:rPr>
              <a:t>Regular approval, data collection without statistical </a:t>
            </a:r>
            <a:r>
              <a:rPr lang="en-US" sz="2600" b="1" dirty="0" smtClean="0">
                <a:solidFill>
                  <a:srgbClr val="52B6E8"/>
                </a:solidFill>
              </a:rPr>
              <a:t>methods</a:t>
            </a:r>
          </a:p>
          <a:p>
            <a:pPr>
              <a:buClr>
                <a:srgbClr val="52B6E8"/>
              </a:buClr>
            </a:pPr>
            <a:r>
              <a:rPr lang="en-US" dirty="0" smtClean="0"/>
              <a:t>ETA </a:t>
            </a:r>
            <a:r>
              <a:rPr lang="en-US" dirty="0"/>
              <a:t>Site Visits for Green Jobs Training Evaluation (approved 10/2/12)</a:t>
            </a:r>
          </a:p>
          <a:p>
            <a:pPr lvl="1">
              <a:buClr>
                <a:srgbClr val="52B6E8"/>
              </a:buClr>
            </a:pPr>
            <a:r>
              <a:rPr lang="en-US" dirty="0">
                <a:hlinkClick r:id="rId4"/>
              </a:rPr>
              <a:t>http://</a:t>
            </a:r>
            <a:r>
              <a:rPr lang="en-US" dirty="0" smtClean="0">
                <a:hlinkClick r:id="rId4"/>
              </a:rPr>
              <a:t>www.reginfo.gov/public/do/PRAViewICR?ref_nbr=201207-1205-004</a:t>
            </a: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872D8DD0-BB52-4B74-8534-9F15CA5D6604}" type="slidenum">
              <a:rPr lang="en-US" smtClean="0"/>
              <a:t>11</a:t>
            </a:fld>
            <a:endParaRPr lang="en-US"/>
          </a:p>
        </p:txBody>
      </p:sp>
    </p:spTree>
    <p:extLst>
      <p:ext uri="{BB962C8B-B14F-4D97-AF65-F5344CB8AC3E}">
        <p14:creationId xmlns:p14="http://schemas.microsoft.com/office/powerpoint/2010/main" val="934086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Supporting Statement Part A</a:t>
            </a:r>
            <a:endParaRPr lang="en-US" b="1" dirty="0">
              <a:solidFill>
                <a:srgbClr val="52B6E8"/>
              </a:solidFill>
            </a:endParaRPr>
          </a:p>
        </p:txBody>
      </p:sp>
      <p:sp>
        <p:nvSpPr>
          <p:cNvPr id="3" name="Content Placeholder 2"/>
          <p:cNvSpPr>
            <a:spLocks noGrp="1"/>
          </p:cNvSpPr>
          <p:nvPr>
            <p:ph idx="1"/>
          </p:nvPr>
        </p:nvSpPr>
        <p:spPr/>
        <p:txBody>
          <a:bodyPr>
            <a:normAutofit/>
          </a:bodyPr>
          <a:lstStyle/>
          <a:p>
            <a:pPr>
              <a:buClr>
                <a:srgbClr val="52B6E8"/>
              </a:buClr>
            </a:pPr>
            <a:r>
              <a:rPr lang="en-US" dirty="0" smtClean="0"/>
              <a:t>Required of all PRA packages</a:t>
            </a:r>
          </a:p>
          <a:p>
            <a:pPr>
              <a:buClr>
                <a:srgbClr val="52B6E8"/>
              </a:buClr>
            </a:pPr>
            <a:endParaRPr lang="en-US" sz="1100" dirty="0" smtClean="0"/>
          </a:p>
          <a:p>
            <a:pPr>
              <a:buClr>
                <a:srgbClr val="52B6E8"/>
              </a:buClr>
            </a:pPr>
            <a:r>
              <a:rPr lang="en-US" dirty="0" smtClean="0"/>
              <a:t>Supporting Statement Part A includes information about:</a:t>
            </a:r>
          </a:p>
          <a:p>
            <a:pPr lvl="1">
              <a:buClr>
                <a:srgbClr val="52B6E8"/>
              </a:buClr>
            </a:pPr>
            <a:r>
              <a:rPr lang="en-US" dirty="0" smtClean="0"/>
              <a:t>Why the data collection is necessary and the purpose of the data collection,</a:t>
            </a:r>
          </a:p>
          <a:p>
            <a:pPr lvl="1">
              <a:buClr>
                <a:srgbClr val="52B6E8"/>
              </a:buClr>
            </a:pPr>
            <a:r>
              <a:rPr lang="en-US" dirty="0" smtClean="0"/>
              <a:t>Why the data collection doesn’t duplicate information already available,</a:t>
            </a:r>
          </a:p>
          <a:p>
            <a:pPr lvl="1">
              <a:buClr>
                <a:srgbClr val="52B6E8"/>
              </a:buClr>
            </a:pPr>
            <a:r>
              <a:rPr lang="en-US" dirty="0" smtClean="0"/>
              <a:t>The consequence to Federal programs if data collection isn’t conducted,</a:t>
            </a:r>
          </a:p>
          <a:p>
            <a:pPr lvl="1">
              <a:buClr>
                <a:srgbClr val="52B6E8"/>
              </a:buClr>
            </a:pPr>
            <a:r>
              <a:rPr lang="en-US" dirty="0" smtClean="0"/>
              <a:t>The justification for questions of a sensitive nature,</a:t>
            </a:r>
          </a:p>
          <a:p>
            <a:pPr lvl="1">
              <a:buClr>
                <a:srgbClr val="52B6E8"/>
              </a:buClr>
            </a:pPr>
            <a:r>
              <a:rPr lang="en-US" dirty="0" smtClean="0"/>
              <a:t>The estimated total hour burden to respondents, </a:t>
            </a:r>
          </a:p>
          <a:p>
            <a:pPr lvl="1">
              <a:buClr>
                <a:srgbClr val="52B6E8"/>
              </a:buClr>
            </a:pPr>
            <a:r>
              <a:rPr lang="en-US" dirty="0" smtClean="0"/>
              <a:t>The estimated total annual cost to respondents, and</a:t>
            </a:r>
          </a:p>
          <a:p>
            <a:pPr lvl="1">
              <a:buClr>
                <a:srgbClr val="52B6E8"/>
              </a:buClr>
            </a:pPr>
            <a:r>
              <a:rPr lang="en-US" dirty="0"/>
              <a:t>P</a:t>
            </a:r>
            <a:r>
              <a:rPr lang="en-US" dirty="0" smtClean="0"/>
              <a:t>lans for tabulation and publication of data</a:t>
            </a:r>
            <a:endParaRPr lang="en-US" dirty="0"/>
          </a:p>
        </p:txBody>
      </p:sp>
      <p:sp>
        <p:nvSpPr>
          <p:cNvPr id="4" name="Slide Number Placeholder 3"/>
          <p:cNvSpPr>
            <a:spLocks noGrp="1"/>
          </p:cNvSpPr>
          <p:nvPr>
            <p:ph type="sldNum" sz="quarter" idx="12"/>
          </p:nvPr>
        </p:nvSpPr>
        <p:spPr/>
        <p:txBody>
          <a:bodyPr/>
          <a:lstStyle/>
          <a:p>
            <a:fld id="{872D8DD0-BB52-4B74-8534-9F15CA5D6604}" type="slidenum">
              <a:rPr lang="en-US" smtClean="0"/>
              <a:t>12</a:t>
            </a:fld>
            <a:endParaRPr lang="en-US"/>
          </a:p>
        </p:txBody>
      </p:sp>
    </p:spTree>
    <p:extLst>
      <p:ext uri="{BB962C8B-B14F-4D97-AF65-F5344CB8AC3E}">
        <p14:creationId xmlns:p14="http://schemas.microsoft.com/office/powerpoint/2010/main" val="1804551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Supporting Statement Part B When?</a:t>
            </a:r>
            <a:endParaRPr lang="en-US" b="1" dirty="0">
              <a:solidFill>
                <a:srgbClr val="52B6E8"/>
              </a:solidFill>
            </a:endParaRPr>
          </a:p>
        </p:txBody>
      </p:sp>
      <p:sp>
        <p:nvSpPr>
          <p:cNvPr id="3" name="Content Placeholder 2"/>
          <p:cNvSpPr>
            <a:spLocks noGrp="1"/>
          </p:cNvSpPr>
          <p:nvPr>
            <p:ph idx="1"/>
          </p:nvPr>
        </p:nvSpPr>
        <p:spPr>
          <a:xfrm>
            <a:off x="457200" y="1752600"/>
            <a:ext cx="7620000" cy="4648200"/>
          </a:xfrm>
        </p:spPr>
        <p:txBody>
          <a:bodyPr>
            <a:normAutofit/>
          </a:bodyPr>
          <a:lstStyle/>
          <a:p>
            <a:pPr>
              <a:buClr>
                <a:srgbClr val="52B6E8"/>
              </a:buClr>
            </a:pPr>
            <a:r>
              <a:rPr lang="en-US" dirty="0" smtClean="0"/>
              <a:t>When is Supporting Statement Part B required?</a:t>
            </a:r>
          </a:p>
          <a:p>
            <a:pPr lvl="1">
              <a:buClr>
                <a:srgbClr val="52B6E8"/>
              </a:buClr>
            </a:pPr>
            <a:r>
              <a:rPr lang="en-US" dirty="0" smtClean="0"/>
              <a:t>If the data collection uses sampling, imputation, or other statistical methods, part B will be required. Nearly all data collections for research and program evaluations require a part B statement. </a:t>
            </a:r>
          </a:p>
          <a:p>
            <a:pPr>
              <a:buClr>
                <a:srgbClr val="52B6E8"/>
              </a:buClr>
            </a:pPr>
            <a:endParaRPr lang="en-US" sz="1100" dirty="0" smtClean="0"/>
          </a:p>
          <a:p>
            <a:pPr>
              <a:buClr>
                <a:srgbClr val="52B6E8"/>
              </a:buClr>
            </a:pPr>
            <a:r>
              <a:rPr lang="en-US" dirty="0" smtClean="0"/>
              <a:t>Two important considerations:</a:t>
            </a:r>
          </a:p>
          <a:p>
            <a:pPr marL="868680" lvl="1" indent="-457200">
              <a:buClr>
                <a:srgbClr val="52B6E8"/>
              </a:buClr>
              <a:buFont typeface="+mj-lt"/>
              <a:buAutoNum type="arabicPeriod"/>
            </a:pPr>
            <a:r>
              <a:rPr lang="en-US" dirty="0" smtClean="0"/>
              <a:t>Does the data collection use statistical sampling and/or imputation methods to produce data that is intended to represent the entire population?</a:t>
            </a:r>
          </a:p>
          <a:p>
            <a:pPr marL="868680" lvl="1" indent="-457200">
              <a:buClr>
                <a:srgbClr val="52B6E8"/>
              </a:buClr>
              <a:buFont typeface="+mj-lt"/>
              <a:buAutoNum type="arabicPeriod"/>
            </a:pPr>
            <a:r>
              <a:rPr lang="en-US" dirty="0" smtClean="0"/>
              <a:t>Will the analysis results be generalized to the entire population (statistical inference)?</a:t>
            </a:r>
            <a:endParaRPr lang="en-US" dirty="0"/>
          </a:p>
        </p:txBody>
      </p:sp>
      <p:sp>
        <p:nvSpPr>
          <p:cNvPr id="4" name="Slide Number Placeholder 3"/>
          <p:cNvSpPr>
            <a:spLocks noGrp="1"/>
          </p:cNvSpPr>
          <p:nvPr>
            <p:ph type="sldNum" sz="quarter" idx="12"/>
          </p:nvPr>
        </p:nvSpPr>
        <p:spPr/>
        <p:txBody>
          <a:bodyPr/>
          <a:lstStyle/>
          <a:p>
            <a:fld id="{872D8DD0-BB52-4B74-8534-9F15CA5D6604}" type="slidenum">
              <a:rPr lang="en-US" smtClean="0"/>
              <a:t>13</a:t>
            </a:fld>
            <a:endParaRPr lang="en-US"/>
          </a:p>
        </p:txBody>
      </p:sp>
    </p:spTree>
    <p:extLst>
      <p:ext uri="{BB962C8B-B14F-4D97-AF65-F5344CB8AC3E}">
        <p14:creationId xmlns:p14="http://schemas.microsoft.com/office/powerpoint/2010/main" val="1638892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Supporting Statement Part B All or parts?</a:t>
            </a:r>
            <a:endParaRPr lang="en-US" b="1" dirty="0">
              <a:solidFill>
                <a:srgbClr val="52B6E8"/>
              </a:solidFill>
            </a:endParaRPr>
          </a:p>
        </p:txBody>
      </p:sp>
      <p:sp>
        <p:nvSpPr>
          <p:cNvPr id="3" name="Content Placeholder 2"/>
          <p:cNvSpPr>
            <a:spLocks noGrp="1"/>
          </p:cNvSpPr>
          <p:nvPr>
            <p:ph idx="1"/>
          </p:nvPr>
        </p:nvSpPr>
        <p:spPr>
          <a:xfrm>
            <a:off x="457200" y="1752600"/>
            <a:ext cx="7620000" cy="4876800"/>
          </a:xfrm>
        </p:spPr>
        <p:txBody>
          <a:bodyPr>
            <a:normAutofit fontScale="92500" lnSpcReduction="10000"/>
          </a:bodyPr>
          <a:lstStyle/>
          <a:p>
            <a:pPr marL="114300" indent="0">
              <a:buNone/>
            </a:pPr>
            <a:r>
              <a:rPr lang="en-US" sz="2400" b="1" dirty="0">
                <a:solidFill>
                  <a:srgbClr val="52B6E8"/>
                </a:solidFill>
              </a:rPr>
              <a:t>Generally all sections of Part B </a:t>
            </a:r>
            <a:r>
              <a:rPr lang="en-US" sz="2400" b="1" dirty="0" smtClean="0">
                <a:solidFill>
                  <a:srgbClr val="52B6E8"/>
                </a:solidFill>
              </a:rPr>
              <a:t>are required for:</a:t>
            </a:r>
            <a:endParaRPr lang="en-US" sz="2400" b="1" dirty="0">
              <a:solidFill>
                <a:srgbClr val="52B6E8"/>
              </a:solidFill>
            </a:endParaRPr>
          </a:p>
          <a:p>
            <a:pPr marL="114300" indent="0">
              <a:buClr>
                <a:srgbClr val="52B6E8"/>
              </a:buClr>
              <a:buNone/>
            </a:pPr>
            <a:r>
              <a:rPr lang="en-US" u="sng" dirty="0" smtClean="0"/>
              <a:t>Surveys</a:t>
            </a:r>
          </a:p>
          <a:p>
            <a:pPr>
              <a:buClr>
                <a:srgbClr val="52B6E8"/>
              </a:buClr>
            </a:pPr>
            <a:r>
              <a:rPr lang="en-US" dirty="0" smtClean="0"/>
              <a:t>Uses stratification, clustering, and/or other statistical methods to select potential respondents from the full population. Uses weights. Analysis results are generalized to the full population.</a:t>
            </a:r>
          </a:p>
          <a:p>
            <a:endParaRPr lang="en-US" sz="1100" dirty="0"/>
          </a:p>
          <a:p>
            <a:pPr marL="114300" indent="0">
              <a:buNone/>
            </a:pPr>
            <a:r>
              <a:rPr lang="en-US" sz="2400" b="1" dirty="0">
                <a:solidFill>
                  <a:srgbClr val="52B6E8"/>
                </a:solidFill>
              </a:rPr>
              <a:t>Some sections of Part B </a:t>
            </a:r>
            <a:r>
              <a:rPr lang="en-US" sz="2400" b="1" dirty="0" smtClean="0">
                <a:solidFill>
                  <a:srgbClr val="52B6E8"/>
                </a:solidFill>
              </a:rPr>
              <a:t>are required for:</a:t>
            </a:r>
            <a:endParaRPr lang="en-US" sz="2400" b="1" dirty="0">
              <a:solidFill>
                <a:srgbClr val="52B6E8"/>
              </a:solidFill>
            </a:endParaRPr>
          </a:p>
          <a:p>
            <a:pPr marL="114300" indent="0">
              <a:buClr>
                <a:srgbClr val="52B6E8"/>
              </a:buClr>
              <a:buNone/>
            </a:pPr>
            <a:r>
              <a:rPr lang="en-US" u="sng" dirty="0" smtClean="0"/>
              <a:t>Censuses</a:t>
            </a:r>
          </a:p>
          <a:p>
            <a:pPr>
              <a:buClr>
                <a:srgbClr val="52B6E8"/>
              </a:buClr>
            </a:pPr>
            <a:r>
              <a:rPr lang="en-US" dirty="0" smtClean="0"/>
              <a:t>The full population is included as potential respondents. May use weights. Analysis results are generalized to the full population.</a:t>
            </a:r>
          </a:p>
          <a:p>
            <a:pPr>
              <a:buClr>
                <a:srgbClr val="52B6E8"/>
              </a:buClr>
            </a:pPr>
            <a:endParaRPr lang="en-US" sz="1200" dirty="0"/>
          </a:p>
          <a:p>
            <a:pPr marL="114300" indent="0">
              <a:buClr>
                <a:srgbClr val="52B6E8"/>
              </a:buClr>
              <a:buNone/>
            </a:pPr>
            <a:r>
              <a:rPr lang="en-US" u="sng" dirty="0" smtClean="0"/>
              <a:t>Site Visits</a:t>
            </a:r>
            <a:r>
              <a:rPr lang="en-US" dirty="0" smtClean="0"/>
              <a:t>		</a:t>
            </a:r>
            <a:r>
              <a:rPr lang="en-US" u="sng" dirty="0" smtClean="0"/>
              <a:t>Focus Groups</a:t>
            </a:r>
            <a:r>
              <a:rPr lang="en-US" dirty="0" smtClean="0"/>
              <a:t>		</a:t>
            </a:r>
            <a:r>
              <a:rPr lang="en-US" u="sng" dirty="0" smtClean="0"/>
              <a:t>Interviews</a:t>
            </a:r>
          </a:p>
          <a:p>
            <a:pPr>
              <a:buClr>
                <a:srgbClr val="52B6E8"/>
              </a:buClr>
            </a:pPr>
            <a:r>
              <a:rPr lang="en-US" dirty="0" smtClean="0"/>
              <a:t>Often uses non-statistical sampling to select potential respondents (such as convenience or purposive sampling). Analysis results aren’t generalized beyond the immediate respondents.</a:t>
            </a:r>
            <a:endParaRPr lang="en-US" dirty="0"/>
          </a:p>
        </p:txBody>
      </p:sp>
      <p:sp>
        <p:nvSpPr>
          <p:cNvPr id="4" name="Slide Number Placeholder 3"/>
          <p:cNvSpPr>
            <a:spLocks noGrp="1"/>
          </p:cNvSpPr>
          <p:nvPr>
            <p:ph type="sldNum" sz="quarter" idx="12"/>
          </p:nvPr>
        </p:nvSpPr>
        <p:spPr/>
        <p:txBody>
          <a:bodyPr/>
          <a:lstStyle/>
          <a:p>
            <a:fld id="{872D8DD0-BB52-4B74-8534-9F15CA5D6604}" type="slidenum">
              <a:rPr lang="en-US" smtClean="0"/>
              <a:t>14</a:t>
            </a:fld>
            <a:endParaRPr lang="en-US"/>
          </a:p>
        </p:txBody>
      </p:sp>
    </p:spTree>
    <p:extLst>
      <p:ext uri="{BB962C8B-B14F-4D97-AF65-F5344CB8AC3E}">
        <p14:creationId xmlns:p14="http://schemas.microsoft.com/office/powerpoint/2010/main" val="3888199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b="1" dirty="0" smtClean="0">
                <a:solidFill>
                  <a:srgbClr val="52B6E8"/>
                </a:solidFill>
              </a:rPr>
              <a:t>Supporting Statement Part B Five Sections</a:t>
            </a:r>
            <a:endParaRPr lang="en-US" b="1" dirty="0">
              <a:solidFill>
                <a:srgbClr val="52B6E8"/>
              </a:solidFill>
            </a:endParaRPr>
          </a:p>
        </p:txBody>
      </p:sp>
      <p:sp>
        <p:nvSpPr>
          <p:cNvPr id="3" name="Content Placeholder 2"/>
          <p:cNvSpPr>
            <a:spLocks noGrp="1"/>
          </p:cNvSpPr>
          <p:nvPr>
            <p:ph idx="1"/>
          </p:nvPr>
        </p:nvSpPr>
        <p:spPr>
          <a:xfrm>
            <a:off x="457200" y="1371600"/>
            <a:ext cx="7620000" cy="5410200"/>
          </a:xfrm>
        </p:spPr>
        <p:txBody>
          <a:bodyPr>
            <a:normAutofit fontScale="85000" lnSpcReduction="20000"/>
          </a:bodyPr>
          <a:lstStyle/>
          <a:p>
            <a:pPr marL="571500" indent="-457200">
              <a:buClr>
                <a:srgbClr val="52B6E8"/>
              </a:buClr>
              <a:buFont typeface="+mj-lt"/>
              <a:buAutoNum type="arabicPeriod"/>
            </a:pPr>
            <a:r>
              <a:rPr lang="en-US" dirty="0" smtClean="0">
                <a:solidFill>
                  <a:srgbClr val="52B6E8"/>
                </a:solidFill>
              </a:rPr>
              <a:t>Respondent universe, sample, and expected response rates</a:t>
            </a:r>
          </a:p>
          <a:p>
            <a:pPr marL="804863" lvl="1">
              <a:buClr>
                <a:srgbClr val="52B6E8"/>
              </a:buClr>
            </a:pPr>
            <a:r>
              <a:rPr lang="en-US" dirty="0" smtClean="0"/>
              <a:t>All data collections should include this information.</a:t>
            </a:r>
          </a:p>
          <a:p>
            <a:pPr marL="571500" indent="-457200">
              <a:buClr>
                <a:srgbClr val="52B6E8"/>
              </a:buClr>
              <a:buFont typeface="+mj-lt"/>
              <a:buAutoNum type="arabicPeriod"/>
            </a:pPr>
            <a:endParaRPr lang="en-US" sz="1100" dirty="0" smtClean="0"/>
          </a:p>
          <a:p>
            <a:pPr marL="571500" indent="-457200">
              <a:buClr>
                <a:srgbClr val="52B6E8"/>
              </a:buClr>
              <a:buFont typeface="+mj-lt"/>
              <a:buAutoNum type="arabicPeriod"/>
            </a:pPr>
            <a:r>
              <a:rPr lang="en-US" dirty="0" smtClean="0">
                <a:solidFill>
                  <a:srgbClr val="52B6E8"/>
                </a:solidFill>
              </a:rPr>
              <a:t>Statistical methods for sample selection and variance estimation and analysis plan</a:t>
            </a:r>
          </a:p>
          <a:p>
            <a:pPr marL="800100" lvl="1">
              <a:buClr>
                <a:srgbClr val="52B6E8"/>
              </a:buClr>
            </a:pPr>
            <a:r>
              <a:rPr lang="en-US" dirty="0" smtClean="0"/>
              <a:t>All data collections should include an analysis plan.</a:t>
            </a:r>
          </a:p>
          <a:p>
            <a:pPr marL="804863" lvl="1">
              <a:buClr>
                <a:srgbClr val="52B6E8"/>
              </a:buClr>
            </a:pPr>
            <a:r>
              <a:rPr lang="en-US" dirty="0" smtClean="0"/>
              <a:t>Discussion of statistical methods for sample selection and variance estimation will depend on the type of data collection.</a:t>
            </a:r>
          </a:p>
          <a:p>
            <a:pPr lvl="1">
              <a:buClr>
                <a:srgbClr val="52B6E8"/>
              </a:buClr>
            </a:pPr>
            <a:endParaRPr lang="en-US" sz="1200" dirty="0"/>
          </a:p>
          <a:p>
            <a:pPr marL="571500" lvl="0" indent="-457200">
              <a:buClr>
                <a:srgbClr val="52B6E8"/>
              </a:buClr>
              <a:buFont typeface="+mj-lt"/>
              <a:buAutoNum type="arabicPeriod" startAt="3"/>
            </a:pPr>
            <a:r>
              <a:rPr lang="en-US" dirty="0">
                <a:solidFill>
                  <a:srgbClr val="52B6E8"/>
                </a:solidFill>
              </a:rPr>
              <a:t>Methods to maximize response rates and deal with non-response and accuracy / reliability of the data</a:t>
            </a:r>
          </a:p>
          <a:p>
            <a:pPr marL="804863" lvl="1">
              <a:buClr>
                <a:srgbClr val="52B6E8"/>
              </a:buClr>
            </a:pPr>
            <a:r>
              <a:rPr lang="en-US" dirty="0">
                <a:solidFill>
                  <a:prstClr val="black"/>
                </a:solidFill>
              </a:rPr>
              <a:t>All data collections should include methods for maximizing response rates and address the accuracy / reliability of the data.</a:t>
            </a:r>
          </a:p>
          <a:p>
            <a:pPr marL="804863" lvl="1">
              <a:buClr>
                <a:srgbClr val="52B6E8"/>
              </a:buClr>
            </a:pPr>
            <a:r>
              <a:rPr lang="en-US" dirty="0">
                <a:solidFill>
                  <a:prstClr val="black"/>
                </a:solidFill>
              </a:rPr>
              <a:t>Discussion of methods for dealing with non-response will depend on the type of data collection.</a:t>
            </a:r>
          </a:p>
          <a:p>
            <a:pPr marL="571500" lvl="0" indent="-457200">
              <a:buClr>
                <a:srgbClr val="52B6E8"/>
              </a:buClr>
              <a:buFont typeface="+mj-lt"/>
              <a:buAutoNum type="arabicPeriod" startAt="4"/>
            </a:pPr>
            <a:endParaRPr lang="en-US" sz="1100" dirty="0">
              <a:solidFill>
                <a:prstClr val="black"/>
              </a:solidFill>
            </a:endParaRPr>
          </a:p>
          <a:p>
            <a:pPr marL="571500" lvl="0" indent="-457200">
              <a:buClr>
                <a:srgbClr val="52B6E8"/>
              </a:buClr>
              <a:buFont typeface="+mj-lt"/>
              <a:buAutoNum type="arabicPeriod" startAt="4"/>
            </a:pPr>
            <a:r>
              <a:rPr lang="en-US" dirty="0">
                <a:solidFill>
                  <a:srgbClr val="52B6E8"/>
                </a:solidFill>
              </a:rPr>
              <a:t>Test of procedures</a:t>
            </a:r>
          </a:p>
          <a:p>
            <a:pPr marL="804863" lvl="1">
              <a:buClr>
                <a:srgbClr val="52B6E8"/>
              </a:buClr>
            </a:pPr>
            <a:r>
              <a:rPr lang="en-US" dirty="0">
                <a:solidFill>
                  <a:prstClr val="black"/>
                </a:solidFill>
              </a:rPr>
              <a:t>All data collections should include plans to test the data collection instrument and process.</a:t>
            </a:r>
          </a:p>
          <a:p>
            <a:pPr marL="571500" lvl="0" indent="-457200">
              <a:buClr>
                <a:srgbClr val="52B6E8"/>
              </a:buClr>
              <a:buFont typeface="+mj-lt"/>
              <a:buAutoNum type="arabicPeriod" startAt="5"/>
            </a:pPr>
            <a:endParaRPr lang="en-US" sz="1100" dirty="0">
              <a:solidFill>
                <a:prstClr val="black"/>
              </a:solidFill>
            </a:endParaRPr>
          </a:p>
          <a:p>
            <a:pPr marL="571500" lvl="0" indent="-457200">
              <a:buClr>
                <a:srgbClr val="52B6E8"/>
              </a:buClr>
              <a:buFont typeface="+mj-lt"/>
              <a:buAutoNum type="arabicPeriod" startAt="5"/>
            </a:pPr>
            <a:r>
              <a:rPr lang="en-US" dirty="0">
                <a:solidFill>
                  <a:srgbClr val="52B6E8"/>
                </a:solidFill>
              </a:rPr>
              <a:t>Contact information for persons involved in statistical methods, data collection, and analysis</a:t>
            </a:r>
          </a:p>
          <a:p>
            <a:pPr marL="804863" lvl="1">
              <a:buClr>
                <a:srgbClr val="52B6E8"/>
              </a:buClr>
            </a:pPr>
            <a:r>
              <a:rPr lang="en-US" dirty="0">
                <a:solidFill>
                  <a:prstClr val="black"/>
                </a:solidFill>
              </a:rPr>
              <a:t>All data collections should include this contact information</a:t>
            </a:r>
            <a:r>
              <a:rPr lang="en-US" dirty="0" smtClean="0">
                <a:solidFill>
                  <a:prstClr val="black"/>
                </a:solidFill>
              </a:rPr>
              <a:t>.</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872D8DD0-BB52-4B74-8534-9F15CA5D6604}" type="slidenum">
              <a:rPr lang="en-US" smtClean="0"/>
              <a:t>15</a:t>
            </a:fld>
            <a:endParaRPr lang="en-US"/>
          </a:p>
        </p:txBody>
      </p:sp>
    </p:spTree>
    <p:extLst>
      <p:ext uri="{BB962C8B-B14F-4D97-AF65-F5344CB8AC3E}">
        <p14:creationId xmlns:p14="http://schemas.microsoft.com/office/powerpoint/2010/main" val="503222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Supporting Statement Part B Section 1 Detail</a:t>
            </a:r>
            <a:endParaRPr lang="en-US" b="1" dirty="0">
              <a:solidFill>
                <a:srgbClr val="52B6E8"/>
              </a:solidFill>
            </a:endParaRPr>
          </a:p>
        </p:txBody>
      </p:sp>
      <p:sp>
        <p:nvSpPr>
          <p:cNvPr id="3" name="Content Placeholder 2"/>
          <p:cNvSpPr>
            <a:spLocks noGrp="1"/>
          </p:cNvSpPr>
          <p:nvPr>
            <p:ph idx="1"/>
          </p:nvPr>
        </p:nvSpPr>
        <p:spPr>
          <a:xfrm>
            <a:off x="457200" y="1752600"/>
            <a:ext cx="7620000" cy="4648200"/>
          </a:xfrm>
        </p:spPr>
        <p:txBody>
          <a:bodyPr>
            <a:normAutofit/>
          </a:bodyPr>
          <a:lstStyle/>
          <a:p>
            <a:pPr>
              <a:buClr>
                <a:srgbClr val="52B6E8"/>
              </a:buClr>
            </a:pPr>
            <a:r>
              <a:rPr lang="en-US" dirty="0" smtClean="0"/>
              <a:t>From section 1, OMB should clearly understand:</a:t>
            </a:r>
          </a:p>
          <a:p>
            <a:pPr lvl="1">
              <a:buClr>
                <a:srgbClr val="52B6E8"/>
              </a:buClr>
            </a:pPr>
            <a:r>
              <a:rPr lang="en-US" dirty="0" smtClean="0"/>
              <a:t>A high level view of the sample selection method,</a:t>
            </a:r>
          </a:p>
          <a:p>
            <a:pPr lvl="1">
              <a:buClr>
                <a:srgbClr val="52B6E8"/>
              </a:buClr>
            </a:pPr>
            <a:r>
              <a:rPr lang="en-US" dirty="0" smtClean="0"/>
              <a:t>The number of potential respondents in the data collection’s universe (total and by strata),</a:t>
            </a:r>
          </a:p>
          <a:p>
            <a:pPr lvl="1">
              <a:buClr>
                <a:srgbClr val="52B6E8"/>
              </a:buClr>
            </a:pPr>
            <a:r>
              <a:rPr lang="en-US" dirty="0" smtClean="0"/>
              <a:t>The number of respondents in the sample (total and by strata),</a:t>
            </a:r>
          </a:p>
          <a:p>
            <a:pPr lvl="1">
              <a:buClr>
                <a:srgbClr val="52B6E8"/>
              </a:buClr>
            </a:pPr>
            <a:r>
              <a:rPr lang="en-US" dirty="0" smtClean="0"/>
              <a:t>The sampling unit,</a:t>
            </a:r>
            <a:r>
              <a:rPr lang="en-US" dirty="0"/>
              <a:t> </a:t>
            </a:r>
            <a:r>
              <a:rPr lang="en-US" dirty="0" smtClean="0"/>
              <a:t>and </a:t>
            </a:r>
          </a:p>
          <a:p>
            <a:pPr lvl="1">
              <a:buClr>
                <a:srgbClr val="52B6E8"/>
              </a:buClr>
            </a:pPr>
            <a:r>
              <a:rPr lang="en-US" dirty="0" smtClean="0"/>
              <a:t>The expected response rate for the data collection.</a:t>
            </a:r>
          </a:p>
          <a:p>
            <a:pPr>
              <a:buClr>
                <a:srgbClr val="52B6E8"/>
              </a:buClr>
            </a:pPr>
            <a:endParaRPr lang="en-US" sz="1100" dirty="0" smtClean="0"/>
          </a:p>
          <a:p>
            <a:pPr>
              <a:buClr>
                <a:srgbClr val="52B6E8"/>
              </a:buClr>
            </a:pPr>
            <a:r>
              <a:rPr lang="en-US" dirty="0" smtClean="0"/>
              <a:t>The sample </a:t>
            </a:r>
            <a:r>
              <a:rPr lang="en-US" dirty="0" smtClean="0"/>
              <a:t>is</a:t>
            </a:r>
            <a:r>
              <a:rPr lang="en-US" dirty="0" smtClean="0"/>
              <a:t> </a:t>
            </a:r>
            <a:r>
              <a:rPr lang="en-US" dirty="0" smtClean="0"/>
              <a:t>the number of individuals contacted, not the number of individuals expected to respond.</a:t>
            </a:r>
          </a:p>
          <a:p>
            <a:pPr>
              <a:buClr>
                <a:srgbClr val="52B6E8"/>
              </a:buClr>
            </a:pPr>
            <a:endParaRPr lang="en-US" sz="1000" dirty="0" smtClean="0"/>
          </a:p>
          <a:p>
            <a:pPr>
              <a:buClr>
                <a:srgbClr val="52B6E8"/>
              </a:buClr>
            </a:pPr>
            <a:r>
              <a:rPr lang="en-US" dirty="0" smtClean="0"/>
              <a:t>Section 1 should state if the data collection is a census and if the collection will use non-statistical sampling methods.</a:t>
            </a:r>
          </a:p>
        </p:txBody>
      </p:sp>
      <p:sp>
        <p:nvSpPr>
          <p:cNvPr id="4" name="Slide Number Placeholder 3"/>
          <p:cNvSpPr>
            <a:spLocks noGrp="1"/>
          </p:cNvSpPr>
          <p:nvPr>
            <p:ph type="sldNum" sz="quarter" idx="12"/>
          </p:nvPr>
        </p:nvSpPr>
        <p:spPr/>
        <p:txBody>
          <a:bodyPr/>
          <a:lstStyle/>
          <a:p>
            <a:fld id="{872D8DD0-BB52-4B74-8534-9F15CA5D6604}" type="slidenum">
              <a:rPr lang="en-US" smtClean="0"/>
              <a:t>16</a:t>
            </a:fld>
            <a:endParaRPr lang="en-US"/>
          </a:p>
        </p:txBody>
      </p:sp>
    </p:spTree>
    <p:extLst>
      <p:ext uri="{BB962C8B-B14F-4D97-AF65-F5344CB8AC3E}">
        <p14:creationId xmlns:p14="http://schemas.microsoft.com/office/powerpoint/2010/main" val="3687645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Supporting Statement Part B Section 2 Detail</a:t>
            </a:r>
            <a:endParaRPr lang="en-US" b="1" dirty="0">
              <a:solidFill>
                <a:srgbClr val="52B6E8"/>
              </a:solidFill>
            </a:endParaRPr>
          </a:p>
        </p:txBody>
      </p:sp>
      <p:sp>
        <p:nvSpPr>
          <p:cNvPr id="3" name="Content Placeholder 2"/>
          <p:cNvSpPr>
            <a:spLocks noGrp="1"/>
          </p:cNvSpPr>
          <p:nvPr>
            <p:ph idx="1"/>
          </p:nvPr>
        </p:nvSpPr>
        <p:spPr>
          <a:xfrm>
            <a:off x="457200" y="1676400"/>
            <a:ext cx="7620000" cy="4953000"/>
          </a:xfrm>
        </p:spPr>
        <p:txBody>
          <a:bodyPr>
            <a:normAutofit fontScale="92500" lnSpcReduction="20000"/>
          </a:bodyPr>
          <a:lstStyle/>
          <a:p>
            <a:pPr>
              <a:buClr>
                <a:srgbClr val="52B6E8"/>
              </a:buClr>
            </a:pPr>
            <a:r>
              <a:rPr lang="en-US" sz="2400" dirty="0" smtClean="0"/>
              <a:t>Section 2 should provide a more detailed discussion of the sample selection methodology.</a:t>
            </a:r>
          </a:p>
          <a:p>
            <a:pPr lvl="1">
              <a:buClr>
                <a:srgbClr val="52B6E8"/>
              </a:buClr>
            </a:pPr>
            <a:r>
              <a:rPr lang="en-US" sz="2200" dirty="0" smtClean="0"/>
              <a:t>Even if the data collection uses a non-statistical sampling method, section 2 should provide detailed information about the sample selection method.</a:t>
            </a:r>
          </a:p>
          <a:p>
            <a:pPr lvl="1">
              <a:buClr>
                <a:srgbClr val="52B6E8"/>
              </a:buClr>
            </a:pPr>
            <a:endParaRPr lang="en-US" sz="1000" dirty="0" smtClean="0"/>
          </a:p>
          <a:p>
            <a:pPr>
              <a:buClr>
                <a:srgbClr val="52B6E8"/>
              </a:buClr>
            </a:pPr>
            <a:r>
              <a:rPr lang="en-US" sz="2400" dirty="0"/>
              <a:t>Even for data collections using non-statistical sampling, the analysis plan should be discussed in detail.</a:t>
            </a:r>
          </a:p>
          <a:p>
            <a:pPr>
              <a:buClr>
                <a:srgbClr val="52B6E8"/>
              </a:buClr>
            </a:pPr>
            <a:endParaRPr lang="en-US" sz="1100" dirty="0" smtClean="0"/>
          </a:p>
          <a:p>
            <a:pPr>
              <a:buClr>
                <a:srgbClr val="52B6E8"/>
              </a:buClr>
            </a:pPr>
            <a:r>
              <a:rPr lang="en-US" sz="2400" dirty="0" smtClean="0"/>
              <a:t>Section 2 should state if the data collection’s results will not be generalized to the full population and specify how this relates to the requirements of section 2.</a:t>
            </a:r>
          </a:p>
          <a:p>
            <a:pPr lvl="1">
              <a:buClr>
                <a:srgbClr val="52B6E8"/>
              </a:buClr>
            </a:pPr>
            <a:r>
              <a:rPr lang="en-US" sz="2200" dirty="0" smtClean="0"/>
              <a:t>If the data collection isn’t intended to represent or be generalized to the full population, the following issues don’t apply:</a:t>
            </a:r>
          </a:p>
          <a:p>
            <a:pPr lvl="2">
              <a:buClr>
                <a:srgbClr val="52B6E8"/>
              </a:buClr>
            </a:pPr>
            <a:r>
              <a:rPr lang="en-US" sz="1900" dirty="0" smtClean="0"/>
              <a:t>Significant effect sizes,</a:t>
            </a:r>
          </a:p>
          <a:p>
            <a:pPr lvl="2">
              <a:buClr>
                <a:srgbClr val="52B6E8"/>
              </a:buClr>
            </a:pPr>
            <a:r>
              <a:rPr lang="en-US" sz="1900" dirty="0" smtClean="0"/>
              <a:t>Variance estimation, and</a:t>
            </a:r>
          </a:p>
          <a:p>
            <a:pPr lvl="2">
              <a:buClr>
                <a:srgbClr val="52B6E8"/>
              </a:buClr>
            </a:pPr>
            <a:r>
              <a:rPr lang="en-US" sz="1900" dirty="0" smtClean="0"/>
              <a:t>Statistical tests in the analysis plan.</a:t>
            </a:r>
            <a:endParaRPr lang="en-US" sz="1900" dirty="0"/>
          </a:p>
        </p:txBody>
      </p:sp>
      <p:sp>
        <p:nvSpPr>
          <p:cNvPr id="4" name="Slide Number Placeholder 3"/>
          <p:cNvSpPr>
            <a:spLocks noGrp="1"/>
          </p:cNvSpPr>
          <p:nvPr>
            <p:ph type="sldNum" sz="quarter" idx="12"/>
          </p:nvPr>
        </p:nvSpPr>
        <p:spPr/>
        <p:txBody>
          <a:bodyPr/>
          <a:lstStyle/>
          <a:p>
            <a:fld id="{872D8DD0-BB52-4B74-8534-9F15CA5D6604}" type="slidenum">
              <a:rPr lang="en-US" smtClean="0"/>
              <a:t>17</a:t>
            </a:fld>
            <a:endParaRPr lang="en-US"/>
          </a:p>
        </p:txBody>
      </p:sp>
    </p:spTree>
    <p:extLst>
      <p:ext uri="{BB962C8B-B14F-4D97-AF65-F5344CB8AC3E}">
        <p14:creationId xmlns:p14="http://schemas.microsoft.com/office/powerpoint/2010/main" val="51219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Supporting Statement Part B Section 3 Detail</a:t>
            </a:r>
            <a:endParaRPr lang="en-US" b="1" dirty="0">
              <a:solidFill>
                <a:srgbClr val="52B6E8"/>
              </a:solidFill>
            </a:endParaRPr>
          </a:p>
        </p:txBody>
      </p:sp>
      <p:sp>
        <p:nvSpPr>
          <p:cNvPr id="3" name="Content Placeholder 2"/>
          <p:cNvSpPr>
            <a:spLocks noGrp="1"/>
          </p:cNvSpPr>
          <p:nvPr>
            <p:ph idx="1"/>
          </p:nvPr>
        </p:nvSpPr>
        <p:spPr/>
        <p:txBody>
          <a:bodyPr>
            <a:normAutofit/>
          </a:bodyPr>
          <a:lstStyle/>
          <a:p>
            <a:pPr>
              <a:buClr>
                <a:srgbClr val="52B6E8"/>
              </a:buClr>
            </a:pPr>
            <a:r>
              <a:rPr lang="en-US" dirty="0" smtClean="0"/>
              <a:t>Whether or not the data collection results will be generalized to the full population, section 3 should address response rates.</a:t>
            </a:r>
          </a:p>
          <a:p>
            <a:pPr>
              <a:buClr>
                <a:srgbClr val="52B6E8"/>
              </a:buClr>
            </a:pPr>
            <a:r>
              <a:rPr lang="en-US" dirty="0" smtClean="0"/>
              <a:t>The discussion in section 3 should include:</a:t>
            </a:r>
          </a:p>
          <a:p>
            <a:pPr lvl="1">
              <a:buClr>
                <a:srgbClr val="52B6E8"/>
              </a:buClr>
            </a:pPr>
            <a:r>
              <a:rPr lang="en-US" dirty="0" smtClean="0"/>
              <a:t>Plans for maximizing response rates (including incentives),</a:t>
            </a:r>
          </a:p>
          <a:p>
            <a:pPr lvl="1">
              <a:buClr>
                <a:srgbClr val="52B6E8"/>
              </a:buClr>
            </a:pPr>
            <a:r>
              <a:rPr lang="en-US" dirty="0" smtClean="0"/>
              <a:t>Non-response bias analysis,</a:t>
            </a:r>
          </a:p>
          <a:p>
            <a:pPr lvl="1">
              <a:buClr>
                <a:srgbClr val="52B6E8"/>
              </a:buClr>
            </a:pPr>
            <a:r>
              <a:rPr lang="en-US" dirty="0" smtClean="0"/>
              <a:t>Plans for non-response weights, and </a:t>
            </a:r>
          </a:p>
          <a:p>
            <a:pPr lvl="1">
              <a:buClr>
                <a:srgbClr val="52B6E8"/>
              </a:buClr>
            </a:pPr>
            <a:r>
              <a:rPr lang="en-US" dirty="0" smtClean="0"/>
              <a:t>Other procedures (such as imputation) to address non-response.</a:t>
            </a:r>
          </a:p>
          <a:p>
            <a:pPr marL="342900" lvl="1">
              <a:buClr>
                <a:srgbClr val="52B6E8"/>
              </a:buClr>
            </a:pPr>
            <a:r>
              <a:rPr lang="en-US" dirty="0" smtClean="0"/>
              <a:t>The latter two issues would not be applicable for data collections whose results will not be generalized to the full population.</a:t>
            </a:r>
          </a:p>
          <a:p>
            <a:pPr lvl="1">
              <a:buClr>
                <a:srgbClr val="52B6E8"/>
              </a:buClr>
            </a:pPr>
            <a:endParaRPr lang="en-US" sz="1000" dirty="0" smtClean="0"/>
          </a:p>
          <a:p>
            <a:pPr>
              <a:buClr>
                <a:srgbClr val="52B6E8"/>
              </a:buClr>
            </a:pPr>
            <a:r>
              <a:rPr lang="en-US" dirty="0" smtClean="0"/>
              <a:t>Section 3 should also discuss whether the data collection will accurately and reliably measure the issues of interest.</a:t>
            </a:r>
          </a:p>
        </p:txBody>
      </p:sp>
      <p:sp>
        <p:nvSpPr>
          <p:cNvPr id="4" name="Slide Number Placeholder 3"/>
          <p:cNvSpPr>
            <a:spLocks noGrp="1"/>
          </p:cNvSpPr>
          <p:nvPr>
            <p:ph type="sldNum" sz="quarter" idx="12"/>
          </p:nvPr>
        </p:nvSpPr>
        <p:spPr/>
        <p:txBody>
          <a:bodyPr/>
          <a:lstStyle/>
          <a:p>
            <a:fld id="{872D8DD0-BB52-4B74-8534-9F15CA5D6604}" type="slidenum">
              <a:rPr lang="en-US" smtClean="0"/>
              <a:t>18</a:t>
            </a:fld>
            <a:endParaRPr lang="en-US"/>
          </a:p>
        </p:txBody>
      </p:sp>
    </p:spTree>
    <p:extLst>
      <p:ext uri="{BB962C8B-B14F-4D97-AF65-F5344CB8AC3E}">
        <p14:creationId xmlns:p14="http://schemas.microsoft.com/office/powerpoint/2010/main" val="2137805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Supporting Statement Part B Section 4 Detail</a:t>
            </a:r>
            <a:endParaRPr lang="en-US" b="1" dirty="0">
              <a:solidFill>
                <a:srgbClr val="52B6E8"/>
              </a:solidFill>
            </a:endParaRPr>
          </a:p>
        </p:txBody>
      </p:sp>
      <p:sp>
        <p:nvSpPr>
          <p:cNvPr id="3" name="Content Placeholder 2"/>
          <p:cNvSpPr>
            <a:spLocks noGrp="1"/>
          </p:cNvSpPr>
          <p:nvPr>
            <p:ph idx="1"/>
          </p:nvPr>
        </p:nvSpPr>
        <p:spPr/>
        <p:txBody>
          <a:bodyPr/>
          <a:lstStyle/>
          <a:p>
            <a:pPr>
              <a:buClr>
                <a:srgbClr val="52B6E8"/>
              </a:buClr>
            </a:pPr>
            <a:r>
              <a:rPr lang="en-US" dirty="0" smtClean="0"/>
              <a:t>Section 4 should discuss:</a:t>
            </a:r>
          </a:p>
          <a:p>
            <a:pPr lvl="1">
              <a:buClr>
                <a:srgbClr val="52B6E8"/>
              </a:buClr>
            </a:pPr>
            <a:r>
              <a:rPr lang="en-US" dirty="0"/>
              <a:t>W</a:t>
            </a:r>
            <a:r>
              <a:rPr lang="en-US" dirty="0" smtClean="0"/>
              <a:t>hat kinds of tests of the data collection instrument and process will be conducted, </a:t>
            </a:r>
          </a:p>
          <a:p>
            <a:pPr lvl="1">
              <a:buClr>
                <a:srgbClr val="52B6E8"/>
              </a:buClr>
            </a:pPr>
            <a:r>
              <a:rPr lang="en-US" dirty="0" smtClean="0"/>
              <a:t>For what the results of the tests will be used, and</a:t>
            </a:r>
          </a:p>
          <a:p>
            <a:pPr lvl="1">
              <a:buClr>
                <a:srgbClr val="52B6E8"/>
              </a:buClr>
            </a:pPr>
            <a:r>
              <a:rPr lang="en-US" dirty="0" smtClean="0"/>
              <a:t>If the tests have already been conducted, what were the results and how were they used.</a:t>
            </a:r>
          </a:p>
          <a:p>
            <a:pPr lvl="1">
              <a:buClr>
                <a:srgbClr val="52B6E8"/>
              </a:buClr>
            </a:pPr>
            <a:endParaRPr lang="en-US" sz="1000" dirty="0" smtClean="0"/>
          </a:p>
          <a:p>
            <a:pPr>
              <a:buClr>
                <a:srgbClr val="52B6E8"/>
              </a:buClr>
            </a:pPr>
            <a:r>
              <a:rPr lang="en-US" dirty="0" smtClean="0"/>
              <a:t>If the tests of procedures will involve 10 or more people, the tests will require their own PRA approval.</a:t>
            </a:r>
            <a:endParaRPr lang="en-US" dirty="0"/>
          </a:p>
        </p:txBody>
      </p:sp>
      <p:sp>
        <p:nvSpPr>
          <p:cNvPr id="4" name="Slide Number Placeholder 3"/>
          <p:cNvSpPr>
            <a:spLocks noGrp="1"/>
          </p:cNvSpPr>
          <p:nvPr>
            <p:ph type="sldNum" sz="quarter" idx="12"/>
          </p:nvPr>
        </p:nvSpPr>
        <p:spPr/>
        <p:txBody>
          <a:bodyPr/>
          <a:lstStyle/>
          <a:p>
            <a:fld id="{872D8DD0-BB52-4B74-8534-9F15CA5D6604}" type="slidenum">
              <a:rPr lang="en-US" smtClean="0"/>
              <a:t>19</a:t>
            </a:fld>
            <a:endParaRPr lang="en-US"/>
          </a:p>
        </p:txBody>
      </p:sp>
    </p:spTree>
    <p:extLst>
      <p:ext uri="{BB962C8B-B14F-4D97-AF65-F5344CB8AC3E}">
        <p14:creationId xmlns:p14="http://schemas.microsoft.com/office/powerpoint/2010/main" val="1068331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Objectives of the workshop</a:t>
            </a:r>
            <a:endParaRPr lang="en-US" b="1" dirty="0">
              <a:solidFill>
                <a:srgbClr val="52B6E8"/>
              </a:solidFill>
            </a:endParaRPr>
          </a:p>
        </p:txBody>
      </p:sp>
      <p:sp>
        <p:nvSpPr>
          <p:cNvPr id="3" name="Content Placeholder 2"/>
          <p:cNvSpPr>
            <a:spLocks noGrp="1"/>
          </p:cNvSpPr>
          <p:nvPr>
            <p:ph idx="1"/>
          </p:nvPr>
        </p:nvSpPr>
        <p:spPr/>
        <p:txBody>
          <a:bodyPr/>
          <a:lstStyle/>
          <a:p>
            <a:pPr>
              <a:buClr>
                <a:srgbClr val="52B6E8"/>
              </a:buClr>
            </a:pPr>
            <a:r>
              <a:rPr lang="en-US" dirty="0" smtClean="0"/>
              <a:t>To provide an overview of the general Paperwork Reduction Act process, including:</a:t>
            </a:r>
            <a:endParaRPr lang="en-US" dirty="0"/>
          </a:p>
          <a:p>
            <a:pPr lvl="1">
              <a:buClr>
                <a:srgbClr val="52B6E8"/>
              </a:buClr>
            </a:pPr>
            <a:r>
              <a:rPr lang="en-US" dirty="0" smtClean="0"/>
              <a:t>When approval is required,</a:t>
            </a:r>
          </a:p>
          <a:p>
            <a:pPr lvl="1">
              <a:buClr>
                <a:srgbClr val="52B6E8"/>
              </a:buClr>
            </a:pPr>
            <a:r>
              <a:rPr lang="en-US" dirty="0" smtClean="0"/>
              <a:t>The expected timeline for approval,</a:t>
            </a:r>
          </a:p>
          <a:p>
            <a:pPr lvl="1">
              <a:buClr>
                <a:srgbClr val="52B6E8"/>
              </a:buClr>
            </a:pPr>
            <a:r>
              <a:rPr lang="en-US" dirty="0" smtClean="0"/>
              <a:t>Required documents, and</a:t>
            </a:r>
          </a:p>
          <a:p>
            <a:pPr lvl="1">
              <a:buClr>
                <a:srgbClr val="52B6E8"/>
              </a:buClr>
            </a:pPr>
            <a:r>
              <a:rPr lang="en-US" dirty="0" smtClean="0"/>
              <a:t>Internal review requirements.</a:t>
            </a:r>
          </a:p>
          <a:p>
            <a:pPr marL="114300" indent="0">
              <a:buNone/>
            </a:pPr>
            <a:endParaRPr lang="en-US" sz="1100" dirty="0" smtClean="0"/>
          </a:p>
          <a:p>
            <a:pPr>
              <a:buClr>
                <a:srgbClr val="52B6E8"/>
              </a:buClr>
            </a:pPr>
            <a:r>
              <a:rPr lang="en-US" dirty="0" smtClean="0"/>
              <a:t>To review in detail the requirements of the “Supporting Statement for Part B Statistical Methods”.</a:t>
            </a:r>
            <a:endParaRPr lang="en-US" dirty="0"/>
          </a:p>
        </p:txBody>
      </p:sp>
      <p:sp>
        <p:nvSpPr>
          <p:cNvPr id="4" name="Slide Number Placeholder 3"/>
          <p:cNvSpPr>
            <a:spLocks noGrp="1"/>
          </p:cNvSpPr>
          <p:nvPr>
            <p:ph type="sldNum" sz="quarter" idx="12"/>
          </p:nvPr>
        </p:nvSpPr>
        <p:spPr/>
        <p:txBody>
          <a:bodyPr/>
          <a:lstStyle/>
          <a:p>
            <a:fld id="{872D8DD0-BB52-4B74-8534-9F15CA5D6604}" type="slidenum">
              <a:rPr lang="en-US" smtClean="0"/>
              <a:t>2</a:t>
            </a:fld>
            <a:endParaRPr lang="en-US"/>
          </a:p>
        </p:txBody>
      </p:sp>
    </p:spTree>
    <p:extLst>
      <p:ext uri="{BB962C8B-B14F-4D97-AF65-F5344CB8AC3E}">
        <p14:creationId xmlns:p14="http://schemas.microsoft.com/office/powerpoint/2010/main" val="2168318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What is a PRA?</a:t>
            </a:r>
            <a:endParaRPr lang="en-US" b="1" dirty="0">
              <a:solidFill>
                <a:srgbClr val="52B6E8"/>
              </a:solidFill>
            </a:endParaRPr>
          </a:p>
        </p:txBody>
      </p:sp>
      <p:sp>
        <p:nvSpPr>
          <p:cNvPr id="3" name="Content Placeholder 2"/>
          <p:cNvSpPr>
            <a:spLocks noGrp="1"/>
          </p:cNvSpPr>
          <p:nvPr>
            <p:ph idx="1"/>
          </p:nvPr>
        </p:nvSpPr>
        <p:spPr>
          <a:xfrm>
            <a:off x="228600" y="1600200"/>
            <a:ext cx="7620000" cy="1371600"/>
          </a:xfrm>
        </p:spPr>
        <p:txBody>
          <a:bodyPr>
            <a:normAutofit lnSpcReduction="10000"/>
          </a:bodyPr>
          <a:lstStyle/>
          <a:p>
            <a:pPr marL="114300" lvl="1" indent="0">
              <a:buClr>
                <a:srgbClr val="52B6E8"/>
              </a:buClr>
              <a:buNone/>
            </a:pPr>
            <a:r>
              <a:rPr lang="en-US" sz="2200" b="1" dirty="0">
                <a:solidFill>
                  <a:srgbClr val="52B6E8"/>
                </a:solidFill>
                <a:latin typeface="+mj-lt"/>
              </a:rPr>
              <a:t>Paperwork Reduction Act submission (PRA)</a:t>
            </a:r>
          </a:p>
          <a:p>
            <a:pPr marL="411480" lvl="1" indent="0">
              <a:buNone/>
            </a:pPr>
            <a:r>
              <a:rPr lang="en-US" dirty="0" smtClean="0"/>
              <a:t>Also known as Information Collection Request (ICR) and OMB Clearance </a:t>
            </a:r>
            <a:r>
              <a:rPr lang="en-US" dirty="0"/>
              <a:t>P</a:t>
            </a:r>
            <a:r>
              <a:rPr lang="en-US" dirty="0" smtClean="0"/>
              <a:t>ackage describes the </a:t>
            </a:r>
            <a:r>
              <a:rPr lang="en-US" dirty="0"/>
              <a:t>information collection requirements imposed on the public </a:t>
            </a:r>
            <a:r>
              <a:rPr lang="en-US" dirty="0" smtClean="0"/>
              <a:t>by a Federal agency.</a:t>
            </a:r>
          </a:p>
          <a:p>
            <a:pPr marL="411480" lvl="1" indent="0">
              <a:buNone/>
            </a:pPr>
            <a:endParaRPr lang="en-US" dirty="0"/>
          </a:p>
          <a:p>
            <a:endParaRPr lang="en-US" dirty="0"/>
          </a:p>
          <a:p>
            <a:pPr lvl="1"/>
            <a:endParaRPr lang="en-US" dirty="0" smtClean="0"/>
          </a:p>
          <a:p>
            <a:pPr lvl="1"/>
            <a:endParaRPr lang="en-US" dirty="0" smtClean="0"/>
          </a:p>
          <a:p>
            <a:pPr lvl="1"/>
            <a:endParaRPr lang="en-US" dirty="0"/>
          </a:p>
        </p:txBody>
      </p:sp>
      <p:sp>
        <p:nvSpPr>
          <p:cNvPr id="4" name="TextBox 3"/>
          <p:cNvSpPr txBox="1"/>
          <p:nvPr/>
        </p:nvSpPr>
        <p:spPr>
          <a:xfrm>
            <a:off x="238125" y="2971800"/>
            <a:ext cx="8001000" cy="2671501"/>
          </a:xfrm>
          <a:prstGeom prst="rect">
            <a:avLst/>
          </a:prstGeom>
          <a:noFill/>
        </p:spPr>
        <p:txBody>
          <a:bodyPr wrap="square" rtlCol="0">
            <a:spAutoFit/>
          </a:bodyPr>
          <a:lstStyle/>
          <a:p>
            <a:pPr marL="114300" lvl="1">
              <a:lnSpc>
                <a:spcPct val="80000"/>
              </a:lnSpc>
              <a:spcBef>
                <a:spcPct val="20000"/>
              </a:spcBef>
              <a:buClr>
                <a:srgbClr val="52B6E8"/>
              </a:buClr>
            </a:pPr>
            <a:r>
              <a:rPr lang="en-US" sz="2200" b="1" dirty="0" smtClean="0">
                <a:solidFill>
                  <a:srgbClr val="52B6E8"/>
                </a:solidFill>
                <a:latin typeface="+mj-lt"/>
              </a:rPr>
              <a:t>Purpose of PRA</a:t>
            </a:r>
            <a:endParaRPr lang="en-US" sz="2200" b="1" dirty="0">
              <a:solidFill>
                <a:srgbClr val="52B6E8"/>
              </a:solidFill>
              <a:latin typeface="+mj-lt"/>
            </a:endParaRPr>
          </a:p>
          <a:p>
            <a:pPr marL="640080" lvl="1" indent="-228600">
              <a:lnSpc>
                <a:spcPct val="80000"/>
              </a:lnSpc>
              <a:spcBef>
                <a:spcPct val="20000"/>
              </a:spcBef>
              <a:buClr>
                <a:srgbClr val="52B6E8"/>
              </a:buClr>
              <a:buFont typeface="Arial" pitchFamily="34" charset="0"/>
              <a:buChar char="•"/>
            </a:pPr>
            <a:r>
              <a:rPr lang="en-US" sz="2000" dirty="0"/>
              <a:t>B</a:t>
            </a:r>
            <a:r>
              <a:rPr lang="en-US" sz="2000" dirty="0" smtClean="0"/>
              <a:t>alance </a:t>
            </a:r>
            <a:r>
              <a:rPr lang="en-US" sz="2000" dirty="0"/>
              <a:t>between necessary collection and imposing unjustified costs on </a:t>
            </a:r>
            <a:r>
              <a:rPr lang="en-US" sz="2000" dirty="0" smtClean="0"/>
              <a:t>the public,</a:t>
            </a:r>
            <a:endParaRPr lang="en-US" sz="2000" dirty="0"/>
          </a:p>
          <a:p>
            <a:pPr marL="640080" lvl="1" indent="-228600">
              <a:lnSpc>
                <a:spcPct val="80000"/>
              </a:lnSpc>
              <a:spcBef>
                <a:spcPct val="20000"/>
              </a:spcBef>
              <a:buClr>
                <a:srgbClr val="52B6E8"/>
              </a:buClr>
              <a:buFont typeface="Arial" pitchFamily="34" charset="0"/>
              <a:buChar char="•"/>
            </a:pPr>
            <a:r>
              <a:rPr lang="en-US" sz="2000" dirty="0"/>
              <a:t>Maximize the utility of information </a:t>
            </a:r>
            <a:r>
              <a:rPr lang="en-US" sz="2000" dirty="0" smtClean="0"/>
              <a:t>collected, and</a:t>
            </a:r>
            <a:endParaRPr lang="en-US" sz="2000" dirty="0"/>
          </a:p>
          <a:p>
            <a:pPr marL="640080" lvl="1" indent="-228600">
              <a:lnSpc>
                <a:spcPct val="80000"/>
              </a:lnSpc>
              <a:spcBef>
                <a:spcPct val="20000"/>
              </a:spcBef>
              <a:buClr>
                <a:srgbClr val="52B6E8"/>
              </a:buClr>
              <a:buFont typeface="Arial" pitchFamily="34" charset="0"/>
              <a:buChar char="•"/>
            </a:pPr>
            <a:r>
              <a:rPr lang="en-US" sz="2000" dirty="0"/>
              <a:t>Improve the quality and use of Federal </a:t>
            </a:r>
            <a:r>
              <a:rPr lang="en-US" sz="2000" dirty="0" smtClean="0"/>
              <a:t>information.</a:t>
            </a:r>
            <a:endParaRPr lang="en-US" sz="2000" dirty="0"/>
          </a:p>
          <a:p>
            <a:pPr marL="114300" lvl="1" indent="0">
              <a:buClr>
                <a:srgbClr val="52B6E8"/>
              </a:buClr>
              <a:buNone/>
            </a:pPr>
            <a:endParaRPr lang="en-US" sz="1000" b="1" dirty="0" smtClean="0">
              <a:solidFill>
                <a:srgbClr val="52B6E8"/>
              </a:solidFill>
              <a:latin typeface="+mj-lt"/>
            </a:endParaRPr>
          </a:p>
          <a:p>
            <a:pPr marL="114300" lvl="1" indent="0">
              <a:lnSpc>
                <a:spcPct val="80000"/>
              </a:lnSpc>
              <a:spcBef>
                <a:spcPct val="20000"/>
              </a:spcBef>
              <a:buClr>
                <a:srgbClr val="52B6E8"/>
              </a:buClr>
              <a:buNone/>
            </a:pPr>
            <a:r>
              <a:rPr lang="en-US" sz="2200" b="1" dirty="0">
                <a:solidFill>
                  <a:srgbClr val="52B6E8"/>
                </a:solidFill>
                <a:latin typeface="+mj-lt"/>
              </a:rPr>
              <a:t>OMB, OIRA (Office of Information and Regulatory Affairs)</a:t>
            </a:r>
          </a:p>
          <a:p>
            <a:pPr marL="640080" lvl="1" indent="-228600">
              <a:lnSpc>
                <a:spcPct val="80000"/>
              </a:lnSpc>
              <a:spcBef>
                <a:spcPct val="20000"/>
              </a:spcBef>
              <a:buClr>
                <a:srgbClr val="52B6E8"/>
              </a:buClr>
              <a:buFont typeface="Arial" pitchFamily="34" charset="0"/>
              <a:buChar char="•"/>
            </a:pPr>
            <a:r>
              <a:rPr lang="en-US" sz="2000" dirty="0"/>
              <a:t>Evaluates whether the collection meets these purposes, and approves data collections.</a:t>
            </a:r>
          </a:p>
        </p:txBody>
      </p:sp>
      <p:sp>
        <p:nvSpPr>
          <p:cNvPr id="5" name="Slide Number Placeholder 4"/>
          <p:cNvSpPr>
            <a:spLocks noGrp="1"/>
          </p:cNvSpPr>
          <p:nvPr>
            <p:ph type="sldNum" sz="quarter" idx="12"/>
          </p:nvPr>
        </p:nvSpPr>
        <p:spPr/>
        <p:txBody>
          <a:bodyPr/>
          <a:lstStyle/>
          <a:p>
            <a:fld id="{872D8DD0-BB52-4B74-8534-9F15CA5D6604}" type="slidenum">
              <a:rPr lang="en-US" smtClean="0"/>
              <a:t>3</a:t>
            </a:fld>
            <a:endParaRPr lang="en-US"/>
          </a:p>
        </p:txBody>
      </p:sp>
    </p:spTree>
    <p:extLst>
      <p:ext uri="{BB962C8B-B14F-4D97-AF65-F5344CB8AC3E}">
        <p14:creationId xmlns:p14="http://schemas.microsoft.com/office/powerpoint/2010/main" val="3113687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When is a PRA required?</a:t>
            </a:r>
            <a:endParaRPr lang="en-US" b="1" dirty="0">
              <a:solidFill>
                <a:srgbClr val="52B6E8"/>
              </a:solidFill>
            </a:endParaRPr>
          </a:p>
        </p:txBody>
      </p:sp>
      <p:sp>
        <p:nvSpPr>
          <p:cNvPr id="3" name="Content Placeholder 2"/>
          <p:cNvSpPr>
            <a:spLocks noGrp="1"/>
          </p:cNvSpPr>
          <p:nvPr>
            <p:ph idx="1"/>
          </p:nvPr>
        </p:nvSpPr>
        <p:spPr/>
        <p:txBody>
          <a:bodyPr>
            <a:normAutofit/>
          </a:bodyPr>
          <a:lstStyle/>
          <a:p>
            <a:pPr marL="114300" lvl="1" indent="0">
              <a:lnSpc>
                <a:spcPct val="90000"/>
              </a:lnSpc>
              <a:buClr>
                <a:srgbClr val="52B6E8"/>
              </a:buClr>
              <a:buNone/>
            </a:pPr>
            <a:r>
              <a:rPr lang="en-US" sz="2200" b="1" dirty="0" smtClean="0">
                <a:solidFill>
                  <a:srgbClr val="52B6E8"/>
                </a:solidFill>
                <a:latin typeface="+mj-lt"/>
              </a:rPr>
              <a:t>Approval for an information collection from the public is required when:</a:t>
            </a:r>
            <a:endParaRPr lang="en-US" sz="2200" b="1" dirty="0">
              <a:solidFill>
                <a:srgbClr val="52B6E8"/>
              </a:solidFill>
              <a:latin typeface="+mj-lt"/>
            </a:endParaRPr>
          </a:p>
          <a:p>
            <a:pPr lvl="1">
              <a:buClr>
                <a:srgbClr val="52B6E8"/>
              </a:buClr>
            </a:pPr>
            <a:r>
              <a:rPr lang="en-US" i="1" dirty="0" smtClean="0"/>
              <a:t>Identical</a:t>
            </a:r>
            <a:r>
              <a:rPr lang="en-US" dirty="0" smtClean="0"/>
              <a:t> questions or reporting requirements are posed to ten </a:t>
            </a:r>
            <a:r>
              <a:rPr lang="en-US" dirty="0"/>
              <a:t>or more </a:t>
            </a:r>
            <a:r>
              <a:rPr lang="en-US" dirty="0" smtClean="0"/>
              <a:t>persons or organizations (</a:t>
            </a:r>
            <a:r>
              <a:rPr lang="en-US" dirty="0"/>
              <a:t>within any 12 month </a:t>
            </a:r>
            <a:r>
              <a:rPr lang="en-US" dirty="0" smtClean="0"/>
              <a:t>period).</a:t>
            </a:r>
          </a:p>
          <a:p>
            <a:pPr lvl="1">
              <a:buClr>
                <a:srgbClr val="52B6E8"/>
              </a:buClr>
            </a:pPr>
            <a:endParaRPr lang="en-US" sz="1000" b="1" dirty="0">
              <a:solidFill>
                <a:srgbClr val="52B6E8"/>
              </a:solidFill>
              <a:latin typeface="+mj-lt"/>
            </a:endParaRPr>
          </a:p>
          <a:p>
            <a:pPr lvl="1">
              <a:buClr>
                <a:srgbClr val="52B6E8"/>
              </a:buClr>
            </a:pPr>
            <a:r>
              <a:rPr lang="en-US" dirty="0" smtClean="0"/>
              <a:t>This includes voluntary collections, </a:t>
            </a:r>
            <a:r>
              <a:rPr lang="en-US" dirty="0"/>
              <a:t>mandatory </a:t>
            </a:r>
            <a:r>
              <a:rPr lang="en-US" dirty="0" smtClean="0"/>
              <a:t>collections, </a:t>
            </a:r>
            <a:r>
              <a:rPr lang="en-US" dirty="0"/>
              <a:t>and collections required to obtain a Federal benefit (e.g., a job, a grant, a contract</a:t>
            </a:r>
            <a:r>
              <a:rPr lang="en-US" dirty="0" smtClean="0"/>
              <a:t>).</a:t>
            </a:r>
          </a:p>
          <a:p>
            <a:pPr lvl="1">
              <a:buClr>
                <a:srgbClr val="52B6E8"/>
              </a:buClr>
            </a:pPr>
            <a:endParaRPr lang="en-US" sz="1000" dirty="0" smtClean="0"/>
          </a:p>
          <a:p>
            <a:pPr lvl="1">
              <a:buClr>
                <a:srgbClr val="52B6E8"/>
              </a:buClr>
            </a:pPr>
            <a:r>
              <a:rPr lang="en-US" dirty="0" smtClean="0"/>
              <a:t>Including numerical</a:t>
            </a:r>
            <a:r>
              <a:rPr lang="en-US" dirty="0"/>
              <a:t>, graphic, or narrative </a:t>
            </a:r>
            <a:r>
              <a:rPr lang="en-US" dirty="0" smtClean="0"/>
              <a:t>information collected through oral, paper, electronic, or other modes.</a:t>
            </a:r>
          </a:p>
        </p:txBody>
      </p:sp>
      <p:sp>
        <p:nvSpPr>
          <p:cNvPr id="4" name="Slide Number Placeholder 3"/>
          <p:cNvSpPr>
            <a:spLocks noGrp="1"/>
          </p:cNvSpPr>
          <p:nvPr>
            <p:ph type="sldNum" sz="quarter" idx="12"/>
          </p:nvPr>
        </p:nvSpPr>
        <p:spPr/>
        <p:txBody>
          <a:bodyPr/>
          <a:lstStyle/>
          <a:p>
            <a:fld id="{872D8DD0-BB52-4B74-8534-9F15CA5D6604}" type="slidenum">
              <a:rPr lang="en-US" smtClean="0"/>
              <a:t>4</a:t>
            </a:fld>
            <a:endParaRPr lang="en-US"/>
          </a:p>
        </p:txBody>
      </p:sp>
    </p:spTree>
    <p:extLst>
      <p:ext uri="{BB962C8B-B14F-4D97-AF65-F5344CB8AC3E}">
        <p14:creationId xmlns:p14="http://schemas.microsoft.com/office/powerpoint/2010/main" val="1830186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When is a PRA not required?</a:t>
            </a:r>
            <a:endParaRPr lang="en-US" b="1" dirty="0">
              <a:solidFill>
                <a:srgbClr val="52B6E8"/>
              </a:solidFill>
            </a:endParaRPr>
          </a:p>
        </p:txBody>
      </p:sp>
      <p:sp>
        <p:nvSpPr>
          <p:cNvPr id="3" name="Content Placeholder 2"/>
          <p:cNvSpPr>
            <a:spLocks noGrp="1"/>
          </p:cNvSpPr>
          <p:nvPr>
            <p:ph idx="1"/>
          </p:nvPr>
        </p:nvSpPr>
        <p:spPr>
          <a:xfrm>
            <a:off x="457200" y="1447800"/>
            <a:ext cx="7620000" cy="4953000"/>
          </a:xfrm>
        </p:spPr>
        <p:txBody>
          <a:bodyPr>
            <a:normAutofit fontScale="70000" lnSpcReduction="20000"/>
          </a:bodyPr>
          <a:lstStyle/>
          <a:p>
            <a:pPr marL="114300" lvl="1" indent="0">
              <a:lnSpc>
                <a:spcPct val="110000"/>
              </a:lnSpc>
              <a:buClr>
                <a:srgbClr val="52B6E8"/>
              </a:buClr>
              <a:buNone/>
            </a:pPr>
            <a:r>
              <a:rPr lang="en-US" sz="3100" b="1" dirty="0">
                <a:solidFill>
                  <a:srgbClr val="52B6E8"/>
                </a:solidFill>
                <a:latin typeface="+mj-lt"/>
              </a:rPr>
              <a:t>When </a:t>
            </a:r>
            <a:r>
              <a:rPr lang="en-US" sz="3100" b="1" dirty="0" smtClean="0">
                <a:solidFill>
                  <a:srgbClr val="52B6E8"/>
                </a:solidFill>
                <a:latin typeface="+mj-lt"/>
              </a:rPr>
              <a:t>the collection is “not </a:t>
            </a:r>
            <a:r>
              <a:rPr lang="en-US" sz="3100" b="1" dirty="0">
                <a:solidFill>
                  <a:srgbClr val="52B6E8"/>
                </a:solidFill>
                <a:latin typeface="+mj-lt"/>
              </a:rPr>
              <a:t>information</a:t>
            </a:r>
            <a:r>
              <a:rPr lang="en-US" sz="3100" b="1" dirty="0" smtClean="0">
                <a:solidFill>
                  <a:srgbClr val="52B6E8"/>
                </a:solidFill>
                <a:latin typeface="+mj-lt"/>
              </a:rPr>
              <a:t>”, such as:</a:t>
            </a:r>
            <a:endParaRPr lang="en-US" sz="3100" b="1" dirty="0">
              <a:solidFill>
                <a:srgbClr val="52B6E8"/>
              </a:solidFill>
              <a:latin typeface="+mj-lt"/>
            </a:endParaRPr>
          </a:p>
          <a:p>
            <a:pPr lvl="1">
              <a:buClr>
                <a:srgbClr val="52B6E8"/>
              </a:buClr>
            </a:pPr>
            <a:r>
              <a:rPr lang="en-US" sz="2900" dirty="0"/>
              <a:t>T</a:t>
            </a:r>
            <a:r>
              <a:rPr lang="en-US" sz="2900" dirty="0" smtClean="0"/>
              <a:t>ests </a:t>
            </a:r>
            <a:r>
              <a:rPr lang="en-US" sz="2900" dirty="0"/>
              <a:t>of the aptitude, abilities, or knowledge of persons; and </a:t>
            </a:r>
          </a:p>
          <a:p>
            <a:pPr lvl="1">
              <a:buClr>
                <a:srgbClr val="52B6E8"/>
              </a:buClr>
            </a:pPr>
            <a:r>
              <a:rPr lang="en-US" sz="2900" dirty="0"/>
              <a:t>F</a:t>
            </a:r>
            <a:r>
              <a:rPr lang="en-US" sz="2900" dirty="0" smtClean="0"/>
              <a:t>acts </a:t>
            </a:r>
            <a:r>
              <a:rPr lang="en-US" sz="2900" dirty="0"/>
              <a:t>or opinions that </a:t>
            </a:r>
            <a:r>
              <a:rPr lang="en-US" sz="2900" dirty="0" smtClean="0"/>
              <a:t>are addressed to a single person, or obtained via public </a:t>
            </a:r>
            <a:r>
              <a:rPr lang="en-US" sz="2900" dirty="0"/>
              <a:t>hearings or </a:t>
            </a:r>
            <a:r>
              <a:rPr lang="en-US" sz="2900" dirty="0" smtClean="0"/>
              <a:t>meetings or direct </a:t>
            </a:r>
            <a:r>
              <a:rPr lang="en-US" sz="2900" dirty="0"/>
              <a:t>observation by the </a:t>
            </a:r>
            <a:r>
              <a:rPr lang="en-US" sz="2900" dirty="0" smtClean="0"/>
              <a:t>agency. </a:t>
            </a:r>
          </a:p>
          <a:p>
            <a:pPr lvl="1">
              <a:buClr>
                <a:srgbClr val="52B6E8"/>
              </a:buClr>
            </a:pPr>
            <a:endParaRPr lang="en-US" sz="2900" dirty="0" smtClean="0"/>
          </a:p>
          <a:p>
            <a:pPr marL="114300" lvl="1" indent="0">
              <a:lnSpc>
                <a:spcPct val="110000"/>
              </a:lnSpc>
              <a:buClr>
                <a:srgbClr val="52B6E8"/>
              </a:buClr>
              <a:buNone/>
            </a:pPr>
            <a:r>
              <a:rPr lang="en-US" sz="3000" b="1" dirty="0">
                <a:solidFill>
                  <a:srgbClr val="52B6E8"/>
                </a:solidFill>
                <a:latin typeface="+mj-lt"/>
              </a:rPr>
              <a:t>Certain types of information </a:t>
            </a:r>
            <a:r>
              <a:rPr lang="en-US" sz="3000" b="1" dirty="0" smtClean="0">
                <a:solidFill>
                  <a:srgbClr val="52B6E8"/>
                </a:solidFill>
                <a:latin typeface="+mj-lt"/>
              </a:rPr>
              <a:t>collections:</a:t>
            </a:r>
            <a:endParaRPr lang="en-US" sz="3000" b="1" dirty="0">
              <a:solidFill>
                <a:srgbClr val="52B6E8"/>
              </a:solidFill>
              <a:latin typeface="+mj-lt"/>
            </a:endParaRPr>
          </a:p>
          <a:p>
            <a:pPr lvl="1">
              <a:buClr>
                <a:srgbClr val="52B6E8"/>
              </a:buClr>
            </a:pPr>
            <a:r>
              <a:rPr lang="en-US" sz="2900" dirty="0"/>
              <a:t>Federal criminal investigation or </a:t>
            </a:r>
            <a:r>
              <a:rPr lang="en-US" sz="2900" dirty="0" smtClean="0"/>
              <a:t>prosecution,</a:t>
            </a:r>
            <a:endParaRPr lang="en-US" sz="2900" dirty="0"/>
          </a:p>
          <a:p>
            <a:pPr lvl="1">
              <a:buClr>
                <a:srgbClr val="52B6E8"/>
              </a:buClr>
            </a:pPr>
            <a:r>
              <a:rPr lang="en-US" sz="2900" dirty="0" smtClean="0"/>
              <a:t>Civil </a:t>
            </a:r>
            <a:r>
              <a:rPr lang="en-US" sz="2900" dirty="0"/>
              <a:t>action to which the United States is a </a:t>
            </a:r>
            <a:r>
              <a:rPr lang="en-US" sz="2900" dirty="0" smtClean="0"/>
              <a:t>party,</a:t>
            </a:r>
            <a:endParaRPr lang="en-US" sz="2900" dirty="0"/>
          </a:p>
          <a:p>
            <a:pPr lvl="1">
              <a:buClr>
                <a:srgbClr val="52B6E8"/>
              </a:buClr>
            </a:pPr>
            <a:r>
              <a:rPr lang="en-US" sz="2900" dirty="0" smtClean="0"/>
              <a:t>Intelligence activities,</a:t>
            </a:r>
            <a:endParaRPr lang="en-US" sz="2900" dirty="0"/>
          </a:p>
          <a:p>
            <a:pPr lvl="1">
              <a:buClr>
                <a:srgbClr val="52B6E8"/>
              </a:buClr>
            </a:pPr>
            <a:r>
              <a:rPr lang="en-US" sz="2900" b="1" dirty="0"/>
              <a:t>C</a:t>
            </a:r>
            <a:r>
              <a:rPr lang="en-US" sz="2900" b="1" dirty="0" smtClean="0"/>
              <a:t>ollections </a:t>
            </a:r>
            <a:r>
              <a:rPr lang="en-US" sz="2900" b="1" dirty="0"/>
              <a:t>from </a:t>
            </a:r>
            <a:r>
              <a:rPr lang="en-US" sz="2900" b="1" dirty="0" smtClean="0"/>
              <a:t>Federal agencies or employees </a:t>
            </a:r>
            <a:r>
              <a:rPr lang="en-US" sz="2900" b="1" dirty="0"/>
              <a:t>in their official capacities </a:t>
            </a:r>
            <a:r>
              <a:rPr lang="en-US" sz="2900" b="1" dirty="0" smtClean="0"/>
              <a:t>(unless for general </a:t>
            </a:r>
            <a:r>
              <a:rPr lang="en-US" sz="2900" b="1" dirty="0"/>
              <a:t>statistical </a:t>
            </a:r>
            <a:r>
              <a:rPr lang="en-US" sz="2900" b="1" dirty="0" smtClean="0"/>
              <a:t>purposes), and</a:t>
            </a:r>
          </a:p>
          <a:p>
            <a:pPr lvl="1">
              <a:buClr>
                <a:srgbClr val="52B6E8"/>
              </a:buClr>
            </a:pPr>
            <a:r>
              <a:rPr lang="en-US" sz="2900" b="1" dirty="0" smtClean="0"/>
              <a:t>Collections from 9 or fewer individuals (such as an instrument pre-test).</a:t>
            </a:r>
            <a:endParaRPr lang="en-US" sz="2900" b="1" dirty="0"/>
          </a:p>
        </p:txBody>
      </p:sp>
      <p:sp>
        <p:nvSpPr>
          <p:cNvPr id="4" name="Slide Number Placeholder 3"/>
          <p:cNvSpPr>
            <a:spLocks noGrp="1"/>
          </p:cNvSpPr>
          <p:nvPr>
            <p:ph type="sldNum" sz="quarter" idx="12"/>
          </p:nvPr>
        </p:nvSpPr>
        <p:spPr/>
        <p:txBody>
          <a:bodyPr/>
          <a:lstStyle/>
          <a:p>
            <a:fld id="{872D8DD0-BB52-4B74-8534-9F15CA5D6604}" type="slidenum">
              <a:rPr lang="en-US" smtClean="0"/>
              <a:t>5</a:t>
            </a:fld>
            <a:endParaRPr lang="en-US"/>
          </a:p>
        </p:txBody>
      </p:sp>
    </p:spTree>
    <p:extLst>
      <p:ext uri="{BB962C8B-B14F-4D97-AF65-F5344CB8AC3E}">
        <p14:creationId xmlns:p14="http://schemas.microsoft.com/office/powerpoint/2010/main" val="4017054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762000"/>
          </a:xfrm>
        </p:spPr>
        <p:txBody>
          <a:bodyPr/>
          <a:lstStyle/>
          <a:p>
            <a:r>
              <a:rPr lang="en-US" b="1" dirty="0" smtClean="0">
                <a:solidFill>
                  <a:srgbClr val="52B6E8"/>
                </a:solidFill>
              </a:rPr>
              <a:t>How does this work?</a:t>
            </a:r>
            <a:endParaRPr lang="en-US" b="1" dirty="0">
              <a:solidFill>
                <a:srgbClr val="52B6E8"/>
              </a:solidFill>
            </a:endParaRPr>
          </a:p>
        </p:txBody>
      </p:sp>
      <p:sp>
        <p:nvSpPr>
          <p:cNvPr id="3" name="Content Placeholder 2"/>
          <p:cNvSpPr>
            <a:spLocks noGrp="1"/>
          </p:cNvSpPr>
          <p:nvPr>
            <p:ph idx="1"/>
          </p:nvPr>
        </p:nvSpPr>
        <p:spPr>
          <a:xfrm>
            <a:off x="457200" y="1066800"/>
            <a:ext cx="7620000" cy="5715000"/>
          </a:xfrm>
        </p:spPr>
        <p:txBody>
          <a:bodyPr>
            <a:normAutofit fontScale="85000" lnSpcReduction="20000"/>
          </a:bodyPr>
          <a:lstStyle/>
          <a:p>
            <a:pPr marL="114300" lvl="1" indent="0">
              <a:lnSpc>
                <a:spcPct val="110000"/>
              </a:lnSpc>
              <a:buClr>
                <a:srgbClr val="52B6E8"/>
              </a:buClr>
              <a:buNone/>
            </a:pPr>
            <a:r>
              <a:rPr lang="en-US" sz="3100" b="1" dirty="0" smtClean="0">
                <a:solidFill>
                  <a:srgbClr val="52B6E8"/>
                </a:solidFill>
                <a:latin typeface="+mj-lt"/>
              </a:rPr>
              <a:t>Two major </a:t>
            </a:r>
            <a:r>
              <a:rPr lang="en-US" sz="3100" b="1" dirty="0">
                <a:solidFill>
                  <a:srgbClr val="52B6E8"/>
                </a:solidFill>
                <a:latin typeface="+mj-lt"/>
              </a:rPr>
              <a:t>types of PRA </a:t>
            </a:r>
            <a:r>
              <a:rPr lang="en-US" sz="3100" b="1" dirty="0" smtClean="0">
                <a:solidFill>
                  <a:srgbClr val="52B6E8"/>
                </a:solidFill>
                <a:latin typeface="+mj-lt"/>
              </a:rPr>
              <a:t>submissions </a:t>
            </a:r>
            <a:endParaRPr lang="en-US" sz="3100" b="1" dirty="0">
              <a:solidFill>
                <a:srgbClr val="52B6E8"/>
              </a:solidFill>
              <a:latin typeface="+mj-lt"/>
            </a:endParaRPr>
          </a:p>
          <a:p>
            <a:pPr>
              <a:buClr>
                <a:srgbClr val="52B6E8"/>
              </a:buClr>
            </a:pPr>
            <a:r>
              <a:rPr lang="en-US" b="1" dirty="0" smtClean="0"/>
              <a:t>Usual </a:t>
            </a:r>
            <a:r>
              <a:rPr lang="en-US" b="1" dirty="0"/>
              <a:t>review </a:t>
            </a:r>
            <a:r>
              <a:rPr lang="en-US" dirty="0"/>
              <a:t>– 6-9 </a:t>
            </a:r>
            <a:r>
              <a:rPr lang="en-US" dirty="0" smtClean="0"/>
              <a:t>months, including </a:t>
            </a:r>
            <a:r>
              <a:rPr lang="en-US" dirty="0"/>
              <a:t>60-day Federal Register </a:t>
            </a:r>
            <a:r>
              <a:rPr lang="en-US" dirty="0" smtClean="0"/>
              <a:t>notice.</a:t>
            </a:r>
          </a:p>
          <a:p>
            <a:pPr lvl="1">
              <a:buClr>
                <a:srgbClr val="52B6E8"/>
              </a:buClr>
            </a:pPr>
            <a:r>
              <a:rPr lang="en-US" dirty="0" smtClean="0"/>
              <a:t>Expedited procedure if: (1) public harm is likely, (2) unanticipated event has happened, (3) court ordered deadline is to be missed.</a:t>
            </a:r>
          </a:p>
          <a:p>
            <a:pPr>
              <a:buClr>
                <a:srgbClr val="52B6E8"/>
              </a:buClr>
            </a:pPr>
            <a:r>
              <a:rPr lang="en-US" b="1" dirty="0" smtClean="0"/>
              <a:t>Generic </a:t>
            </a:r>
            <a:r>
              <a:rPr lang="en-US" b="1" dirty="0"/>
              <a:t>clearance </a:t>
            </a:r>
            <a:r>
              <a:rPr lang="en-US" dirty="0"/>
              <a:t>– </a:t>
            </a:r>
            <a:r>
              <a:rPr lang="en-US" dirty="0" smtClean="0"/>
              <a:t>regular approval process for the general type of data collection and </a:t>
            </a:r>
            <a:r>
              <a:rPr lang="en-US" dirty="0"/>
              <a:t>f</a:t>
            </a:r>
            <a:r>
              <a:rPr lang="en-US" dirty="0" smtClean="0"/>
              <a:t>ast </a:t>
            </a:r>
            <a:r>
              <a:rPr lang="en-US" dirty="0"/>
              <a:t>track </a:t>
            </a:r>
            <a:r>
              <a:rPr lang="en-US" dirty="0" smtClean="0"/>
              <a:t>approval of specific collections included under </a:t>
            </a:r>
            <a:r>
              <a:rPr lang="en-US" dirty="0"/>
              <a:t>the generic </a:t>
            </a:r>
            <a:r>
              <a:rPr lang="en-US" dirty="0" smtClean="0"/>
              <a:t>clearance.</a:t>
            </a:r>
          </a:p>
          <a:p>
            <a:endParaRPr lang="en-US" dirty="0"/>
          </a:p>
          <a:p>
            <a:pPr marL="114300" lvl="1" indent="0">
              <a:lnSpc>
                <a:spcPct val="110000"/>
              </a:lnSpc>
              <a:buClr>
                <a:srgbClr val="52B6E8"/>
              </a:buClr>
              <a:buNone/>
            </a:pPr>
            <a:endParaRPr lang="en-US" sz="3100" b="1" dirty="0" smtClean="0">
              <a:solidFill>
                <a:srgbClr val="52B6E8"/>
              </a:solidFill>
              <a:latin typeface="+mj-lt"/>
            </a:endParaRPr>
          </a:p>
          <a:p>
            <a:pPr marL="114300" lvl="1" indent="0">
              <a:lnSpc>
                <a:spcPct val="110000"/>
              </a:lnSpc>
              <a:buClr>
                <a:srgbClr val="52B6E8"/>
              </a:buClr>
              <a:buNone/>
            </a:pPr>
            <a:endParaRPr lang="en-US" sz="3100" b="1" dirty="0" smtClean="0">
              <a:solidFill>
                <a:srgbClr val="52B6E8"/>
              </a:solidFill>
              <a:latin typeface="+mj-lt"/>
            </a:endParaRPr>
          </a:p>
          <a:p>
            <a:pPr marL="114300" lvl="1" indent="0">
              <a:lnSpc>
                <a:spcPct val="110000"/>
              </a:lnSpc>
              <a:buClr>
                <a:srgbClr val="52B6E8"/>
              </a:buClr>
              <a:buNone/>
            </a:pPr>
            <a:r>
              <a:rPr lang="en-US" sz="3100" b="1" dirty="0" smtClean="0">
                <a:solidFill>
                  <a:srgbClr val="52B6E8"/>
                </a:solidFill>
                <a:latin typeface="+mj-lt"/>
              </a:rPr>
              <a:t>Usual </a:t>
            </a:r>
            <a:r>
              <a:rPr lang="en-US" sz="3100" b="1" dirty="0">
                <a:solidFill>
                  <a:srgbClr val="52B6E8"/>
                </a:solidFill>
                <a:latin typeface="+mj-lt"/>
              </a:rPr>
              <a:t>review - The Long and Difficult Route</a:t>
            </a:r>
          </a:p>
          <a:p>
            <a:pPr lvl="1" fontAlgn="base">
              <a:buClr>
                <a:srgbClr val="52B6E8"/>
              </a:buClr>
            </a:pPr>
            <a:r>
              <a:rPr lang="en-US" sz="2200" b="1" dirty="0" smtClean="0"/>
              <a:t>0. Assess if PRA is required</a:t>
            </a:r>
            <a:endParaRPr lang="en-US" sz="2200" dirty="0" smtClean="0"/>
          </a:p>
          <a:p>
            <a:pPr lvl="1" fontAlgn="base">
              <a:buClr>
                <a:srgbClr val="52B6E8"/>
              </a:buClr>
            </a:pPr>
            <a:r>
              <a:rPr lang="en-US" sz="2200" b="1" dirty="0" smtClean="0"/>
              <a:t>1. Develop PRA (including internal review)</a:t>
            </a:r>
            <a:endParaRPr lang="en-US" sz="2200" dirty="0"/>
          </a:p>
          <a:p>
            <a:pPr lvl="1" fontAlgn="base">
              <a:buClr>
                <a:srgbClr val="52B6E8"/>
              </a:buClr>
            </a:pPr>
            <a:r>
              <a:rPr lang="en-US" sz="2200" b="1" dirty="0" smtClean="0"/>
              <a:t>2. 60-day Federal Register Notice</a:t>
            </a:r>
          </a:p>
          <a:p>
            <a:pPr lvl="1" fontAlgn="base">
              <a:buClr>
                <a:srgbClr val="52B6E8"/>
              </a:buClr>
            </a:pPr>
            <a:r>
              <a:rPr lang="en-US" sz="2200" b="1" dirty="0" smtClean="0"/>
              <a:t>3. Consider public comments.</a:t>
            </a:r>
          </a:p>
          <a:p>
            <a:pPr lvl="1" fontAlgn="base">
              <a:buClr>
                <a:srgbClr val="52B6E8"/>
              </a:buClr>
            </a:pPr>
            <a:r>
              <a:rPr lang="en-US" sz="2200" b="1" dirty="0" smtClean="0"/>
              <a:t>4. 30-day </a:t>
            </a:r>
            <a:r>
              <a:rPr lang="en-US" sz="2200" b="1" dirty="0"/>
              <a:t>Federal Register </a:t>
            </a:r>
            <a:r>
              <a:rPr lang="en-US" sz="2200" b="1" dirty="0" smtClean="0"/>
              <a:t>Notice</a:t>
            </a:r>
            <a:endParaRPr lang="en-US" sz="2200" dirty="0"/>
          </a:p>
          <a:p>
            <a:pPr lvl="1" fontAlgn="base">
              <a:buClr>
                <a:srgbClr val="52B6E8"/>
              </a:buClr>
            </a:pPr>
            <a:r>
              <a:rPr lang="en-US" sz="2200" b="1" dirty="0" smtClean="0"/>
              <a:t>5. Submit </a:t>
            </a:r>
            <a:r>
              <a:rPr lang="en-US" sz="2200" b="1" dirty="0"/>
              <a:t>the proposed collection to </a:t>
            </a:r>
            <a:r>
              <a:rPr lang="en-US" sz="2200" b="1" dirty="0" smtClean="0"/>
              <a:t>OMB for </a:t>
            </a:r>
            <a:r>
              <a:rPr lang="en-US" sz="2200" b="1" dirty="0"/>
              <a:t>review and </a:t>
            </a:r>
            <a:r>
              <a:rPr lang="en-US" sz="2200" b="1" dirty="0" smtClean="0"/>
              <a:t>approval </a:t>
            </a:r>
          </a:p>
          <a:p>
            <a:pPr lvl="1" fontAlgn="base">
              <a:buClr>
                <a:srgbClr val="52B6E8"/>
              </a:buClr>
            </a:pPr>
            <a:r>
              <a:rPr lang="en-US" sz="2200" b="1" dirty="0" smtClean="0"/>
              <a:t>6. OMB review</a:t>
            </a:r>
            <a:endParaRPr lang="en-US" sz="22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124200"/>
            <a:ext cx="6610350" cy="99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72D8DD0-BB52-4B74-8534-9F15CA5D6604}" type="slidenum">
              <a:rPr lang="en-US" smtClean="0"/>
              <a:t>6</a:t>
            </a:fld>
            <a:endParaRPr lang="en-US"/>
          </a:p>
        </p:txBody>
      </p:sp>
    </p:spTree>
    <p:extLst>
      <p:ext uri="{BB962C8B-B14F-4D97-AF65-F5344CB8AC3E}">
        <p14:creationId xmlns:p14="http://schemas.microsoft.com/office/powerpoint/2010/main" val="485724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rgbClr val="52B6E8"/>
                </a:solidFill>
              </a:rPr>
              <a:t>What are the required documents?</a:t>
            </a:r>
            <a:endParaRPr lang="en-US" b="1" dirty="0">
              <a:solidFill>
                <a:srgbClr val="52B6E8"/>
              </a:solidFill>
            </a:endParaRPr>
          </a:p>
        </p:txBody>
      </p:sp>
      <p:sp>
        <p:nvSpPr>
          <p:cNvPr id="3" name="Content Placeholder 2"/>
          <p:cNvSpPr>
            <a:spLocks noGrp="1"/>
          </p:cNvSpPr>
          <p:nvPr>
            <p:ph idx="1"/>
          </p:nvPr>
        </p:nvSpPr>
        <p:spPr/>
        <p:txBody>
          <a:bodyPr>
            <a:normAutofit/>
          </a:bodyPr>
          <a:lstStyle/>
          <a:p>
            <a:pPr marL="411480" lvl="1" indent="0" fontAlgn="base">
              <a:buNone/>
            </a:pPr>
            <a:r>
              <a:rPr lang="en-US" sz="3400" b="1" dirty="0">
                <a:solidFill>
                  <a:srgbClr val="52B6E8"/>
                </a:solidFill>
                <a:latin typeface="+mj-lt"/>
              </a:rPr>
              <a:t>	</a:t>
            </a:r>
            <a:r>
              <a:rPr lang="en-US" sz="2100" dirty="0" smtClean="0"/>
              <a:t>(</a:t>
            </a:r>
            <a:r>
              <a:rPr lang="en-US" sz="2100" dirty="0"/>
              <a:t>Emergency ICP Request </a:t>
            </a:r>
            <a:r>
              <a:rPr lang="en-US" sz="2100" dirty="0" smtClean="0"/>
              <a:t>Memo for expedited review)</a:t>
            </a:r>
            <a:endParaRPr lang="en-US" sz="2100" dirty="0"/>
          </a:p>
          <a:p>
            <a:pPr marL="868680" lvl="1" indent="-457200" fontAlgn="base">
              <a:buFont typeface="+mj-lt"/>
              <a:buAutoNum type="arabicPeriod"/>
            </a:pPr>
            <a:r>
              <a:rPr lang="en-US" dirty="0" smtClean="0"/>
              <a:t>Completed </a:t>
            </a:r>
            <a:r>
              <a:rPr lang="en-US" dirty="0"/>
              <a:t>OMB 83-I form</a:t>
            </a:r>
          </a:p>
          <a:p>
            <a:pPr marL="868680" lvl="1" indent="-457200" fontAlgn="base">
              <a:buFont typeface="+mj-lt"/>
              <a:buAutoNum type="arabicPeriod"/>
            </a:pPr>
            <a:r>
              <a:rPr lang="en-US" dirty="0" smtClean="0"/>
              <a:t>Supporting Statements A and B and </a:t>
            </a:r>
            <a:r>
              <a:rPr lang="en-US" dirty="0"/>
              <a:t>Burden </a:t>
            </a:r>
            <a:r>
              <a:rPr lang="en-US" dirty="0" smtClean="0"/>
              <a:t>Grid</a:t>
            </a:r>
          </a:p>
          <a:p>
            <a:pPr marL="868680" lvl="1" indent="-457200" fontAlgn="base">
              <a:buFont typeface="+mj-lt"/>
              <a:buAutoNum type="arabicPeriod"/>
            </a:pPr>
            <a:r>
              <a:rPr lang="en-US" dirty="0" smtClean="0"/>
              <a:t>Data </a:t>
            </a:r>
            <a:r>
              <a:rPr lang="en-US" dirty="0"/>
              <a:t>collection instruments (questionnaires, surveys, etc</a:t>
            </a:r>
            <a:r>
              <a:rPr lang="en-US" dirty="0" smtClean="0"/>
              <a:t>.).</a:t>
            </a:r>
            <a:endParaRPr lang="en-US" dirty="0"/>
          </a:p>
          <a:p>
            <a:pPr marL="868680" lvl="1" indent="-457200" fontAlgn="base">
              <a:buFont typeface="+mj-lt"/>
              <a:buAutoNum type="arabicPeriod"/>
            </a:pPr>
            <a:r>
              <a:rPr lang="en-US" dirty="0" smtClean="0"/>
              <a:t>Copy </a:t>
            </a:r>
            <a:r>
              <a:rPr lang="en-US" dirty="0"/>
              <a:t>of the 60-day Federal Register </a:t>
            </a:r>
            <a:r>
              <a:rPr lang="en-US" dirty="0" smtClean="0"/>
              <a:t>Notice</a:t>
            </a:r>
            <a:endParaRPr lang="en-US" dirty="0"/>
          </a:p>
          <a:p>
            <a:pPr marL="868680" lvl="1" indent="-457200" fontAlgn="base">
              <a:buFont typeface="+mj-lt"/>
              <a:buAutoNum type="arabicPeriod"/>
            </a:pPr>
            <a:r>
              <a:rPr lang="en-US" dirty="0"/>
              <a:t>Copies of any pertinent statutes or </a:t>
            </a:r>
            <a:r>
              <a:rPr lang="en-US" dirty="0" smtClean="0"/>
              <a:t>regulations </a:t>
            </a:r>
            <a:r>
              <a:rPr lang="en-US" dirty="0"/>
              <a:t>which reference </a:t>
            </a:r>
            <a:r>
              <a:rPr lang="en-US" dirty="0" smtClean="0"/>
              <a:t>the collection’s </a:t>
            </a:r>
            <a:r>
              <a:rPr lang="en-US" dirty="0"/>
              <a:t>requirements or provide guidance </a:t>
            </a:r>
            <a:r>
              <a:rPr lang="en-US" dirty="0" smtClean="0"/>
              <a:t>for the </a:t>
            </a:r>
            <a:r>
              <a:rPr lang="en-US" dirty="0"/>
              <a:t>information </a:t>
            </a:r>
            <a:r>
              <a:rPr lang="en-US" dirty="0" smtClean="0"/>
              <a:t>collection. </a:t>
            </a:r>
          </a:p>
          <a:p>
            <a:pPr marL="868680" lvl="1" indent="-457200" fontAlgn="base">
              <a:buFont typeface="+mj-lt"/>
              <a:buAutoNum type="arabicPeriod"/>
            </a:pPr>
            <a:r>
              <a:rPr lang="en-US" dirty="0" smtClean="0"/>
              <a:t>Copy of the 30-day </a:t>
            </a:r>
            <a:r>
              <a:rPr lang="en-US" dirty="0"/>
              <a:t>Federal Register </a:t>
            </a:r>
            <a:r>
              <a:rPr lang="en-US" dirty="0" smtClean="0"/>
              <a:t>Notice </a:t>
            </a:r>
          </a:p>
          <a:p>
            <a:pPr marL="411480" lvl="1" indent="0" fontAlgn="base">
              <a:buNone/>
            </a:pPr>
            <a:endParaRPr lang="en-US" dirty="0"/>
          </a:p>
          <a:p>
            <a:pPr marL="411480" lvl="1" indent="0" fontAlgn="base">
              <a:buNone/>
            </a:pPr>
            <a:r>
              <a:rPr lang="en-US" dirty="0" smtClean="0"/>
              <a:t>Additionally </a:t>
            </a:r>
            <a:r>
              <a:rPr lang="en-US" dirty="0"/>
              <a:t>an electronic copy of the supporting </a:t>
            </a:r>
            <a:r>
              <a:rPr lang="en-US" dirty="0" smtClean="0"/>
              <a:t>statements A and B </a:t>
            </a:r>
            <a:r>
              <a:rPr lang="en-US" dirty="0"/>
              <a:t>should be included or e-mailed</a:t>
            </a:r>
            <a:r>
              <a:rPr lang="en-US" dirty="0" smtClean="0"/>
              <a:t>.</a:t>
            </a:r>
            <a:endParaRPr lang="en-US" dirty="0"/>
          </a:p>
        </p:txBody>
      </p:sp>
      <p:sp>
        <p:nvSpPr>
          <p:cNvPr id="4" name="Slide Number Placeholder 3"/>
          <p:cNvSpPr>
            <a:spLocks noGrp="1"/>
          </p:cNvSpPr>
          <p:nvPr>
            <p:ph type="sldNum" sz="quarter" idx="12"/>
          </p:nvPr>
        </p:nvSpPr>
        <p:spPr/>
        <p:txBody>
          <a:bodyPr/>
          <a:lstStyle/>
          <a:p>
            <a:fld id="{872D8DD0-BB52-4B74-8534-9F15CA5D6604}" type="slidenum">
              <a:rPr lang="en-US" smtClean="0"/>
              <a:t>7</a:t>
            </a:fld>
            <a:endParaRPr lang="en-US"/>
          </a:p>
        </p:txBody>
      </p:sp>
    </p:spTree>
    <p:extLst>
      <p:ext uri="{BB962C8B-B14F-4D97-AF65-F5344CB8AC3E}">
        <p14:creationId xmlns:p14="http://schemas.microsoft.com/office/powerpoint/2010/main" val="225530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52B6E8"/>
                </a:solidFill>
              </a:rPr>
              <a:t>Generic Clearance:</a:t>
            </a:r>
            <a:br>
              <a:rPr lang="en-US" b="1" dirty="0" smtClean="0">
                <a:solidFill>
                  <a:srgbClr val="52B6E8"/>
                </a:solidFill>
              </a:rPr>
            </a:br>
            <a:r>
              <a:rPr lang="en-US" b="1" dirty="0" smtClean="0">
                <a:solidFill>
                  <a:srgbClr val="52B6E8"/>
                </a:solidFill>
              </a:rPr>
              <a:t>The Quick and Easy Way</a:t>
            </a:r>
            <a:endParaRPr lang="en-US" b="1" dirty="0">
              <a:solidFill>
                <a:srgbClr val="52B6E8"/>
              </a:solidFill>
            </a:endParaRPr>
          </a:p>
        </p:txBody>
      </p:sp>
      <p:sp>
        <p:nvSpPr>
          <p:cNvPr id="3" name="Content Placeholder 2"/>
          <p:cNvSpPr>
            <a:spLocks noGrp="1"/>
          </p:cNvSpPr>
          <p:nvPr>
            <p:ph idx="1"/>
          </p:nvPr>
        </p:nvSpPr>
        <p:spPr/>
        <p:txBody>
          <a:bodyPr>
            <a:normAutofit fontScale="25000" lnSpcReduction="20000"/>
          </a:bodyPr>
          <a:lstStyle/>
          <a:p>
            <a:pPr marL="114300" lvl="1" indent="0">
              <a:lnSpc>
                <a:spcPct val="110000"/>
              </a:lnSpc>
              <a:buClr>
                <a:srgbClr val="52B6E8"/>
              </a:buClr>
              <a:buNone/>
            </a:pPr>
            <a:r>
              <a:rPr lang="en-US" sz="8000" dirty="0" smtClean="0"/>
              <a:t>A streamlined </a:t>
            </a:r>
            <a:r>
              <a:rPr lang="en-US" sz="8000" dirty="0"/>
              <a:t>process </a:t>
            </a:r>
            <a:r>
              <a:rPr lang="en-US" sz="8000" dirty="0" smtClean="0"/>
              <a:t>to </a:t>
            </a:r>
            <a:r>
              <a:rPr lang="en-US" sz="8000" dirty="0"/>
              <a:t>obtain OMB’s approval for particular </a:t>
            </a:r>
            <a:r>
              <a:rPr lang="en-US" sz="8000" dirty="0" smtClean="0"/>
              <a:t>information collections - usually voluntary</a:t>
            </a:r>
            <a:r>
              <a:rPr lang="en-US" sz="8000" dirty="0"/>
              <a:t>, low-burden, and </a:t>
            </a:r>
            <a:r>
              <a:rPr lang="en-US" sz="8000" dirty="0" smtClean="0"/>
              <a:t>uncontroversial, </a:t>
            </a:r>
            <a:r>
              <a:rPr lang="en-US" sz="8000" b="1" dirty="0" smtClean="0"/>
              <a:t>where public dissemination is not intended</a:t>
            </a:r>
            <a:r>
              <a:rPr lang="en-US" sz="8000" dirty="0" smtClean="0"/>
              <a:t>. </a:t>
            </a:r>
            <a:endParaRPr lang="en-US" sz="8000" b="1" dirty="0" smtClean="0">
              <a:solidFill>
                <a:srgbClr val="52B6E8"/>
              </a:solidFill>
              <a:latin typeface="+mj-lt"/>
            </a:endParaRPr>
          </a:p>
          <a:p>
            <a:pPr marL="114300" lvl="1" indent="0">
              <a:lnSpc>
                <a:spcPct val="110000"/>
              </a:lnSpc>
              <a:buClr>
                <a:srgbClr val="52B6E8"/>
              </a:buClr>
              <a:buNone/>
            </a:pPr>
            <a:endParaRPr lang="en-US" sz="4000" b="1" dirty="0" smtClean="0">
              <a:solidFill>
                <a:srgbClr val="52B6E8"/>
              </a:solidFill>
              <a:latin typeface="+mj-lt"/>
            </a:endParaRPr>
          </a:p>
          <a:p>
            <a:pPr marL="114300" lvl="1" indent="0">
              <a:lnSpc>
                <a:spcPct val="110000"/>
              </a:lnSpc>
              <a:buClr>
                <a:srgbClr val="52B6E8"/>
              </a:buClr>
              <a:buNone/>
            </a:pPr>
            <a:r>
              <a:rPr lang="en-US" sz="8000" b="1" dirty="0" smtClean="0">
                <a:solidFill>
                  <a:srgbClr val="52B6E8"/>
                </a:solidFill>
                <a:latin typeface="+mj-lt"/>
              </a:rPr>
              <a:t>When to use?</a:t>
            </a:r>
          </a:p>
          <a:p>
            <a:pPr marL="114300" lvl="1" indent="0">
              <a:lnSpc>
                <a:spcPct val="110000"/>
              </a:lnSpc>
              <a:buClr>
                <a:srgbClr val="52B6E8"/>
              </a:buClr>
              <a:buNone/>
            </a:pPr>
            <a:r>
              <a:rPr lang="en-US" sz="8000" dirty="0" smtClean="0"/>
              <a:t>For </a:t>
            </a:r>
            <a:r>
              <a:rPr lang="en-US" sz="8000" dirty="0"/>
              <a:t>conducting more than one information </a:t>
            </a:r>
            <a:r>
              <a:rPr lang="en-US" sz="8000" dirty="0" smtClean="0"/>
              <a:t>collection </a:t>
            </a:r>
            <a:r>
              <a:rPr lang="en-US" sz="8000" dirty="0"/>
              <a:t>using very similar methods </a:t>
            </a:r>
            <a:r>
              <a:rPr lang="en-US" sz="8000" dirty="0" smtClean="0"/>
              <a:t>when</a:t>
            </a:r>
          </a:p>
          <a:p>
            <a:pPr marL="868680" lvl="1" indent="-457200" fontAlgn="base">
              <a:buFont typeface="+mj-lt"/>
              <a:buAutoNum type="arabicPeriod"/>
            </a:pPr>
            <a:r>
              <a:rPr lang="en-US" sz="7600" dirty="0" smtClean="0"/>
              <a:t>The </a:t>
            </a:r>
            <a:r>
              <a:rPr lang="en-US" sz="7600" dirty="0"/>
              <a:t>need </a:t>
            </a:r>
            <a:r>
              <a:rPr lang="en-US" sz="7600" dirty="0" smtClean="0"/>
              <a:t>for, </a:t>
            </a:r>
            <a:r>
              <a:rPr lang="en-US" sz="7600" dirty="0"/>
              <a:t>and the overall practical utility </a:t>
            </a:r>
            <a:r>
              <a:rPr lang="en-US" sz="7600" dirty="0" smtClean="0"/>
              <a:t>of, </a:t>
            </a:r>
            <a:r>
              <a:rPr lang="en-US" sz="7600" dirty="0"/>
              <a:t>the data collection can be evaluated in </a:t>
            </a:r>
            <a:r>
              <a:rPr lang="en-US" sz="7600" dirty="0" smtClean="0"/>
              <a:t>advance </a:t>
            </a:r>
            <a:r>
              <a:rPr lang="en-US" sz="7600" dirty="0"/>
              <a:t>as part of the review of the proposed plan, but </a:t>
            </a:r>
          </a:p>
          <a:p>
            <a:pPr marL="868680" lvl="1" indent="-457200" fontAlgn="base">
              <a:buFont typeface="+mj-lt"/>
              <a:buAutoNum type="arabicPeriod"/>
            </a:pPr>
            <a:r>
              <a:rPr lang="en-US" sz="7600" dirty="0"/>
              <a:t>T</a:t>
            </a:r>
            <a:r>
              <a:rPr lang="en-US" sz="7600" dirty="0" smtClean="0"/>
              <a:t>he </a:t>
            </a:r>
            <a:r>
              <a:rPr lang="en-US" sz="7600" dirty="0"/>
              <a:t>agency cannot determine the details of the specific individual collections until a later time</a:t>
            </a:r>
            <a:r>
              <a:rPr lang="en-US" sz="7600" dirty="0" smtClean="0"/>
              <a:t>.</a:t>
            </a:r>
          </a:p>
          <a:p>
            <a:pPr marL="114300" indent="0" fontAlgn="base">
              <a:buNone/>
            </a:pPr>
            <a:endParaRPr lang="en-US" sz="4000" dirty="0"/>
          </a:p>
          <a:p>
            <a:pPr marL="114300" lvl="1" indent="0">
              <a:lnSpc>
                <a:spcPct val="110000"/>
              </a:lnSpc>
              <a:buClr>
                <a:srgbClr val="52B6E8"/>
              </a:buClr>
              <a:buNone/>
            </a:pPr>
            <a:r>
              <a:rPr lang="en-US" sz="7800" b="1" dirty="0" smtClean="0">
                <a:solidFill>
                  <a:srgbClr val="52B6E8"/>
                </a:solidFill>
                <a:latin typeface="+mj-lt"/>
              </a:rPr>
              <a:t>Two </a:t>
            </a:r>
            <a:r>
              <a:rPr lang="en-US" sz="7800" b="1" dirty="0">
                <a:solidFill>
                  <a:srgbClr val="52B6E8"/>
                </a:solidFill>
                <a:latin typeface="+mj-lt"/>
              </a:rPr>
              <a:t>parts of fast track clearance:</a:t>
            </a:r>
          </a:p>
          <a:p>
            <a:pPr marL="868680" lvl="1" indent="-457200" fontAlgn="base">
              <a:buFont typeface="+mj-lt"/>
              <a:buAutoNum type="arabicPeriod"/>
            </a:pPr>
            <a:r>
              <a:rPr lang="en-US" sz="7600" dirty="0"/>
              <a:t>Generic </a:t>
            </a:r>
            <a:r>
              <a:rPr lang="en-US" sz="7600" dirty="0" smtClean="0"/>
              <a:t>Clearance for the general type of data collection, </a:t>
            </a:r>
            <a:r>
              <a:rPr lang="en-US" sz="7600" dirty="0"/>
              <a:t>and</a:t>
            </a:r>
          </a:p>
          <a:p>
            <a:pPr marL="868680" lvl="1" indent="-457200" fontAlgn="base">
              <a:buFont typeface="+mj-lt"/>
              <a:buAutoNum type="arabicPeriod"/>
            </a:pPr>
            <a:r>
              <a:rPr lang="en-US" sz="7600" dirty="0" smtClean="0"/>
              <a:t>PRA package for a specific data collection that falls under </a:t>
            </a:r>
            <a:r>
              <a:rPr lang="en-US" sz="7600" dirty="0"/>
              <a:t>the generic </a:t>
            </a:r>
            <a:r>
              <a:rPr lang="en-US" sz="7600" dirty="0" smtClean="0"/>
              <a:t>clearance.</a:t>
            </a:r>
            <a:endParaRPr lang="en-US" sz="7600" dirty="0"/>
          </a:p>
          <a:p>
            <a:pPr marL="114300" indent="0">
              <a:buNone/>
            </a:pPr>
            <a:endParaRPr lang="en-US" dirty="0" smtClean="0"/>
          </a:p>
        </p:txBody>
      </p:sp>
      <p:sp>
        <p:nvSpPr>
          <p:cNvPr id="4" name="Slide Number Placeholder 3"/>
          <p:cNvSpPr>
            <a:spLocks noGrp="1"/>
          </p:cNvSpPr>
          <p:nvPr>
            <p:ph type="sldNum" sz="quarter" idx="12"/>
          </p:nvPr>
        </p:nvSpPr>
        <p:spPr/>
        <p:txBody>
          <a:bodyPr/>
          <a:lstStyle/>
          <a:p>
            <a:fld id="{872D8DD0-BB52-4B74-8534-9F15CA5D6604}" type="slidenum">
              <a:rPr lang="en-US" smtClean="0"/>
              <a:t>8</a:t>
            </a:fld>
            <a:endParaRPr lang="en-US"/>
          </a:p>
        </p:txBody>
      </p:sp>
    </p:spTree>
    <p:extLst>
      <p:ext uri="{BB962C8B-B14F-4D97-AF65-F5344CB8AC3E}">
        <p14:creationId xmlns:p14="http://schemas.microsoft.com/office/powerpoint/2010/main" val="2448879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20000" cy="1219200"/>
          </a:xfrm>
        </p:spPr>
        <p:txBody>
          <a:bodyPr/>
          <a:lstStyle/>
          <a:p>
            <a:r>
              <a:rPr lang="en-US" b="1" dirty="0" smtClean="0">
                <a:solidFill>
                  <a:srgbClr val="52B6E8"/>
                </a:solidFill>
              </a:rPr>
              <a:t>Generic Clearance:</a:t>
            </a:r>
            <a:br>
              <a:rPr lang="en-US" b="1" dirty="0" smtClean="0">
                <a:solidFill>
                  <a:srgbClr val="52B6E8"/>
                </a:solidFill>
              </a:rPr>
            </a:br>
            <a:r>
              <a:rPr lang="en-US" b="1" dirty="0" smtClean="0">
                <a:solidFill>
                  <a:srgbClr val="52B6E8"/>
                </a:solidFill>
              </a:rPr>
              <a:t>The Quick and Easy Way</a:t>
            </a:r>
            <a:endParaRPr lang="en-US" b="1" dirty="0">
              <a:solidFill>
                <a:srgbClr val="52B6E8"/>
              </a:solidFill>
            </a:endParaRPr>
          </a:p>
        </p:txBody>
      </p:sp>
      <p:sp>
        <p:nvSpPr>
          <p:cNvPr id="3" name="Content Placeholder 2"/>
          <p:cNvSpPr>
            <a:spLocks noGrp="1"/>
          </p:cNvSpPr>
          <p:nvPr>
            <p:ph idx="1"/>
          </p:nvPr>
        </p:nvSpPr>
        <p:spPr>
          <a:xfrm>
            <a:off x="457200" y="1828800"/>
            <a:ext cx="7620000" cy="4876800"/>
          </a:xfrm>
        </p:spPr>
        <p:txBody>
          <a:bodyPr>
            <a:normAutofit fontScale="47500" lnSpcReduction="20000"/>
          </a:bodyPr>
          <a:lstStyle/>
          <a:p>
            <a:pPr lvl="2" fontAlgn="base">
              <a:buClr>
                <a:srgbClr val="52B6E8"/>
              </a:buClr>
            </a:pPr>
            <a:r>
              <a:rPr lang="en-US" sz="4100" dirty="0" smtClean="0"/>
              <a:t>Generic </a:t>
            </a:r>
            <a:r>
              <a:rPr lang="en-US" sz="4100" dirty="0"/>
              <a:t>clearance </a:t>
            </a:r>
            <a:r>
              <a:rPr lang="en-US" sz="4100" dirty="0" smtClean="0"/>
              <a:t>approval may </a:t>
            </a:r>
            <a:r>
              <a:rPr lang="en-US" sz="4100" dirty="0"/>
              <a:t>remain </a:t>
            </a:r>
            <a:r>
              <a:rPr lang="en-US" sz="4100" dirty="0" smtClean="0"/>
              <a:t>valid for up to three years.</a:t>
            </a:r>
          </a:p>
          <a:p>
            <a:pPr marL="411163" lvl="1" indent="-293688" fontAlgn="base">
              <a:buClr>
                <a:srgbClr val="52B6E8"/>
              </a:buClr>
              <a:buNone/>
            </a:pPr>
            <a:r>
              <a:rPr lang="en-US" sz="4800" b="1" dirty="0" smtClean="0">
                <a:solidFill>
                  <a:srgbClr val="52B6E8"/>
                </a:solidFill>
                <a:latin typeface="+mj-lt"/>
              </a:rPr>
              <a:t>Generic clearance PRA package and process</a:t>
            </a:r>
          </a:p>
          <a:p>
            <a:pPr marL="1023938" lvl="1" indent="-219075" fontAlgn="base">
              <a:buClr>
                <a:srgbClr val="52B6E8"/>
              </a:buClr>
            </a:pPr>
            <a:r>
              <a:rPr lang="en-US" sz="4200" dirty="0"/>
              <a:t>I</a:t>
            </a:r>
            <a:r>
              <a:rPr lang="en-US" sz="4200" dirty="0" smtClean="0"/>
              <a:t>ncludes all the same documents and public notice requirements as the usual PRA process.</a:t>
            </a:r>
          </a:p>
          <a:p>
            <a:pPr marL="1023938" lvl="1" indent="-219075" fontAlgn="base">
              <a:buClr>
                <a:srgbClr val="52B6E8"/>
              </a:buClr>
            </a:pPr>
            <a:r>
              <a:rPr lang="en-US" sz="4200" dirty="0" smtClean="0"/>
              <a:t>The supporting statements describe the general approach and methodology to be used for the group of data collections proposed.</a:t>
            </a:r>
            <a:endParaRPr lang="en-US" sz="4200" dirty="0"/>
          </a:p>
          <a:p>
            <a:pPr marL="114300" lvl="1" indent="0" fontAlgn="base">
              <a:lnSpc>
                <a:spcPct val="110000"/>
              </a:lnSpc>
              <a:buClr>
                <a:srgbClr val="52B6E8"/>
              </a:buClr>
              <a:buNone/>
            </a:pPr>
            <a:r>
              <a:rPr lang="en-US" sz="4800" b="1" dirty="0" smtClean="0">
                <a:solidFill>
                  <a:srgbClr val="52B6E8"/>
                </a:solidFill>
                <a:latin typeface="+mj-lt"/>
              </a:rPr>
              <a:t>Specific data collection PRA packages and process</a:t>
            </a:r>
            <a:endParaRPr lang="en-US" sz="4800" dirty="0"/>
          </a:p>
          <a:p>
            <a:pPr lvl="2" fontAlgn="base">
              <a:buClr>
                <a:srgbClr val="52B6E8"/>
              </a:buClr>
            </a:pPr>
            <a:r>
              <a:rPr lang="en-US" sz="4300" dirty="0" smtClean="0"/>
              <a:t>Develop PRA </a:t>
            </a:r>
            <a:r>
              <a:rPr lang="en-US" sz="4300" dirty="0"/>
              <a:t>using short form</a:t>
            </a:r>
          </a:p>
          <a:p>
            <a:pPr lvl="2" fontAlgn="base">
              <a:buClr>
                <a:srgbClr val="52B6E8"/>
              </a:buClr>
            </a:pPr>
            <a:r>
              <a:rPr lang="en-US" sz="4300" dirty="0"/>
              <a:t>Internal approval </a:t>
            </a:r>
            <a:r>
              <a:rPr lang="en-US" sz="4300" dirty="0" smtClean="0"/>
              <a:t> and </a:t>
            </a:r>
            <a:r>
              <a:rPr lang="en-US" sz="4300" dirty="0"/>
              <a:t>send to OMB</a:t>
            </a:r>
          </a:p>
          <a:p>
            <a:pPr lvl="2" fontAlgn="base">
              <a:buClr>
                <a:srgbClr val="52B6E8"/>
              </a:buClr>
            </a:pPr>
            <a:r>
              <a:rPr lang="en-US" sz="4300" dirty="0"/>
              <a:t>OMB has 5 days to review the </a:t>
            </a:r>
            <a:r>
              <a:rPr lang="en-US" sz="4300" dirty="0" smtClean="0"/>
              <a:t>PRA</a:t>
            </a:r>
            <a:endParaRPr lang="en-US" sz="4300" dirty="0"/>
          </a:p>
          <a:p>
            <a:pPr lvl="2" fontAlgn="base">
              <a:buClr>
                <a:srgbClr val="52B6E8"/>
              </a:buClr>
            </a:pPr>
            <a:r>
              <a:rPr lang="en-US" sz="4300" dirty="0"/>
              <a:t>OMB issues approval, disapproval, withdrawal</a:t>
            </a:r>
          </a:p>
          <a:p>
            <a:pPr lvl="1" fontAlgn="base">
              <a:buClr>
                <a:srgbClr val="52B6E8"/>
              </a:buClr>
            </a:pPr>
            <a:r>
              <a:rPr lang="en-US" sz="4300" dirty="0" smtClean="0"/>
              <a:t>Doesn’t require either the 60-day or 30-day public notices.</a:t>
            </a:r>
          </a:p>
          <a:p>
            <a:pPr lvl="1" fontAlgn="base">
              <a:buClr>
                <a:srgbClr val="52B6E8"/>
              </a:buClr>
            </a:pPr>
            <a:r>
              <a:rPr lang="en-US" sz="4300" dirty="0" smtClean="0"/>
              <a:t>Submit </a:t>
            </a:r>
            <a:r>
              <a:rPr lang="en-US" sz="4300" dirty="0"/>
              <a:t>one collection at a time or multiple eligible collections together</a:t>
            </a:r>
            <a:r>
              <a:rPr lang="en-US" sz="4300" dirty="0" smtClean="0"/>
              <a:t>.</a:t>
            </a:r>
          </a:p>
          <a:p>
            <a:pPr marL="411480" lvl="1" indent="0" fontAlgn="base">
              <a:buClr>
                <a:srgbClr val="52B6E8"/>
              </a:buClr>
              <a:buNone/>
            </a:pPr>
            <a:endParaRPr lang="en-US" sz="4300" dirty="0"/>
          </a:p>
        </p:txBody>
      </p:sp>
      <p:sp>
        <p:nvSpPr>
          <p:cNvPr id="4" name="Slide Number Placeholder 3"/>
          <p:cNvSpPr>
            <a:spLocks noGrp="1"/>
          </p:cNvSpPr>
          <p:nvPr>
            <p:ph type="sldNum" sz="quarter" idx="12"/>
          </p:nvPr>
        </p:nvSpPr>
        <p:spPr/>
        <p:txBody>
          <a:bodyPr/>
          <a:lstStyle/>
          <a:p>
            <a:fld id="{872D8DD0-BB52-4B74-8534-9F15CA5D6604}" type="slidenum">
              <a:rPr lang="en-US" smtClean="0"/>
              <a:t>9</a:t>
            </a:fld>
            <a:endParaRPr lang="en-US"/>
          </a:p>
        </p:txBody>
      </p:sp>
    </p:spTree>
    <p:extLst>
      <p:ext uri="{BB962C8B-B14F-4D97-AF65-F5344CB8AC3E}">
        <p14:creationId xmlns:p14="http://schemas.microsoft.com/office/powerpoint/2010/main" val="3565122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1452</TotalTime>
  <Words>2857</Words>
  <Application>Microsoft Office PowerPoint</Application>
  <PresentationFormat>On-screen Show (4:3)</PresentationFormat>
  <Paragraphs>288</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Overview of Paperwork Reduction Act: Process and Requirements</vt:lpstr>
      <vt:lpstr>Objectives of the workshop</vt:lpstr>
      <vt:lpstr>What is a PRA?</vt:lpstr>
      <vt:lpstr>When is a PRA required?</vt:lpstr>
      <vt:lpstr>When is a PRA not required?</vt:lpstr>
      <vt:lpstr>How does this work?</vt:lpstr>
      <vt:lpstr>What are the required documents?</vt:lpstr>
      <vt:lpstr>Generic Clearance: The Quick and Easy Way</vt:lpstr>
      <vt:lpstr>Generic Clearance: The Quick and Easy Way</vt:lpstr>
      <vt:lpstr>Where do I find...</vt:lpstr>
      <vt:lpstr>Where do I find...</vt:lpstr>
      <vt:lpstr>Supporting Statement Part A</vt:lpstr>
      <vt:lpstr>Supporting Statement Part B When?</vt:lpstr>
      <vt:lpstr>Supporting Statement Part B All or parts?</vt:lpstr>
      <vt:lpstr>Supporting Statement Part B Five Sections</vt:lpstr>
      <vt:lpstr>Supporting Statement Part B Section 1 Detail</vt:lpstr>
      <vt:lpstr>Supporting Statement Part B Section 2 Detail</vt:lpstr>
      <vt:lpstr>Supporting Statement Part B Section 3 Detail</vt:lpstr>
      <vt:lpstr>Supporting Statement Part B Section 4 Detail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Summit</dc:creator>
  <cp:lastModifiedBy>Summit</cp:lastModifiedBy>
  <cp:revision>88</cp:revision>
  <dcterms:created xsi:type="dcterms:W3CDTF">2014-08-01T00:10:14Z</dcterms:created>
  <dcterms:modified xsi:type="dcterms:W3CDTF">2014-08-15T14:23:48Z</dcterms:modified>
</cp:coreProperties>
</file>